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slides/slide117.xml" ContentType="application/vnd.openxmlformats-officedocument.presentationml.slide+xml"/>
  <Override PartName="/ppt/presentation.xml" ContentType="application/vnd.openxmlformats-officedocument.presentationml.presentation.main+xml"/>
  <Override PartName="/ppt/slides/slide52.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87.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5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2.xml" ContentType="application/vnd.openxmlformats-officedocument.presentationml.notesSlide+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6.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4" r:id="rId2"/>
    <p:sldMasterId id="2147483776" r:id="rId3"/>
    <p:sldMasterId id="2147483822" r:id="rId4"/>
  </p:sldMasterIdLst>
  <p:notesMasterIdLst>
    <p:notesMasterId r:id="rId122"/>
  </p:notesMasterIdLst>
  <p:sldIdLst>
    <p:sldId id="256" r:id="rId5"/>
    <p:sldId id="257" r:id="rId6"/>
    <p:sldId id="258"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60" r:id="rId34"/>
    <p:sldId id="261" r:id="rId35"/>
    <p:sldId id="262" r:id="rId36"/>
    <p:sldId id="263" r:id="rId37"/>
    <p:sldId id="264" r:id="rId38"/>
    <p:sldId id="265" r:id="rId39"/>
    <p:sldId id="266" r:id="rId40"/>
    <p:sldId id="267" r:id="rId41"/>
    <p:sldId id="268" r:id="rId42"/>
    <p:sldId id="269" r:id="rId43"/>
    <p:sldId id="270" r:id="rId44"/>
    <p:sldId id="271" r:id="rId45"/>
    <p:sldId id="272" r:id="rId46"/>
    <p:sldId id="299" r:id="rId47"/>
    <p:sldId id="300" r:id="rId48"/>
    <p:sldId id="301" r:id="rId49"/>
    <p:sldId id="318" r:id="rId50"/>
    <p:sldId id="313" r:id="rId51"/>
    <p:sldId id="314" r:id="rId52"/>
    <p:sldId id="315" r:id="rId53"/>
    <p:sldId id="316" r:id="rId54"/>
    <p:sldId id="317" r:id="rId55"/>
    <p:sldId id="320" r:id="rId56"/>
    <p:sldId id="322" r:id="rId57"/>
    <p:sldId id="324" r:id="rId58"/>
    <p:sldId id="325" r:id="rId59"/>
    <p:sldId id="326" r:id="rId60"/>
    <p:sldId id="327" r:id="rId61"/>
    <p:sldId id="328" r:id="rId62"/>
    <p:sldId id="329" r:id="rId63"/>
    <p:sldId id="330" r:id="rId64"/>
    <p:sldId id="331" r:id="rId65"/>
    <p:sldId id="334" r:id="rId66"/>
    <p:sldId id="335" r:id="rId67"/>
    <p:sldId id="337" r:id="rId68"/>
    <p:sldId id="338" r:id="rId69"/>
    <p:sldId id="340" r:id="rId70"/>
    <p:sldId id="341" r:id="rId71"/>
    <p:sldId id="344" r:id="rId72"/>
    <p:sldId id="345" r:id="rId73"/>
    <p:sldId id="346" r:id="rId74"/>
    <p:sldId id="347" r:id="rId75"/>
    <p:sldId id="342" r:id="rId76"/>
    <p:sldId id="303" r:id="rId77"/>
    <p:sldId id="304" r:id="rId78"/>
    <p:sldId id="305" r:id="rId79"/>
    <p:sldId id="306" r:id="rId80"/>
    <p:sldId id="307" r:id="rId81"/>
    <p:sldId id="308" r:id="rId82"/>
    <p:sldId id="309" r:id="rId83"/>
    <p:sldId id="310" r:id="rId84"/>
    <p:sldId id="311" r:id="rId85"/>
    <p:sldId id="312" r:id="rId86"/>
    <p:sldId id="348" r:id="rId87"/>
    <p:sldId id="349" r:id="rId88"/>
    <p:sldId id="350" r:id="rId89"/>
    <p:sldId id="352" r:id="rId90"/>
    <p:sldId id="353" r:id="rId91"/>
    <p:sldId id="354" r:id="rId92"/>
    <p:sldId id="355" r:id="rId93"/>
    <p:sldId id="356" r:id="rId94"/>
    <p:sldId id="357" r:id="rId95"/>
    <p:sldId id="358" r:id="rId96"/>
    <p:sldId id="360" r:id="rId97"/>
    <p:sldId id="361" r:id="rId98"/>
    <p:sldId id="363" r:id="rId99"/>
    <p:sldId id="365" r:id="rId100"/>
    <p:sldId id="367" r:id="rId101"/>
    <p:sldId id="368" r:id="rId102"/>
    <p:sldId id="369" r:id="rId103"/>
    <p:sldId id="370" r:id="rId104"/>
    <p:sldId id="371" r:id="rId105"/>
    <p:sldId id="372" r:id="rId106"/>
    <p:sldId id="373" r:id="rId107"/>
    <p:sldId id="374" r:id="rId108"/>
    <p:sldId id="375" r:id="rId109"/>
    <p:sldId id="376" r:id="rId110"/>
    <p:sldId id="377" r:id="rId111"/>
    <p:sldId id="378" r:id="rId112"/>
    <p:sldId id="380" r:id="rId113"/>
    <p:sldId id="381" r:id="rId114"/>
    <p:sldId id="382" r:id="rId115"/>
    <p:sldId id="383" r:id="rId116"/>
    <p:sldId id="384" r:id="rId117"/>
    <p:sldId id="385" r:id="rId118"/>
    <p:sldId id="386" r:id="rId119"/>
    <p:sldId id="387" r:id="rId120"/>
    <p:sldId id="388" r:id="rId1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9DABF5-765B-4352-BF0A-4AAB7D211479}">
          <p14:sldIdLst>
            <p14:sldId id="256"/>
            <p14:sldId id="257"/>
            <p14:sldId id="258"/>
          </p14:sldIdLst>
        </p14:section>
        <p14:section name="CIA" id="{6F158DCB-FC22-4807-AF2B-D28CDE2A5CCA}">
          <p14:sldIdLst>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Lst>
        </p14:section>
        <p14:section name="ABUSE/NEGLECT" id="{6B444B00-CC64-4881-9CBD-4A145EFB0894}">
          <p14:sldIdLst>
            <p14:sldId id="260"/>
            <p14:sldId id="261"/>
            <p14:sldId id="262"/>
            <p14:sldId id="263"/>
            <p14:sldId id="264"/>
            <p14:sldId id="265"/>
            <p14:sldId id="266"/>
            <p14:sldId id="267"/>
            <p14:sldId id="268"/>
            <p14:sldId id="269"/>
            <p14:sldId id="270"/>
            <p14:sldId id="271"/>
            <p14:sldId id="272"/>
          </p14:sldIdLst>
        </p14:section>
        <p14:section name="Emergency Preparedness" id="{0505AE1F-FA42-408C-B78B-3114AB2F352F}">
          <p14:sldIdLst>
            <p14:sldId id="299"/>
            <p14:sldId id="300"/>
            <p14:sldId id="301"/>
          </p14:sldIdLst>
        </p14:section>
        <p14:section name="Elopement" id="{66099752-E2CE-4C59-ADB8-46375CC22D57}">
          <p14:sldIdLst>
            <p14:sldId id="318"/>
            <p14:sldId id="313"/>
            <p14:sldId id="314"/>
            <p14:sldId id="315"/>
            <p14:sldId id="316"/>
            <p14:sldId id="317"/>
          </p14:sldIdLst>
        </p14:section>
        <p14:section name="PSOS" id="{3631FBE4-10B6-46FA-8582-11C6908EE6EF}">
          <p14:sldIdLst>
            <p14:sldId id="320"/>
            <p14:sldId id="322"/>
            <p14:sldId id="324"/>
            <p14:sldId id="325"/>
            <p14:sldId id="326"/>
            <p14:sldId id="327"/>
            <p14:sldId id="328"/>
            <p14:sldId id="329"/>
            <p14:sldId id="330"/>
            <p14:sldId id="331"/>
            <p14:sldId id="334"/>
            <p14:sldId id="335"/>
            <p14:sldId id="337"/>
            <p14:sldId id="338"/>
            <p14:sldId id="340"/>
            <p14:sldId id="341"/>
          </p14:sldIdLst>
        </p14:section>
        <p14:section name="Care plan" id="{7D85D51D-23F5-415B-AF18-A4CF5F3EA81B}">
          <p14:sldIdLst>
            <p14:sldId id="344"/>
            <p14:sldId id="345"/>
            <p14:sldId id="346"/>
            <p14:sldId id="347"/>
            <p14:sldId id="342"/>
          </p14:sldIdLst>
        </p14:section>
        <p14:section name="Needlesticks" id="{7989C97C-6977-4C7D-9B06-4F5BB7D1917E}">
          <p14:sldIdLst>
            <p14:sldId id="303"/>
            <p14:sldId id="304"/>
            <p14:sldId id="305"/>
            <p14:sldId id="306"/>
            <p14:sldId id="307"/>
            <p14:sldId id="308"/>
            <p14:sldId id="309"/>
            <p14:sldId id="310"/>
            <p14:sldId id="311"/>
            <p14:sldId id="312"/>
          </p14:sldIdLst>
        </p14:section>
        <p14:section name="Documentation" id="{00CCEDD8-E167-4FE8-A383-5A105962F638}">
          <p14:sldIdLst>
            <p14:sldId id="348"/>
            <p14:sldId id="349"/>
            <p14:sldId id="350"/>
            <p14:sldId id="352"/>
            <p14:sldId id="353"/>
            <p14:sldId id="354"/>
            <p14:sldId id="355"/>
            <p14:sldId id="356"/>
            <p14:sldId id="357"/>
            <p14:sldId id="358"/>
            <p14:sldId id="360"/>
            <p14:sldId id="361"/>
          </p14:sldIdLst>
        </p14:section>
        <p14:section name="Diabetes" id="{BC6FE4BB-4B54-4C2F-9B68-2907593780E4}">
          <p14:sldIdLst>
            <p14:sldId id="363"/>
            <p14:sldId id="365"/>
            <p14:sldId id="367"/>
            <p14:sldId id="368"/>
          </p14:sldIdLst>
        </p14:section>
        <p14:section name="CPR" id="{46D6A811-79CD-435A-B6C5-4C360A5F7151}">
          <p14:sldIdLst>
            <p14:sldId id="369"/>
            <p14:sldId id="370"/>
          </p14:sldIdLst>
        </p14:section>
        <p14:section name="OCCURENCE" id="{52906CB7-3B4E-424C-A09E-C84FEEDEE86C}">
          <p14:sldIdLst>
            <p14:sldId id="371"/>
            <p14:sldId id="372"/>
            <p14:sldId id="373"/>
            <p14:sldId id="374"/>
            <p14:sldId id="375"/>
            <p14:sldId id="376"/>
          </p14:sldIdLst>
        </p14:section>
        <p14:section name="CONTROLLED SUBSTANCES" id="{9947970B-5F4E-43DD-A748-415346F87D1D}">
          <p14:sldIdLst>
            <p14:sldId id="377"/>
            <p14:sldId id="378"/>
          </p14:sldIdLst>
        </p14:section>
        <p14:section name="Infection Control" id="{F38EE204-3E20-4F4A-A58E-FAEEE24512AF}">
          <p14:sldIdLst>
            <p14:sldId id="380"/>
            <p14:sldId id="381"/>
            <p14:sldId id="382"/>
            <p14:sldId id="383"/>
            <p14:sldId id="384"/>
            <p14:sldId id="385"/>
            <p14:sldId id="386"/>
            <p14:sldId id="387"/>
            <p14:sldId id="3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10B794-8194-429D-B289-79EA299D91FA}"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3F325-1C00-4A2F-BC5A-8E71A761AF3D}" type="slidenum">
              <a:rPr lang="en-US" smtClean="0"/>
              <a:t>‹#›</a:t>
            </a:fld>
            <a:endParaRPr lang="en-US"/>
          </a:p>
        </p:txBody>
      </p:sp>
    </p:spTree>
    <p:extLst>
      <p:ext uri="{BB962C8B-B14F-4D97-AF65-F5344CB8AC3E}">
        <p14:creationId xmlns:p14="http://schemas.microsoft.com/office/powerpoint/2010/main" val="1477556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p>
        </p:txBody>
      </p:sp>
      <p:sp>
        <p:nvSpPr>
          <p:cNvPr id="297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238" indent="-290513">
              <a:defRPr>
                <a:solidFill>
                  <a:schemeClr val="tx1"/>
                </a:solidFill>
                <a:latin typeface="Arial" panose="020B0604020202020204" pitchFamily="34" charset="0"/>
              </a:defRPr>
            </a:lvl2pPr>
            <a:lvl3pPr marL="1165225" indent="-231775">
              <a:defRPr>
                <a:solidFill>
                  <a:schemeClr val="tx1"/>
                </a:solidFill>
                <a:latin typeface="Arial" panose="020B0604020202020204" pitchFamily="34" charset="0"/>
              </a:defRPr>
            </a:lvl3pPr>
            <a:lvl4pPr marL="1631950" indent="-231775">
              <a:defRPr>
                <a:solidFill>
                  <a:schemeClr val="tx1"/>
                </a:solidFill>
                <a:latin typeface="Arial" panose="020B0604020202020204" pitchFamily="34" charset="0"/>
              </a:defRPr>
            </a:lvl4pPr>
            <a:lvl5pPr marL="2098675" indent="-231775">
              <a:defRPr>
                <a:solidFill>
                  <a:schemeClr val="tx1"/>
                </a:solidFill>
                <a:latin typeface="Arial" panose="020B0604020202020204" pitchFamily="34" charset="0"/>
              </a:defRPr>
            </a:lvl5pPr>
            <a:lvl6pPr marL="2555875" indent="-231775" eaLnBrk="0" fontAlgn="base" hangingPunct="0">
              <a:spcBef>
                <a:spcPct val="0"/>
              </a:spcBef>
              <a:spcAft>
                <a:spcPct val="0"/>
              </a:spcAft>
              <a:defRPr>
                <a:solidFill>
                  <a:schemeClr val="tx1"/>
                </a:solidFill>
                <a:latin typeface="Arial" panose="020B0604020202020204" pitchFamily="34" charset="0"/>
              </a:defRPr>
            </a:lvl6pPr>
            <a:lvl7pPr marL="3013075" indent="-231775" eaLnBrk="0" fontAlgn="base" hangingPunct="0">
              <a:spcBef>
                <a:spcPct val="0"/>
              </a:spcBef>
              <a:spcAft>
                <a:spcPct val="0"/>
              </a:spcAft>
              <a:defRPr>
                <a:solidFill>
                  <a:schemeClr val="tx1"/>
                </a:solidFill>
                <a:latin typeface="Arial" panose="020B0604020202020204" pitchFamily="34" charset="0"/>
              </a:defRPr>
            </a:lvl7pPr>
            <a:lvl8pPr marL="3470275" indent="-231775" eaLnBrk="0" fontAlgn="base" hangingPunct="0">
              <a:spcBef>
                <a:spcPct val="0"/>
              </a:spcBef>
              <a:spcAft>
                <a:spcPct val="0"/>
              </a:spcAft>
              <a:defRPr>
                <a:solidFill>
                  <a:schemeClr val="tx1"/>
                </a:solidFill>
                <a:latin typeface="Arial" panose="020B0604020202020204" pitchFamily="34" charset="0"/>
              </a:defRPr>
            </a:lvl8pPr>
            <a:lvl9pPr marL="3927475" indent="-231775" eaLnBrk="0" fontAlgn="base" hangingPunct="0">
              <a:spcBef>
                <a:spcPct val="0"/>
              </a:spcBef>
              <a:spcAft>
                <a:spcPct val="0"/>
              </a:spcAft>
              <a:defRPr>
                <a:solidFill>
                  <a:schemeClr val="tx1"/>
                </a:solidFill>
                <a:latin typeface="Arial" panose="020B0604020202020204" pitchFamily="34" charset="0"/>
              </a:defRPr>
            </a:lvl9pPr>
          </a:lstStyle>
          <a:p>
            <a:fld id="{9D37B09D-EDF4-4669-B5DC-C9998A28A75E}" type="slidenum">
              <a:rPr lang="en-US" altLang="en-US" smtClean="0"/>
              <a:pPr/>
              <a:t>16</a:t>
            </a:fld>
            <a:endParaRPr lang="en-US" altLang="en-US" smtClean="0"/>
          </a:p>
        </p:txBody>
      </p:sp>
    </p:spTree>
    <p:extLst>
      <p:ext uri="{BB962C8B-B14F-4D97-AF65-F5344CB8AC3E}">
        <p14:creationId xmlns:p14="http://schemas.microsoft.com/office/powerpoint/2010/main" val="189835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altLang="en-US" dirty="0" smtClean="0"/>
          </a:p>
        </p:txBody>
      </p:sp>
      <p:sp>
        <p:nvSpPr>
          <p:cNvPr id="778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62" indent="-285716">
              <a:defRPr>
                <a:solidFill>
                  <a:schemeClr val="tx1"/>
                </a:solidFill>
                <a:latin typeface="Arial" panose="020B0604020202020204" pitchFamily="34" charset="0"/>
              </a:defRPr>
            </a:lvl2pPr>
            <a:lvl3pPr marL="1142865" indent="-228573">
              <a:defRPr>
                <a:solidFill>
                  <a:schemeClr val="tx1"/>
                </a:solidFill>
                <a:latin typeface="Arial" panose="020B0604020202020204" pitchFamily="34" charset="0"/>
              </a:defRPr>
            </a:lvl3pPr>
            <a:lvl4pPr marL="1600011" indent="-228573">
              <a:defRPr>
                <a:solidFill>
                  <a:schemeClr val="tx1"/>
                </a:solidFill>
                <a:latin typeface="Arial" panose="020B0604020202020204" pitchFamily="34" charset="0"/>
              </a:defRPr>
            </a:lvl4pPr>
            <a:lvl5pPr marL="2057156" indent="-228573">
              <a:defRPr>
                <a:solidFill>
                  <a:schemeClr val="tx1"/>
                </a:solidFill>
                <a:latin typeface="Arial" panose="020B0604020202020204" pitchFamily="34" charset="0"/>
              </a:defRPr>
            </a:lvl5pPr>
            <a:lvl6pPr marL="2514303" indent="-228573" eaLnBrk="0" fontAlgn="base" hangingPunct="0">
              <a:spcBef>
                <a:spcPct val="0"/>
              </a:spcBef>
              <a:spcAft>
                <a:spcPct val="0"/>
              </a:spcAft>
              <a:defRPr>
                <a:solidFill>
                  <a:schemeClr val="tx1"/>
                </a:solidFill>
                <a:latin typeface="Arial" panose="020B0604020202020204" pitchFamily="34" charset="0"/>
              </a:defRPr>
            </a:lvl6pPr>
            <a:lvl7pPr marL="2971449" indent="-228573" eaLnBrk="0" fontAlgn="base" hangingPunct="0">
              <a:spcBef>
                <a:spcPct val="0"/>
              </a:spcBef>
              <a:spcAft>
                <a:spcPct val="0"/>
              </a:spcAft>
              <a:defRPr>
                <a:solidFill>
                  <a:schemeClr val="tx1"/>
                </a:solidFill>
                <a:latin typeface="Arial" panose="020B0604020202020204" pitchFamily="34" charset="0"/>
              </a:defRPr>
            </a:lvl7pPr>
            <a:lvl8pPr marL="3428594" indent="-228573" eaLnBrk="0" fontAlgn="base" hangingPunct="0">
              <a:spcBef>
                <a:spcPct val="0"/>
              </a:spcBef>
              <a:spcAft>
                <a:spcPct val="0"/>
              </a:spcAft>
              <a:defRPr>
                <a:solidFill>
                  <a:schemeClr val="tx1"/>
                </a:solidFill>
                <a:latin typeface="Arial" panose="020B0604020202020204" pitchFamily="34" charset="0"/>
              </a:defRPr>
            </a:lvl8pPr>
            <a:lvl9pPr marL="3885741" indent="-228573" eaLnBrk="0" fontAlgn="base" hangingPunct="0">
              <a:spcBef>
                <a:spcPct val="0"/>
              </a:spcBef>
              <a:spcAft>
                <a:spcPct val="0"/>
              </a:spcAft>
              <a:defRPr>
                <a:solidFill>
                  <a:schemeClr val="tx1"/>
                </a:solidFill>
                <a:latin typeface="Arial" panose="020B0604020202020204" pitchFamily="34" charset="0"/>
              </a:defRPr>
            </a:lvl9pPr>
          </a:lstStyle>
          <a:p>
            <a:fld id="{A4AAADDC-363D-43BB-B6EF-530DB29E8D31}" type="slidenum">
              <a:rPr lang="en-US" altLang="en-US" smtClean="0"/>
              <a:pPr/>
              <a:t>67</a:t>
            </a:fld>
            <a:endParaRPr lang="en-US" altLang="en-US" dirty="0" smtClean="0"/>
          </a:p>
        </p:txBody>
      </p:sp>
    </p:spTree>
    <p:extLst>
      <p:ext uri="{BB962C8B-B14F-4D97-AF65-F5344CB8AC3E}">
        <p14:creationId xmlns:p14="http://schemas.microsoft.com/office/powerpoint/2010/main" val="1012353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83</a:t>
            </a:fld>
            <a:endParaRPr lang="en-US" dirty="0"/>
          </a:p>
        </p:txBody>
      </p:sp>
    </p:spTree>
    <p:extLst>
      <p:ext uri="{BB962C8B-B14F-4D97-AF65-F5344CB8AC3E}">
        <p14:creationId xmlns:p14="http://schemas.microsoft.com/office/powerpoint/2010/main" val="1156365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84</a:t>
            </a:fld>
            <a:endParaRPr lang="en-US" dirty="0"/>
          </a:p>
        </p:txBody>
      </p:sp>
    </p:spTree>
    <p:extLst>
      <p:ext uri="{BB962C8B-B14F-4D97-AF65-F5344CB8AC3E}">
        <p14:creationId xmlns:p14="http://schemas.microsoft.com/office/powerpoint/2010/main" val="1171248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85</a:t>
            </a:fld>
            <a:endParaRPr lang="en-US" dirty="0"/>
          </a:p>
        </p:txBody>
      </p:sp>
    </p:spTree>
    <p:extLst>
      <p:ext uri="{BB962C8B-B14F-4D97-AF65-F5344CB8AC3E}">
        <p14:creationId xmlns:p14="http://schemas.microsoft.com/office/powerpoint/2010/main" val="258044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86</a:t>
            </a:fld>
            <a:endParaRPr lang="en-US" dirty="0"/>
          </a:p>
        </p:txBody>
      </p:sp>
    </p:spTree>
    <p:extLst>
      <p:ext uri="{BB962C8B-B14F-4D97-AF65-F5344CB8AC3E}">
        <p14:creationId xmlns:p14="http://schemas.microsoft.com/office/powerpoint/2010/main" val="238709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87</a:t>
            </a:fld>
            <a:endParaRPr lang="en-US" dirty="0"/>
          </a:p>
        </p:txBody>
      </p:sp>
    </p:spTree>
    <p:extLst>
      <p:ext uri="{BB962C8B-B14F-4D97-AF65-F5344CB8AC3E}">
        <p14:creationId xmlns:p14="http://schemas.microsoft.com/office/powerpoint/2010/main" val="3683193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0F2F4-6CB9-4F6E-ACC3-8D1E2776C1DB}" type="slidenum">
              <a:rPr lang="en-US" smtClean="0"/>
              <a:t>88</a:t>
            </a:fld>
            <a:endParaRPr lang="en-US" dirty="0"/>
          </a:p>
        </p:txBody>
      </p:sp>
    </p:spTree>
    <p:extLst>
      <p:ext uri="{BB962C8B-B14F-4D97-AF65-F5344CB8AC3E}">
        <p14:creationId xmlns:p14="http://schemas.microsoft.com/office/powerpoint/2010/main" val="4000192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Electronic medical records have replaced old fashioned paper charting, and there are tools and functions available, that would appear to make our lives easier. The Copy/Paste function is one of those features. Imagine being on a busy unit, with many residents to chart on. Perhaps a few of your residents’ conditions do not change much from day to day. </a:t>
            </a:r>
          </a:p>
        </p:txBody>
      </p:sp>
      <p:sp>
        <p:nvSpPr>
          <p:cNvPr id="4" name="Slide Number Placeholder 3"/>
          <p:cNvSpPr>
            <a:spLocks noGrp="1"/>
          </p:cNvSpPr>
          <p:nvPr>
            <p:ph type="sldNum" sz="quarter" idx="10"/>
          </p:nvPr>
        </p:nvSpPr>
        <p:spPr/>
        <p:txBody>
          <a:bodyPr/>
          <a:lstStyle/>
          <a:p>
            <a:fld id="{7050F2F4-6CB9-4F6E-ACC3-8D1E2776C1DB}" type="slidenum">
              <a:rPr lang="en-US" smtClean="0"/>
              <a:t>89</a:t>
            </a:fld>
            <a:endParaRPr lang="en-US" dirty="0"/>
          </a:p>
        </p:txBody>
      </p:sp>
    </p:spTree>
    <p:extLst>
      <p:ext uri="{BB962C8B-B14F-4D97-AF65-F5344CB8AC3E}">
        <p14:creationId xmlns:p14="http://schemas.microsoft.com/office/powerpoint/2010/main" val="820725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F3E524-457F-4C39-A956-5BBF41F4D124}" type="slidenum">
              <a:rPr lang="en-US" smtClean="0"/>
              <a:t>95</a:t>
            </a:fld>
            <a:endParaRPr lang="en-US"/>
          </a:p>
        </p:txBody>
      </p:sp>
    </p:spTree>
    <p:extLst>
      <p:ext uri="{BB962C8B-B14F-4D97-AF65-F5344CB8AC3E}">
        <p14:creationId xmlns:p14="http://schemas.microsoft.com/office/powerpoint/2010/main" val="304189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dirty="0" smtClean="0"/>
          </a:p>
        </p:txBody>
      </p:sp>
      <p:sp>
        <p:nvSpPr>
          <p:cNvPr id="327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62" indent="-285716">
              <a:defRPr>
                <a:solidFill>
                  <a:schemeClr val="tx1"/>
                </a:solidFill>
                <a:latin typeface="Arial" panose="020B0604020202020204" pitchFamily="34" charset="0"/>
              </a:defRPr>
            </a:lvl2pPr>
            <a:lvl3pPr marL="1142865" indent="-228573">
              <a:defRPr>
                <a:solidFill>
                  <a:schemeClr val="tx1"/>
                </a:solidFill>
                <a:latin typeface="Arial" panose="020B0604020202020204" pitchFamily="34" charset="0"/>
              </a:defRPr>
            </a:lvl3pPr>
            <a:lvl4pPr marL="1600011" indent="-228573">
              <a:defRPr>
                <a:solidFill>
                  <a:schemeClr val="tx1"/>
                </a:solidFill>
                <a:latin typeface="Arial" panose="020B0604020202020204" pitchFamily="34" charset="0"/>
              </a:defRPr>
            </a:lvl4pPr>
            <a:lvl5pPr marL="2057156" indent="-228573">
              <a:defRPr>
                <a:solidFill>
                  <a:schemeClr val="tx1"/>
                </a:solidFill>
                <a:latin typeface="Arial" panose="020B0604020202020204" pitchFamily="34" charset="0"/>
              </a:defRPr>
            </a:lvl5pPr>
            <a:lvl6pPr marL="2514303" indent="-228573" eaLnBrk="0" fontAlgn="base" hangingPunct="0">
              <a:spcBef>
                <a:spcPct val="0"/>
              </a:spcBef>
              <a:spcAft>
                <a:spcPct val="0"/>
              </a:spcAft>
              <a:defRPr>
                <a:solidFill>
                  <a:schemeClr val="tx1"/>
                </a:solidFill>
                <a:latin typeface="Arial" panose="020B0604020202020204" pitchFamily="34" charset="0"/>
              </a:defRPr>
            </a:lvl6pPr>
            <a:lvl7pPr marL="2971449" indent="-228573" eaLnBrk="0" fontAlgn="base" hangingPunct="0">
              <a:spcBef>
                <a:spcPct val="0"/>
              </a:spcBef>
              <a:spcAft>
                <a:spcPct val="0"/>
              </a:spcAft>
              <a:defRPr>
                <a:solidFill>
                  <a:schemeClr val="tx1"/>
                </a:solidFill>
                <a:latin typeface="Arial" panose="020B0604020202020204" pitchFamily="34" charset="0"/>
              </a:defRPr>
            </a:lvl7pPr>
            <a:lvl8pPr marL="3428594" indent="-228573" eaLnBrk="0" fontAlgn="base" hangingPunct="0">
              <a:spcBef>
                <a:spcPct val="0"/>
              </a:spcBef>
              <a:spcAft>
                <a:spcPct val="0"/>
              </a:spcAft>
              <a:defRPr>
                <a:solidFill>
                  <a:schemeClr val="tx1"/>
                </a:solidFill>
                <a:latin typeface="Arial" panose="020B0604020202020204" pitchFamily="34" charset="0"/>
              </a:defRPr>
            </a:lvl8pPr>
            <a:lvl9pPr marL="3885741" indent="-228573" eaLnBrk="0" fontAlgn="base" hangingPunct="0">
              <a:spcBef>
                <a:spcPct val="0"/>
              </a:spcBef>
              <a:spcAft>
                <a:spcPct val="0"/>
              </a:spcAft>
              <a:defRPr>
                <a:solidFill>
                  <a:schemeClr val="tx1"/>
                </a:solidFill>
                <a:latin typeface="Arial" panose="020B0604020202020204" pitchFamily="34" charset="0"/>
              </a:defRPr>
            </a:lvl9pPr>
          </a:lstStyle>
          <a:p>
            <a:fld id="{B3CB8759-5205-46CC-89BE-B469511B26E7}" type="slidenum">
              <a:rPr lang="en-US" altLang="en-US" smtClean="0"/>
              <a:pPr/>
              <a:t>99</a:t>
            </a:fld>
            <a:endParaRPr lang="en-US" altLang="en-US" dirty="0" smtClean="0"/>
          </a:p>
        </p:txBody>
      </p:sp>
    </p:spTree>
    <p:extLst>
      <p:ext uri="{BB962C8B-B14F-4D97-AF65-F5344CB8AC3E}">
        <p14:creationId xmlns:p14="http://schemas.microsoft.com/office/powerpoint/2010/main" val="3394176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9B4D70-40D4-450D-BB08-F286799C1874}" type="slidenum">
              <a:rPr lang="en-US" smtClean="0"/>
              <a:t>43</a:t>
            </a:fld>
            <a:endParaRPr lang="en-US"/>
          </a:p>
        </p:txBody>
      </p:sp>
    </p:spTree>
    <p:extLst>
      <p:ext uri="{BB962C8B-B14F-4D97-AF65-F5344CB8AC3E}">
        <p14:creationId xmlns:p14="http://schemas.microsoft.com/office/powerpoint/2010/main" val="3598095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dirty="0" smtClean="0"/>
              <a:t>“Band of blue, I’ll perform CPR on you”</a:t>
            </a:r>
          </a:p>
          <a:p>
            <a:r>
              <a:rPr lang="en-US" altLang="en-US" dirty="0" smtClean="0"/>
              <a:t>“Band of white, go to the light”</a:t>
            </a:r>
          </a:p>
          <a:p>
            <a:r>
              <a:rPr lang="en-US" altLang="en-US" dirty="0" smtClean="0"/>
              <a:t>“If I have a green sticker, don’t restart my ticker”</a:t>
            </a:r>
          </a:p>
        </p:txBody>
      </p:sp>
      <p:sp>
        <p:nvSpPr>
          <p:cNvPr id="3482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62" indent="-285716">
              <a:defRPr>
                <a:solidFill>
                  <a:schemeClr val="tx1"/>
                </a:solidFill>
                <a:latin typeface="Arial" panose="020B0604020202020204" pitchFamily="34" charset="0"/>
              </a:defRPr>
            </a:lvl2pPr>
            <a:lvl3pPr marL="1142865" indent="-228573">
              <a:defRPr>
                <a:solidFill>
                  <a:schemeClr val="tx1"/>
                </a:solidFill>
                <a:latin typeface="Arial" panose="020B0604020202020204" pitchFamily="34" charset="0"/>
              </a:defRPr>
            </a:lvl3pPr>
            <a:lvl4pPr marL="1600011" indent="-228573">
              <a:defRPr>
                <a:solidFill>
                  <a:schemeClr val="tx1"/>
                </a:solidFill>
                <a:latin typeface="Arial" panose="020B0604020202020204" pitchFamily="34" charset="0"/>
              </a:defRPr>
            </a:lvl4pPr>
            <a:lvl5pPr marL="2057156" indent="-228573">
              <a:defRPr>
                <a:solidFill>
                  <a:schemeClr val="tx1"/>
                </a:solidFill>
                <a:latin typeface="Arial" panose="020B0604020202020204" pitchFamily="34" charset="0"/>
              </a:defRPr>
            </a:lvl5pPr>
            <a:lvl6pPr marL="2514303" indent="-228573" eaLnBrk="0" fontAlgn="base" hangingPunct="0">
              <a:spcBef>
                <a:spcPct val="0"/>
              </a:spcBef>
              <a:spcAft>
                <a:spcPct val="0"/>
              </a:spcAft>
              <a:defRPr>
                <a:solidFill>
                  <a:schemeClr val="tx1"/>
                </a:solidFill>
                <a:latin typeface="Arial" panose="020B0604020202020204" pitchFamily="34" charset="0"/>
              </a:defRPr>
            </a:lvl6pPr>
            <a:lvl7pPr marL="2971449" indent="-228573" eaLnBrk="0" fontAlgn="base" hangingPunct="0">
              <a:spcBef>
                <a:spcPct val="0"/>
              </a:spcBef>
              <a:spcAft>
                <a:spcPct val="0"/>
              </a:spcAft>
              <a:defRPr>
                <a:solidFill>
                  <a:schemeClr val="tx1"/>
                </a:solidFill>
                <a:latin typeface="Arial" panose="020B0604020202020204" pitchFamily="34" charset="0"/>
              </a:defRPr>
            </a:lvl7pPr>
            <a:lvl8pPr marL="3428594" indent="-228573" eaLnBrk="0" fontAlgn="base" hangingPunct="0">
              <a:spcBef>
                <a:spcPct val="0"/>
              </a:spcBef>
              <a:spcAft>
                <a:spcPct val="0"/>
              </a:spcAft>
              <a:defRPr>
                <a:solidFill>
                  <a:schemeClr val="tx1"/>
                </a:solidFill>
                <a:latin typeface="Arial" panose="020B0604020202020204" pitchFamily="34" charset="0"/>
              </a:defRPr>
            </a:lvl8pPr>
            <a:lvl9pPr marL="3885741" indent="-228573" eaLnBrk="0" fontAlgn="base" hangingPunct="0">
              <a:spcBef>
                <a:spcPct val="0"/>
              </a:spcBef>
              <a:spcAft>
                <a:spcPct val="0"/>
              </a:spcAft>
              <a:defRPr>
                <a:solidFill>
                  <a:schemeClr val="tx1"/>
                </a:solidFill>
                <a:latin typeface="Arial" panose="020B0604020202020204" pitchFamily="34" charset="0"/>
              </a:defRPr>
            </a:lvl9pPr>
          </a:lstStyle>
          <a:p>
            <a:fld id="{B48EA62C-F564-4F8F-B9AB-341816B2629F}" type="slidenum">
              <a:rPr lang="en-US" altLang="en-US" smtClean="0"/>
              <a:pPr/>
              <a:t>100</a:t>
            </a:fld>
            <a:endParaRPr lang="en-US" altLang="en-US" dirty="0" smtClean="0"/>
          </a:p>
        </p:txBody>
      </p:sp>
    </p:spTree>
    <p:extLst>
      <p:ext uri="{BB962C8B-B14F-4D97-AF65-F5344CB8AC3E}">
        <p14:creationId xmlns:p14="http://schemas.microsoft.com/office/powerpoint/2010/main" val="295610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D3F325-1C00-4A2F-BC5A-8E71A761AF3D}" type="slidenum">
              <a:rPr lang="en-US" smtClean="0"/>
              <a:t>52</a:t>
            </a:fld>
            <a:endParaRPr lang="en-US"/>
          </a:p>
        </p:txBody>
      </p:sp>
    </p:spTree>
    <p:extLst>
      <p:ext uri="{BB962C8B-B14F-4D97-AF65-F5344CB8AC3E}">
        <p14:creationId xmlns:p14="http://schemas.microsoft.com/office/powerpoint/2010/main" val="1017929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148" indent="-290479">
              <a:defRPr>
                <a:solidFill>
                  <a:schemeClr val="tx1"/>
                </a:solidFill>
                <a:latin typeface="Arial" panose="020B0604020202020204" pitchFamily="34" charset="0"/>
              </a:defRPr>
            </a:lvl2pPr>
            <a:lvl3pPr marL="1165088" indent="-231748">
              <a:defRPr>
                <a:solidFill>
                  <a:schemeClr val="tx1"/>
                </a:solidFill>
                <a:latin typeface="Arial" panose="020B0604020202020204" pitchFamily="34" charset="0"/>
              </a:defRPr>
            </a:lvl3pPr>
            <a:lvl4pPr marL="1631757" indent="-231748">
              <a:defRPr>
                <a:solidFill>
                  <a:schemeClr val="tx1"/>
                </a:solidFill>
                <a:latin typeface="Arial" panose="020B0604020202020204" pitchFamily="34" charset="0"/>
              </a:defRPr>
            </a:lvl4pPr>
            <a:lvl5pPr marL="2098427" indent="-231748">
              <a:defRPr>
                <a:solidFill>
                  <a:schemeClr val="tx1"/>
                </a:solidFill>
                <a:latin typeface="Arial" panose="020B0604020202020204" pitchFamily="34" charset="0"/>
              </a:defRPr>
            </a:lvl5pPr>
            <a:lvl6pPr marL="2555573" indent="-231748" eaLnBrk="0" fontAlgn="base" hangingPunct="0">
              <a:spcBef>
                <a:spcPct val="0"/>
              </a:spcBef>
              <a:spcAft>
                <a:spcPct val="0"/>
              </a:spcAft>
              <a:defRPr>
                <a:solidFill>
                  <a:schemeClr val="tx1"/>
                </a:solidFill>
                <a:latin typeface="Arial" panose="020B0604020202020204" pitchFamily="34" charset="0"/>
              </a:defRPr>
            </a:lvl6pPr>
            <a:lvl7pPr marL="3012719" indent="-231748" eaLnBrk="0" fontAlgn="base" hangingPunct="0">
              <a:spcBef>
                <a:spcPct val="0"/>
              </a:spcBef>
              <a:spcAft>
                <a:spcPct val="0"/>
              </a:spcAft>
              <a:defRPr>
                <a:solidFill>
                  <a:schemeClr val="tx1"/>
                </a:solidFill>
                <a:latin typeface="Arial" panose="020B0604020202020204" pitchFamily="34" charset="0"/>
              </a:defRPr>
            </a:lvl7pPr>
            <a:lvl8pPr marL="3469865" indent="-231748" eaLnBrk="0" fontAlgn="base" hangingPunct="0">
              <a:spcBef>
                <a:spcPct val="0"/>
              </a:spcBef>
              <a:spcAft>
                <a:spcPct val="0"/>
              </a:spcAft>
              <a:defRPr>
                <a:solidFill>
                  <a:schemeClr val="tx1"/>
                </a:solidFill>
                <a:latin typeface="Arial" panose="020B0604020202020204" pitchFamily="34" charset="0"/>
              </a:defRPr>
            </a:lvl8pPr>
            <a:lvl9pPr marL="3927011" indent="-231748" eaLnBrk="0" fontAlgn="base" hangingPunct="0">
              <a:spcBef>
                <a:spcPct val="0"/>
              </a:spcBef>
              <a:spcAft>
                <a:spcPct val="0"/>
              </a:spcAft>
              <a:defRPr>
                <a:solidFill>
                  <a:schemeClr val="tx1"/>
                </a:solidFill>
                <a:latin typeface="Arial" panose="020B0604020202020204" pitchFamily="34" charset="0"/>
              </a:defRPr>
            </a:lvl9pPr>
          </a:lstStyle>
          <a:p>
            <a:fld id="{7B00C9D5-B343-491F-960D-9BC836428127}" type="slidenum">
              <a:rPr lang="en-US" altLang="en-US" smtClean="0"/>
              <a:pPr/>
              <a:t>53</a:t>
            </a:fld>
            <a:endParaRPr lang="en-US" alt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dirty="0" smtClean="0"/>
              <a:t>NPUAP = National Pressure Ulcer Advisory Panel</a:t>
            </a:r>
          </a:p>
        </p:txBody>
      </p:sp>
    </p:spTree>
    <p:extLst>
      <p:ext uri="{BB962C8B-B14F-4D97-AF65-F5344CB8AC3E}">
        <p14:creationId xmlns:p14="http://schemas.microsoft.com/office/powerpoint/2010/main" val="328145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endParaRPr lang="en-US" altLang="en-US" dirty="0" smtClean="0"/>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148" indent="-290479">
              <a:defRPr>
                <a:solidFill>
                  <a:schemeClr val="tx1"/>
                </a:solidFill>
                <a:latin typeface="Arial" panose="020B0604020202020204" pitchFamily="34" charset="0"/>
              </a:defRPr>
            </a:lvl2pPr>
            <a:lvl3pPr marL="1165088" indent="-231748">
              <a:defRPr>
                <a:solidFill>
                  <a:schemeClr val="tx1"/>
                </a:solidFill>
                <a:latin typeface="Arial" panose="020B0604020202020204" pitchFamily="34" charset="0"/>
              </a:defRPr>
            </a:lvl3pPr>
            <a:lvl4pPr marL="1631757" indent="-231748">
              <a:defRPr>
                <a:solidFill>
                  <a:schemeClr val="tx1"/>
                </a:solidFill>
                <a:latin typeface="Arial" panose="020B0604020202020204" pitchFamily="34" charset="0"/>
              </a:defRPr>
            </a:lvl4pPr>
            <a:lvl5pPr marL="2098427" indent="-231748">
              <a:defRPr>
                <a:solidFill>
                  <a:schemeClr val="tx1"/>
                </a:solidFill>
                <a:latin typeface="Arial" panose="020B0604020202020204" pitchFamily="34" charset="0"/>
              </a:defRPr>
            </a:lvl5pPr>
            <a:lvl6pPr marL="2555573" indent="-231748" eaLnBrk="0" fontAlgn="base" hangingPunct="0">
              <a:spcBef>
                <a:spcPct val="0"/>
              </a:spcBef>
              <a:spcAft>
                <a:spcPct val="0"/>
              </a:spcAft>
              <a:defRPr>
                <a:solidFill>
                  <a:schemeClr val="tx1"/>
                </a:solidFill>
                <a:latin typeface="Arial" panose="020B0604020202020204" pitchFamily="34" charset="0"/>
              </a:defRPr>
            </a:lvl6pPr>
            <a:lvl7pPr marL="3012719" indent="-231748" eaLnBrk="0" fontAlgn="base" hangingPunct="0">
              <a:spcBef>
                <a:spcPct val="0"/>
              </a:spcBef>
              <a:spcAft>
                <a:spcPct val="0"/>
              </a:spcAft>
              <a:defRPr>
                <a:solidFill>
                  <a:schemeClr val="tx1"/>
                </a:solidFill>
                <a:latin typeface="Arial" panose="020B0604020202020204" pitchFamily="34" charset="0"/>
              </a:defRPr>
            </a:lvl7pPr>
            <a:lvl8pPr marL="3469865" indent="-231748" eaLnBrk="0" fontAlgn="base" hangingPunct="0">
              <a:spcBef>
                <a:spcPct val="0"/>
              </a:spcBef>
              <a:spcAft>
                <a:spcPct val="0"/>
              </a:spcAft>
              <a:defRPr>
                <a:solidFill>
                  <a:schemeClr val="tx1"/>
                </a:solidFill>
                <a:latin typeface="Arial" panose="020B0604020202020204" pitchFamily="34" charset="0"/>
              </a:defRPr>
            </a:lvl8pPr>
            <a:lvl9pPr marL="3927011" indent="-231748" eaLnBrk="0" fontAlgn="base" hangingPunct="0">
              <a:spcBef>
                <a:spcPct val="0"/>
              </a:spcBef>
              <a:spcAft>
                <a:spcPct val="0"/>
              </a:spcAft>
              <a:defRPr>
                <a:solidFill>
                  <a:schemeClr val="tx1"/>
                </a:solidFill>
                <a:latin typeface="Arial" panose="020B0604020202020204" pitchFamily="34" charset="0"/>
              </a:defRPr>
            </a:lvl9pPr>
          </a:lstStyle>
          <a:p>
            <a:fld id="{A1019996-F28B-4699-8362-7E4292A89EF7}" type="slidenum">
              <a:rPr lang="en-US" altLang="en-US" smtClean="0"/>
              <a:pPr/>
              <a:t>59</a:t>
            </a:fld>
            <a:endParaRPr lang="en-US" altLang="en-US" dirty="0" smtClean="0"/>
          </a:p>
        </p:txBody>
      </p:sp>
    </p:spTree>
    <p:extLst>
      <p:ext uri="{BB962C8B-B14F-4D97-AF65-F5344CB8AC3E}">
        <p14:creationId xmlns:p14="http://schemas.microsoft.com/office/powerpoint/2010/main" val="905457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7148" indent="-290479">
              <a:defRPr>
                <a:solidFill>
                  <a:schemeClr val="tx1"/>
                </a:solidFill>
                <a:latin typeface="Arial" panose="020B0604020202020204" pitchFamily="34" charset="0"/>
              </a:defRPr>
            </a:lvl2pPr>
            <a:lvl3pPr marL="1165088" indent="-231748">
              <a:defRPr>
                <a:solidFill>
                  <a:schemeClr val="tx1"/>
                </a:solidFill>
                <a:latin typeface="Arial" panose="020B0604020202020204" pitchFamily="34" charset="0"/>
              </a:defRPr>
            </a:lvl3pPr>
            <a:lvl4pPr marL="1631757" indent="-231748">
              <a:defRPr>
                <a:solidFill>
                  <a:schemeClr val="tx1"/>
                </a:solidFill>
                <a:latin typeface="Arial" panose="020B0604020202020204" pitchFamily="34" charset="0"/>
              </a:defRPr>
            </a:lvl4pPr>
            <a:lvl5pPr marL="2098427" indent="-231748">
              <a:defRPr>
                <a:solidFill>
                  <a:schemeClr val="tx1"/>
                </a:solidFill>
                <a:latin typeface="Arial" panose="020B0604020202020204" pitchFamily="34" charset="0"/>
              </a:defRPr>
            </a:lvl5pPr>
            <a:lvl6pPr marL="2555573" indent="-231748" eaLnBrk="0" fontAlgn="base" hangingPunct="0">
              <a:spcBef>
                <a:spcPct val="0"/>
              </a:spcBef>
              <a:spcAft>
                <a:spcPct val="0"/>
              </a:spcAft>
              <a:defRPr>
                <a:solidFill>
                  <a:schemeClr val="tx1"/>
                </a:solidFill>
                <a:latin typeface="Arial" panose="020B0604020202020204" pitchFamily="34" charset="0"/>
              </a:defRPr>
            </a:lvl6pPr>
            <a:lvl7pPr marL="3012719" indent="-231748" eaLnBrk="0" fontAlgn="base" hangingPunct="0">
              <a:spcBef>
                <a:spcPct val="0"/>
              </a:spcBef>
              <a:spcAft>
                <a:spcPct val="0"/>
              </a:spcAft>
              <a:defRPr>
                <a:solidFill>
                  <a:schemeClr val="tx1"/>
                </a:solidFill>
                <a:latin typeface="Arial" panose="020B0604020202020204" pitchFamily="34" charset="0"/>
              </a:defRPr>
            </a:lvl7pPr>
            <a:lvl8pPr marL="3469865" indent="-231748" eaLnBrk="0" fontAlgn="base" hangingPunct="0">
              <a:spcBef>
                <a:spcPct val="0"/>
              </a:spcBef>
              <a:spcAft>
                <a:spcPct val="0"/>
              </a:spcAft>
              <a:defRPr>
                <a:solidFill>
                  <a:schemeClr val="tx1"/>
                </a:solidFill>
                <a:latin typeface="Arial" panose="020B0604020202020204" pitchFamily="34" charset="0"/>
              </a:defRPr>
            </a:lvl8pPr>
            <a:lvl9pPr marL="3927011" indent="-231748" eaLnBrk="0" fontAlgn="base" hangingPunct="0">
              <a:spcBef>
                <a:spcPct val="0"/>
              </a:spcBef>
              <a:spcAft>
                <a:spcPct val="0"/>
              </a:spcAft>
              <a:defRPr>
                <a:solidFill>
                  <a:schemeClr val="tx1"/>
                </a:solidFill>
                <a:latin typeface="Arial" panose="020B0604020202020204" pitchFamily="34" charset="0"/>
              </a:defRPr>
            </a:lvl9pPr>
          </a:lstStyle>
          <a:p>
            <a:fld id="{B7293E7D-F555-4B68-BC0A-7DFADD129C04}" type="slidenum">
              <a:rPr lang="en-US" altLang="en-US" smtClean="0"/>
              <a:pPr/>
              <a:t>62</a:t>
            </a:fld>
            <a:endParaRPr lang="en-US" alt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15939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dirty="0" smtClean="0"/>
          </a:p>
        </p:txBody>
      </p:sp>
      <p:sp>
        <p:nvSpPr>
          <p:cNvPr id="706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57148" indent="-290479">
              <a:defRPr>
                <a:solidFill>
                  <a:schemeClr val="tx1"/>
                </a:solidFill>
                <a:latin typeface="Arial" panose="020B0604020202020204" pitchFamily="34" charset="0"/>
              </a:defRPr>
            </a:lvl2pPr>
            <a:lvl3pPr marL="1165088" indent="-231748">
              <a:defRPr>
                <a:solidFill>
                  <a:schemeClr val="tx1"/>
                </a:solidFill>
                <a:latin typeface="Arial" panose="020B0604020202020204" pitchFamily="34" charset="0"/>
              </a:defRPr>
            </a:lvl3pPr>
            <a:lvl4pPr marL="1631757" indent="-231748">
              <a:defRPr>
                <a:solidFill>
                  <a:schemeClr val="tx1"/>
                </a:solidFill>
                <a:latin typeface="Arial" panose="020B0604020202020204" pitchFamily="34" charset="0"/>
              </a:defRPr>
            </a:lvl4pPr>
            <a:lvl5pPr marL="2098427" indent="-231748">
              <a:defRPr>
                <a:solidFill>
                  <a:schemeClr val="tx1"/>
                </a:solidFill>
                <a:latin typeface="Arial" panose="020B0604020202020204" pitchFamily="34" charset="0"/>
              </a:defRPr>
            </a:lvl5pPr>
            <a:lvl6pPr marL="2555573" indent="-231748" eaLnBrk="0" fontAlgn="base" hangingPunct="0">
              <a:spcBef>
                <a:spcPct val="0"/>
              </a:spcBef>
              <a:spcAft>
                <a:spcPct val="0"/>
              </a:spcAft>
              <a:defRPr>
                <a:solidFill>
                  <a:schemeClr val="tx1"/>
                </a:solidFill>
                <a:latin typeface="Arial" panose="020B0604020202020204" pitchFamily="34" charset="0"/>
              </a:defRPr>
            </a:lvl6pPr>
            <a:lvl7pPr marL="3012719" indent="-231748" eaLnBrk="0" fontAlgn="base" hangingPunct="0">
              <a:spcBef>
                <a:spcPct val="0"/>
              </a:spcBef>
              <a:spcAft>
                <a:spcPct val="0"/>
              </a:spcAft>
              <a:defRPr>
                <a:solidFill>
                  <a:schemeClr val="tx1"/>
                </a:solidFill>
                <a:latin typeface="Arial" panose="020B0604020202020204" pitchFamily="34" charset="0"/>
              </a:defRPr>
            </a:lvl7pPr>
            <a:lvl8pPr marL="3469865" indent="-231748" eaLnBrk="0" fontAlgn="base" hangingPunct="0">
              <a:spcBef>
                <a:spcPct val="0"/>
              </a:spcBef>
              <a:spcAft>
                <a:spcPct val="0"/>
              </a:spcAft>
              <a:defRPr>
                <a:solidFill>
                  <a:schemeClr val="tx1"/>
                </a:solidFill>
                <a:latin typeface="Arial" panose="020B0604020202020204" pitchFamily="34" charset="0"/>
              </a:defRPr>
            </a:lvl8pPr>
            <a:lvl9pPr marL="3927011" indent="-231748" eaLnBrk="0" fontAlgn="base" hangingPunct="0">
              <a:spcBef>
                <a:spcPct val="0"/>
              </a:spcBef>
              <a:spcAft>
                <a:spcPct val="0"/>
              </a:spcAft>
              <a:defRPr>
                <a:solidFill>
                  <a:schemeClr val="tx1"/>
                </a:solidFill>
                <a:latin typeface="Arial" panose="020B0604020202020204" pitchFamily="34" charset="0"/>
              </a:defRPr>
            </a:lvl9pPr>
          </a:lstStyle>
          <a:p>
            <a:fld id="{32EA140E-3B6D-4D6E-9C7A-CF7D1B62E216}" type="slidenum">
              <a:rPr lang="en-US" altLang="en-US" smtClean="0"/>
              <a:pPr/>
              <a:t>64</a:t>
            </a:fld>
            <a:endParaRPr lang="en-US" altLang="en-US" dirty="0" smtClean="0"/>
          </a:p>
        </p:txBody>
      </p:sp>
    </p:spTree>
    <p:extLst>
      <p:ext uri="{BB962C8B-B14F-4D97-AF65-F5344CB8AC3E}">
        <p14:creationId xmlns:p14="http://schemas.microsoft.com/office/powerpoint/2010/main" val="2452671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endParaRPr lang="en-US" altLang="en-US" dirty="0" smtClean="0"/>
          </a:p>
        </p:txBody>
      </p:sp>
      <p:sp>
        <p:nvSpPr>
          <p:cNvPr id="727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62" indent="-285716">
              <a:defRPr>
                <a:solidFill>
                  <a:schemeClr val="tx1"/>
                </a:solidFill>
                <a:latin typeface="Arial" panose="020B0604020202020204" pitchFamily="34" charset="0"/>
              </a:defRPr>
            </a:lvl2pPr>
            <a:lvl3pPr marL="1142865" indent="-228573">
              <a:defRPr>
                <a:solidFill>
                  <a:schemeClr val="tx1"/>
                </a:solidFill>
                <a:latin typeface="Arial" panose="020B0604020202020204" pitchFamily="34" charset="0"/>
              </a:defRPr>
            </a:lvl3pPr>
            <a:lvl4pPr marL="1600011" indent="-228573">
              <a:defRPr>
                <a:solidFill>
                  <a:schemeClr val="tx1"/>
                </a:solidFill>
                <a:latin typeface="Arial" panose="020B0604020202020204" pitchFamily="34" charset="0"/>
              </a:defRPr>
            </a:lvl4pPr>
            <a:lvl5pPr marL="2057156" indent="-228573">
              <a:defRPr>
                <a:solidFill>
                  <a:schemeClr val="tx1"/>
                </a:solidFill>
                <a:latin typeface="Arial" panose="020B0604020202020204" pitchFamily="34" charset="0"/>
              </a:defRPr>
            </a:lvl5pPr>
            <a:lvl6pPr marL="2514303" indent="-228573" eaLnBrk="0" fontAlgn="base" hangingPunct="0">
              <a:spcBef>
                <a:spcPct val="0"/>
              </a:spcBef>
              <a:spcAft>
                <a:spcPct val="0"/>
              </a:spcAft>
              <a:defRPr>
                <a:solidFill>
                  <a:schemeClr val="tx1"/>
                </a:solidFill>
                <a:latin typeface="Arial" panose="020B0604020202020204" pitchFamily="34" charset="0"/>
              </a:defRPr>
            </a:lvl6pPr>
            <a:lvl7pPr marL="2971449" indent="-228573" eaLnBrk="0" fontAlgn="base" hangingPunct="0">
              <a:spcBef>
                <a:spcPct val="0"/>
              </a:spcBef>
              <a:spcAft>
                <a:spcPct val="0"/>
              </a:spcAft>
              <a:defRPr>
                <a:solidFill>
                  <a:schemeClr val="tx1"/>
                </a:solidFill>
                <a:latin typeface="Arial" panose="020B0604020202020204" pitchFamily="34" charset="0"/>
              </a:defRPr>
            </a:lvl7pPr>
            <a:lvl8pPr marL="3428594" indent="-228573" eaLnBrk="0" fontAlgn="base" hangingPunct="0">
              <a:spcBef>
                <a:spcPct val="0"/>
              </a:spcBef>
              <a:spcAft>
                <a:spcPct val="0"/>
              </a:spcAft>
              <a:defRPr>
                <a:solidFill>
                  <a:schemeClr val="tx1"/>
                </a:solidFill>
                <a:latin typeface="Arial" panose="020B0604020202020204" pitchFamily="34" charset="0"/>
              </a:defRPr>
            </a:lvl8pPr>
            <a:lvl9pPr marL="3885741" indent="-228573" eaLnBrk="0" fontAlgn="base" hangingPunct="0">
              <a:spcBef>
                <a:spcPct val="0"/>
              </a:spcBef>
              <a:spcAft>
                <a:spcPct val="0"/>
              </a:spcAft>
              <a:defRPr>
                <a:solidFill>
                  <a:schemeClr val="tx1"/>
                </a:solidFill>
                <a:latin typeface="Arial" panose="020B0604020202020204" pitchFamily="34" charset="0"/>
              </a:defRPr>
            </a:lvl9pPr>
          </a:lstStyle>
          <a:p>
            <a:fld id="{90DF4D2A-2F31-45EB-BA0D-194F4D1FD0FF}" type="slidenum">
              <a:rPr lang="en-US" altLang="en-US" smtClean="0"/>
              <a:pPr/>
              <a:t>65</a:t>
            </a:fld>
            <a:endParaRPr lang="en-US" altLang="en-US" dirty="0" smtClean="0"/>
          </a:p>
        </p:txBody>
      </p:sp>
    </p:spTree>
    <p:extLst>
      <p:ext uri="{BB962C8B-B14F-4D97-AF65-F5344CB8AC3E}">
        <p14:creationId xmlns:p14="http://schemas.microsoft.com/office/powerpoint/2010/main" val="300951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endParaRPr lang="en-US" altLang="en-US" dirty="0" smtClean="0"/>
          </a:p>
        </p:txBody>
      </p:sp>
      <p:sp>
        <p:nvSpPr>
          <p:cNvPr id="7578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862" indent="-285716">
              <a:defRPr>
                <a:solidFill>
                  <a:schemeClr val="tx1"/>
                </a:solidFill>
                <a:latin typeface="Arial" panose="020B0604020202020204" pitchFamily="34" charset="0"/>
              </a:defRPr>
            </a:lvl2pPr>
            <a:lvl3pPr marL="1142865" indent="-228573">
              <a:defRPr>
                <a:solidFill>
                  <a:schemeClr val="tx1"/>
                </a:solidFill>
                <a:latin typeface="Arial" panose="020B0604020202020204" pitchFamily="34" charset="0"/>
              </a:defRPr>
            </a:lvl3pPr>
            <a:lvl4pPr marL="1600011" indent="-228573">
              <a:defRPr>
                <a:solidFill>
                  <a:schemeClr val="tx1"/>
                </a:solidFill>
                <a:latin typeface="Arial" panose="020B0604020202020204" pitchFamily="34" charset="0"/>
              </a:defRPr>
            </a:lvl4pPr>
            <a:lvl5pPr marL="2057156" indent="-228573">
              <a:defRPr>
                <a:solidFill>
                  <a:schemeClr val="tx1"/>
                </a:solidFill>
                <a:latin typeface="Arial" panose="020B0604020202020204" pitchFamily="34" charset="0"/>
              </a:defRPr>
            </a:lvl5pPr>
            <a:lvl6pPr marL="2514303" indent="-228573" eaLnBrk="0" fontAlgn="base" hangingPunct="0">
              <a:spcBef>
                <a:spcPct val="0"/>
              </a:spcBef>
              <a:spcAft>
                <a:spcPct val="0"/>
              </a:spcAft>
              <a:defRPr>
                <a:solidFill>
                  <a:schemeClr val="tx1"/>
                </a:solidFill>
                <a:latin typeface="Arial" panose="020B0604020202020204" pitchFamily="34" charset="0"/>
              </a:defRPr>
            </a:lvl6pPr>
            <a:lvl7pPr marL="2971449" indent="-228573" eaLnBrk="0" fontAlgn="base" hangingPunct="0">
              <a:spcBef>
                <a:spcPct val="0"/>
              </a:spcBef>
              <a:spcAft>
                <a:spcPct val="0"/>
              </a:spcAft>
              <a:defRPr>
                <a:solidFill>
                  <a:schemeClr val="tx1"/>
                </a:solidFill>
                <a:latin typeface="Arial" panose="020B0604020202020204" pitchFamily="34" charset="0"/>
              </a:defRPr>
            </a:lvl7pPr>
            <a:lvl8pPr marL="3428594" indent="-228573" eaLnBrk="0" fontAlgn="base" hangingPunct="0">
              <a:spcBef>
                <a:spcPct val="0"/>
              </a:spcBef>
              <a:spcAft>
                <a:spcPct val="0"/>
              </a:spcAft>
              <a:defRPr>
                <a:solidFill>
                  <a:schemeClr val="tx1"/>
                </a:solidFill>
                <a:latin typeface="Arial" panose="020B0604020202020204" pitchFamily="34" charset="0"/>
              </a:defRPr>
            </a:lvl8pPr>
            <a:lvl9pPr marL="3885741" indent="-228573" eaLnBrk="0" fontAlgn="base" hangingPunct="0">
              <a:spcBef>
                <a:spcPct val="0"/>
              </a:spcBef>
              <a:spcAft>
                <a:spcPct val="0"/>
              </a:spcAft>
              <a:defRPr>
                <a:solidFill>
                  <a:schemeClr val="tx1"/>
                </a:solidFill>
                <a:latin typeface="Arial" panose="020B0604020202020204" pitchFamily="34" charset="0"/>
              </a:defRPr>
            </a:lvl9pPr>
          </a:lstStyle>
          <a:p>
            <a:fld id="{05DCEAB3-EB1B-4575-9087-A193D15484AF}" type="slidenum">
              <a:rPr lang="en-US" altLang="en-US" smtClean="0"/>
              <a:pPr/>
              <a:t>66</a:t>
            </a:fld>
            <a:endParaRPr lang="en-US" altLang="en-US" dirty="0" smtClean="0"/>
          </a:p>
        </p:txBody>
      </p:sp>
    </p:spTree>
    <p:extLst>
      <p:ext uri="{BB962C8B-B14F-4D97-AF65-F5344CB8AC3E}">
        <p14:creationId xmlns:p14="http://schemas.microsoft.com/office/powerpoint/2010/main" val="4237554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3787875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45925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667693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364702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648650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944491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996245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201291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DE30E-F6BB-4F2B-B43E-72CDD99DAB4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479770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E30E-F6BB-4F2B-B43E-72CDD99DAB4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56452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41739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912719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019118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933434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9624871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1872514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759862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272818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457134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77019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7DE30E-F6BB-4F2B-B43E-72CDD99DAB4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1555422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E30E-F6BB-4F2B-B43E-72CDD99DAB4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42527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412650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3712722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97DE30E-F6BB-4F2B-B43E-72CDD99DAB44}" type="datetimeFigureOut">
              <a:rPr lang="en-US" smtClean="0"/>
              <a:t>1/28/2021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233229361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484065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748316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093898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010088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9168940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939692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8984478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7DE30E-F6BB-4F2B-B43E-72CDD99DAB4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09739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516403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E30E-F6BB-4F2B-B43E-72CDD99DAB4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9713261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318822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EE7C5-12AB-4E59-ACE1-F9D1CF01E916}" type="slidenum">
              <a:rPr lang="en-US" smtClean="0"/>
              <a:t>‹#›</a:t>
            </a:fld>
            <a:endParaRPr lang="en-US"/>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Tree>
    <p:extLst>
      <p:ext uri="{BB962C8B-B14F-4D97-AF65-F5344CB8AC3E}">
        <p14:creationId xmlns:p14="http://schemas.microsoft.com/office/powerpoint/2010/main" val="3477043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7803469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979800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840619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8310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436091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41078653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7DE30E-F6BB-4F2B-B43E-72CDD99DAB44}" type="datetimeFigureOut">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263652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7DE30E-F6BB-4F2B-B43E-72CDD99DAB44}" type="datetimeFigureOut">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017165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55651" y="1752600"/>
            <a:ext cx="52324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191251" y="1752600"/>
            <a:ext cx="5232400" cy="4267200"/>
          </a:xfrm>
        </p:spPr>
        <p:txBody>
          <a:bodyPr/>
          <a:lstStyle/>
          <a:p>
            <a:endParaRPr lang="en-US" dirty="0"/>
          </a:p>
        </p:txBody>
      </p:sp>
      <p:sp>
        <p:nvSpPr>
          <p:cNvPr id="5" name="Date Placeholder 4"/>
          <p:cNvSpPr>
            <a:spLocks noGrp="1"/>
          </p:cNvSpPr>
          <p:nvPr>
            <p:ph type="dt" sz="half" idx="10"/>
          </p:nvPr>
        </p:nvSpPr>
        <p:spPr>
          <a:xfrm>
            <a:off x="812800" y="6245225"/>
            <a:ext cx="2641600" cy="476250"/>
          </a:xfrm>
        </p:spPr>
        <p:txBody>
          <a:bodyPr/>
          <a:lstStyle>
            <a:lvl1pPr>
              <a:defRPr/>
            </a:lvl1pPr>
          </a:lstStyle>
          <a:p>
            <a:endParaRPr lang="en-US" altLang="en-US" dirty="0"/>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ltLang="en-US" dirty="0"/>
          </a:p>
        </p:txBody>
      </p:sp>
      <p:sp>
        <p:nvSpPr>
          <p:cNvPr id="7" name="Slide Number Placeholder 6"/>
          <p:cNvSpPr>
            <a:spLocks noGrp="1"/>
          </p:cNvSpPr>
          <p:nvPr>
            <p:ph type="sldNum" sz="quarter" idx="12"/>
          </p:nvPr>
        </p:nvSpPr>
        <p:spPr>
          <a:xfrm>
            <a:off x="8737600" y="6245225"/>
            <a:ext cx="2641600" cy="476250"/>
          </a:xfrm>
        </p:spPr>
        <p:txBody>
          <a:bodyPr/>
          <a:lstStyle>
            <a:lvl1pPr>
              <a:defRPr/>
            </a:lvl1pPr>
          </a:lstStyle>
          <a:p>
            <a:fld id="{B280C272-2450-4B74-BDFA-FFA368BCA55D}" type="slidenum">
              <a:rPr lang="en-US" altLang="en-US"/>
              <a:pPr/>
              <a:t>‹#›</a:t>
            </a:fld>
            <a:endParaRPr lang="en-US" altLang="en-US" dirty="0"/>
          </a:p>
        </p:txBody>
      </p:sp>
    </p:spTree>
    <p:extLst>
      <p:ext uri="{BB962C8B-B14F-4D97-AF65-F5344CB8AC3E}">
        <p14:creationId xmlns:p14="http://schemas.microsoft.com/office/powerpoint/2010/main" val="2500676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7DE30E-F6BB-4F2B-B43E-72CDD99DAB44}" type="datetimeFigureOut">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8205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DE30E-F6BB-4F2B-B43E-72CDD99DAB44}" type="datetimeFigureOut">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EE7C5-12AB-4E59-ACE1-F9D1CF01E916}" type="slidenum">
              <a:rPr lang="en-US" smtClean="0"/>
              <a:t>‹#›</a:t>
            </a:fld>
            <a:endParaRPr lang="en-US"/>
          </a:p>
        </p:txBody>
      </p:sp>
    </p:spTree>
    <p:extLst>
      <p:ext uri="{BB962C8B-B14F-4D97-AF65-F5344CB8AC3E}">
        <p14:creationId xmlns:p14="http://schemas.microsoft.com/office/powerpoint/2010/main" val="1236680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97DE30E-F6BB-4F2B-B43E-72CDD99DAB44}" type="datetimeFigureOut">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970452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A97DE30E-F6BB-4F2B-B43E-72CDD99DAB44}" type="datetimeFigureOut">
              <a:rPr lang="en-US" smtClean="0"/>
              <a:t>1/28/2021</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22199851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97DE30E-F6BB-4F2B-B43E-72CDD99DAB44}" type="datetimeFigureOut">
              <a:rPr lang="en-US" smtClean="0"/>
              <a:t>1/28/2021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132102371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DE30E-F6BB-4F2B-B43E-72CDD99DAB44}" type="datetimeFigureOut">
              <a:rPr lang="en-US" smtClean="0"/>
              <a:t>1/28/2021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301713543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A97DE30E-F6BB-4F2B-B43E-72CDD99DAB44}" type="datetimeFigureOut">
              <a:rPr lang="en-US" smtClean="0"/>
              <a:t>1/28/2021</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1929994975"/>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97DE30E-F6BB-4F2B-B43E-72CDD99DAB44}" type="datetimeFigureOut">
              <a:rPr lang="en-US" smtClean="0"/>
              <a:t>1/28/2021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4EE7C5-12AB-4E59-ACE1-F9D1CF01E916}" type="slidenum">
              <a:rPr lang="en-US" smtClean="0"/>
              <a:t>‹#›</a:t>
            </a:fld>
            <a:endParaRPr lang="en-US"/>
          </a:p>
        </p:txBody>
      </p:sp>
    </p:spTree>
    <p:extLst>
      <p:ext uri="{BB962C8B-B14F-4D97-AF65-F5344CB8AC3E}">
        <p14:creationId xmlns:p14="http://schemas.microsoft.com/office/powerpoint/2010/main" val="342138145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1.xml"/></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embed/vbOUb9MC4Vw" TargetMode="External"/><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www.psychologytoday.com/us/blog/headshrinkers-guide-the-galaxy/201208/just-speak" TargetMode="Externa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picturesof.net/pages/091221-153882-274009.html" TargetMode="Externa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0.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3.xml.rels><?xml version="1.0" encoding="UTF-8" standalone="yes"?>
<Relationships xmlns="http://schemas.openxmlformats.org/package/2006/relationships"><Relationship Id="rId3" Type="http://schemas.openxmlformats.org/officeDocument/2006/relationships/hyperlink" Target="http://www.nursingexaminer.com/nursing-careers/rn/" TargetMode="External"/><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Catholic Health Long Term Care buildings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71491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80072" y="762001"/>
            <a:ext cx="7886700" cy="993775"/>
          </a:xfrm>
          <a:solidFill>
            <a:schemeClr val="accent1"/>
          </a:solidFill>
        </p:spPr>
        <p:txBody>
          <a:bodyPr>
            <a:normAutofit fontScale="90000"/>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fontScale="92500" lnSpcReduction="20000"/>
          </a:bodyPr>
          <a:lstStyle/>
          <a:p>
            <a:pPr>
              <a:spcBef>
                <a:spcPts val="0"/>
              </a:spcBef>
              <a:spcAft>
                <a:spcPts val="900"/>
              </a:spcAft>
              <a:buFont typeface="Wingdings 3" panose="05040102010807070707" pitchFamily="18" charset="2"/>
              <a:buAutoNum type="alphaUcPeriod" startAt="3"/>
              <a:defRPr/>
            </a:pPr>
            <a:r>
              <a:rPr lang="en-US" dirty="0" smtClean="0"/>
              <a:t>Board of Directors Compliance Obligations</a:t>
            </a:r>
          </a:p>
          <a:p>
            <a:pPr marL="685800">
              <a:spcBef>
                <a:spcPts val="0"/>
              </a:spcBef>
              <a:spcAft>
                <a:spcPts val="900"/>
              </a:spcAft>
              <a:buFontTx/>
              <a:buChar char="-"/>
              <a:defRPr/>
            </a:pPr>
            <a:r>
              <a:rPr lang="en-US" dirty="0" smtClean="0"/>
              <a:t>Audit Committee responsible for review and over sight of matters related to compliance with Federal health care program requirements and CIA</a:t>
            </a:r>
          </a:p>
          <a:p>
            <a:pPr marL="1028700">
              <a:spcBef>
                <a:spcPts val="0"/>
              </a:spcBef>
              <a:spcAft>
                <a:spcPts val="900"/>
              </a:spcAft>
              <a:defRPr/>
            </a:pPr>
            <a:r>
              <a:rPr lang="en-US" dirty="0" smtClean="0"/>
              <a:t>meet quarterly to review and oversee compliance program, including performance of Compliance Officer and Compliance Committee</a:t>
            </a:r>
          </a:p>
          <a:p>
            <a:pPr marL="1028700">
              <a:spcBef>
                <a:spcPts val="0"/>
              </a:spcBef>
              <a:spcAft>
                <a:spcPts val="900"/>
              </a:spcAft>
              <a:defRPr/>
            </a:pPr>
            <a:r>
              <a:rPr lang="en-US" dirty="0" smtClean="0"/>
              <a:t>submit to OIG description of documents and materials it reviewed and steps it has taken in its oversight role</a:t>
            </a:r>
          </a:p>
          <a:p>
            <a:pPr marL="1028700">
              <a:spcBef>
                <a:spcPts val="0"/>
              </a:spcBef>
              <a:spcAft>
                <a:spcPts val="900"/>
              </a:spcAft>
              <a:defRPr/>
            </a:pPr>
            <a:r>
              <a:rPr lang="en-US" dirty="0" smtClean="0"/>
              <a:t>adopt an annual resolution signed by each member of Audit Committee summarizing its review and oversight of Catholic Health’s compliance with Federal health care program requirements and the obligations of CIA</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88273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latin typeface="Calibri" panose="020F0502020204030204" pitchFamily="34" charset="0"/>
              </a:rPr>
              <a:t>Cardiopulmonary Resuscitation  CPR</a:t>
            </a:r>
          </a:p>
        </p:txBody>
      </p:sp>
      <p:sp>
        <p:nvSpPr>
          <p:cNvPr id="86020" name="Rectangle 3"/>
          <p:cNvSpPr>
            <a:spLocks noGrp="1" noChangeArrowheads="1"/>
          </p:cNvSpPr>
          <p:nvPr>
            <p:ph idx="1"/>
          </p:nvPr>
        </p:nvSpPr>
        <p:spPr>
          <a:noFill/>
          <a:ln>
            <a:noFill/>
          </a:ln>
        </p:spPr>
        <p:txBody>
          <a:bodyPr/>
          <a:lstStyle/>
          <a:p>
            <a:pPr eaLnBrk="1" hangingPunct="1">
              <a:buFontTx/>
              <a:buNone/>
            </a:pPr>
            <a:r>
              <a:rPr lang="en-US" altLang="en-US" dirty="0">
                <a:latin typeface="Calibri" panose="020F0502020204030204" pitchFamily="34" charset="0"/>
              </a:rPr>
              <a:t>Identification</a:t>
            </a:r>
          </a:p>
          <a:p>
            <a:pPr eaLnBrk="1" hangingPunct="1">
              <a:buFontTx/>
              <a:buNone/>
            </a:pPr>
            <a:endParaRPr lang="en-US" altLang="en-US" dirty="0">
              <a:latin typeface="Calibri" panose="020F0502020204030204" pitchFamily="34" charset="0"/>
            </a:endParaRPr>
          </a:p>
          <a:p>
            <a:pPr eaLnBrk="1" hangingPunct="1"/>
            <a:r>
              <a:rPr lang="en-US" altLang="en-US" b="1" dirty="0">
                <a:solidFill>
                  <a:srgbClr val="0070C0"/>
                </a:solidFill>
                <a:latin typeface="Calibri" panose="020F0502020204030204" pitchFamily="34" charset="0"/>
              </a:rPr>
              <a:t>Blue Band </a:t>
            </a:r>
            <a:r>
              <a:rPr lang="en-US" altLang="en-US" dirty="0">
                <a:latin typeface="Calibri" panose="020F0502020204030204" pitchFamily="34" charset="0"/>
              </a:rPr>
              <a:t>– no DNR or other advance directive. Full Code</a:t>
            </a:r>
          </a:p>
          <a:p>
            <a:pPr eaLnBrk="1" hangingPunct="1"/>
            <a:r>
              <a:rPr lang="en-US" altLang="en-US" b="1" spc="50" dirty="0">
                <a:ln w="0">
                  <a:solidFill>
                    <a:schemeClr val="bg1">
                      <a:lumMod val="50000"/>
                    </a:schemeClr>
                  </a:solidFill>
                </a:ln>
                <a:solidFill>
                  <a:schemeClr val="bg2"/>
                </a:solidFill>
                <a:effectLst>
                  <a:innerShdw blurRad="63500" dist="50800" dir="2700000">
                    <a:prstClr val="black">
                      <a:alpha val="50000"/>
                    </a:prstClr>
                  </a:innerShdw>
                </a:effectLst>
                <a:latin typeface="Calibri" panose="020F0502020204030204" pitchFamily="34" charset="0"/>
              </a:rPr>
              <a:t>White Band </a:t>
            </a:r>
            <a:r>
              <a:rPr lang="en-US" altLang="en-US" dirty="0">
                <a:latin typeface="Calibri" panose="020F0502020204030204" pitchFamily="34" charset="0"/>
              </a:rPr>
              <a:t>– has a DNR or other advance directive indicating </a:t>
            </a:r>
            <a:r>
              <a:rPr lang="en-US" altLang="en-US" u="sng" dirty="0">
                <a:latin typeface="Calibri" panose="020F0502020204030204" pitchFamily="34" charset="0"/>
              </a:rPr>
              <a:t>no CPR</a:t>
            </a:r>
          </a:p>
          <a:p>
            <a:pPr eaLnBrk="1" hangingPunct="1"/>
            <a:r>
              <a:rPr lang="en-US" altLang="en-US" b="1" dirty="0">
                <a:solidFill>
                  <a:srgbClr val="00B050"/>
                </a:solidFill>
                <a:latin typeface="Calibri" panose="020F0502020204030204" pitchFamily="34" charset="0"/>
              </a:rPr>
              <a:t>Green Band </a:t>
            </a:r>
            <a:r>
              <a:rPr lang="en-US" altLang="en-US" dirty="0">
                <a:latin typeface="Calibri" panose="020F0502020204030204" pitchFamily="34" charset="0"/>
              </a:rPr>
              <a:t>– specific to </a:t>
            </a:r>
            <a:r>
              <a:rPr lang="en-US" altLang="en-US" dirty="0" smtClean="0">
                <a:latin typeface="Calibri" panose="020F0502020204030204" pitchFamily="34" charset="0"/>
              </a:rPr>
              <a:t>Mercy Nursing Facility at OLV, </a:t>
            </a:r>
            <a:r>
              <a:rPr lang="en-US" altLang="en-US" dirty="0">
                <a:latin typeface="Calibri" panose="020F0502020204030204" pitchFamily="34" charset="0"/>
              </a:rPr>
              <a:t>has a DNR or other advance directive indicating </a:t>
            </a:r>
            <a:r>
              <a:rPr lang="en-US" altLang="en-US" u="sng" dirty="0">
                <a:latin typeface="Calibri" panose="020F0502020204030204" pitchFamily="34" charset="0"/>
              </a:rPr>
              <a:t>no CPR</a:t>
            </a:r>
          </a:p>
        </p:txBody>
      </p:sp>
    </p:spTree>
    <p:extLst>
      <p:ext uri="{BB962C8B-B14F-4D97-AF65-F5344CB8AC3E}">
        <p14:creationId xmlns:p14="http://schemas.microsoft.com/office/powerpoint/2010/main" val="303705219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algn="ctr" eaLnBrk="1" hangingPunct="1"/>
            <a:r>
              <a:rPr lang="en-US" altLang="en-US" dirty="0" smtClean="0"/>
              <a:t>Occurrence Reporting </a:t>
            </a:r>
          </a:p>
        </p:txBody>
      </p:sp>
      <p:sp>
        <p:nvSpPr>
          <p:cNvPr id="4099" name="Rectangle 3"/>
          <p:cNvSpPr>
            <a:spLocks noGrp="1" noChangeArrowheads="1"/>
          </p:cNvSpPr>
          <p:nvPr>
            <p:ph idx="1"/>
          </p:nvPr>
        </p:nvSpPr>
        <p:spPr/>
        <p:txBody>
          <a:bodyPr/>
          <a:lstStyle/>
          <a:p>
            <a:pPr marL="609600" indent="-609600">
              <a:buNone/>
            </a:pPr>
            <a:r>
              <a:rPr lang="en-US" altLang="en-US" dirty="0"/>
              <a:t>Purpose</a:t>
            </a:r>
          </a:p>
          <a:p>
            <a:pPr marL="609600" indent="-609600"/>
            <a:r>
              <a:rPr lang="en-US" altLang="en-US" dirty="0"/>
              <a:t>To assure that appropriate and immediate interventions are completed to prevent the possibility of a re-occurrence.</a:t>
            </a:r>
          </a:p>
          <a:p>
            <a:pPr marL="609600" indent="-609600"/>
            <a:r>
              <a:rPr lang="en-US" altLang="en-US" dirty="0"/>
              <a:t>To provide a factual record of the occurrence so that care being given can be evaluated and adequate care standards are followed.</a:t>
            </a:r>
          </a:p>
          <a:p>
            <a:pPr marL="609600" indent="-609600"/>
            <a:r>
              <a:rPr lang="en-US" altLang="en-US" dirty="0"/>
              <a:t>To provide a factual record of the occurrence</a:t>
            </a:r>
          </a:p>
        </p:txBody>
      </p:sp>
    </p:spTree>
    <p:extLst>
      <p:ext uri="{BB962C8B-B14F-4D97-AF65-F5344CB8AC3E}">
        <p14:creationId xmlns:p14="http://schemas.microsoft.com/office/powerpoint/2010/main" val="17267579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altLang="en-US" sz="4000" dirty="0"/>
              <a:t>Definition of an Occurrence</a:t>
            </a:r>
            <a:br>
              <a:rPr lang="en-US" altLang="en-US" sz="4000" dirty="0"/>
            </a:br>
            <a:endParaRPr lang="en-US" altLang="en-US" sz="3800" dirty="0"/>
          </a:p>
        </p:txBody>
      </p:sp>
      <p:sp>
        <p:nvSpPr>
          <p:cNvPr id="5123" name="Rectangle 3"/>
          <p:cNvSpPr>
            <a:spLocks noGrp="1" noChangeArrowheads="1"/>
          </p:cNvSpPr>
          <p:nvPr>
            <p:ph idx="1"/>
          </p:nvPr>
        </p:nvSpPr>
        <p:spPr/>
        <p:txBody>
          <a:bodyPr>
            <a:normAutofit/>
          </a:bodyPr>
          <a:lstStyle/>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sz="2400" dirty="0"/>
              <a:t>A situation that is not consistent with </a:t>
            </a:r>
            <a:r>
              <a:rPr lang="en-US" altLang="en-US" sz="2400" dirty="0" smtClean="0"/>
              <a:t>the acceptable </a:t>
            </a:r>
            <a:r>
              <a:rPr lang="en-US" altLang="en-US" sz="2400" dirty="0"/>
              <a:t>standard care of </a:t>
            </a:r>
            <a:r>
              <a:rPr lang="en-US" altLang="en-US" sz="2400" dirty="0" smtClean="0"/>
              <a:t>a resident/patient or a </a:t>
            </a:r>
            <a:r>
              <a:rPr lang="en-US" altLang="en-US" sz="2400" dirty="0"/>
              <a:t>situation which occurs during the </a:t>
            </a:r>
            <a:r>
              <a:rPr lang="en-US" altLang="en-US" sz="2400" dirty="0" smtClean="0"/>
              <a:t>routine operation </a:t>
            </a:r>
            <a:r>
              <a:rPr lang="en-US" altLang="en-US" sz="2400" dirty="0"/>
              <a:t>of </a:t>
            </a:r>
            <a:r>
              <a:rPr lang="en-US" altLang="en-US" sz="2400" dirty="0" smtClean="0"/>
              <a:t>the facility </a:t>
            </a:r>
            <a:r>
              <a:rPr lang="en-US" altLang="en-US" sz="2400" dirty="0"/>
              <a:t>that has the potential </a:t>
            </a:r>
            <a:r>
              <a:rPr lang="en-US" altLang="en-US" sz="2400" dirty="0" smtClean="0"/>
              <a:t>or already </a:t>
            </a:r>
            <a:r>
              <a:rPr lang="en-US" altLang="en-US" sz="2400" dirty="0"/>
              <a:t>has had an untoward effect </a:t>
            </a:r>
            <a:r>
              <a:rPr lang="en-US" altLang="en-US" sz="2400" dirty="0" smtClean="0"/>
              <a:t>on resident or patient</a:t>
            </a:r>
            <a:r>
              <a:rPr lang="en-US" altLang="en-US" sz="2400" dirty="0"/>
              <a:t>.</a:t>
            </a:r>
          </a:p>
        </p:txBody>
      </p:sp>
    </p:spTree>
    <p:extLst>
      <p:ext uri="{BB962C8B-B14F-4D97-AF65-F5344CB8AC3E}">
        <p14:creationId xmlns:p14="http://schemas.microsoft.com/office/powerpoint/2010/main" val="7715639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n-US" altLang="en-US" sz="4000" dirty="0"/>
              <a:t>Definition of a Fall</a:t>
            </a:r>
            <a:br>
              <a:rPr lang="en-US" altLang="en-US" sz="4000" dirty="0"/>
            </a:br>
            <a:endParaRPr lang="en-US" altLang="en-US" sz="3800" dirty="0"/>
          </a:p>
        </p:txBody>
      </p:sp>
      <p:sp>
        <p:nvSpPr>
          <p:cNvPr id="6147" name="Rectangle 3"/>
          <p:cNvSpPr>
            <a:spLocks noGrp="1" noChangeArrowheads="1"/>
          </p:cNvSpPr>
          <p:nvPr>
            <p:ph idx="1"/>
          </p:nvPr>
        </p:nvSpPr>
        <p:spPr/>
        <p:txBody>
          <a:bodyPr>
            <a:normAutofit/>
          </a:bodyPr>
          <a:lstStyle/>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sz="2400" dirty="0" smtClean="0"/>
              <a:t>Unintentional </a:t>
            </a:r>
            <a:r>
              <a:rPr lang="en-US" altLang="en-US" sz="2400" dirty="0"/>
              <a:t>change in position coming to </a:t>
            </a:r>
            <a:r>
              <a:rPr lang="en-US" altLang="en-US" sz="2400" dirty="0" smtClean="0"/>
              <a:t>the rest </a:t>
            </a:r>
            <a:r>
              <a:rPr lang="en-US" altLang="en-US" sz="2400" dirty="0"/>
              <a:t>on the ground, floor, or </a:t>
            </a:r>
            <a:r>
              <a:rPr lang="en-US" altLang="en-US" sz="2400" dirty="0" smtClean="0"/>
              <a:t>onto the </a:t>
            </a:r>
            <a:r>
              <a:rPr lang="en-US" altLang="en-US" sz="2400" dirty="0"/>
              <a:t>next </a:t>
            </a:r>
            <a:r>
              <a:rPr lang="en-US" altLang="en-US" sz="2400" dirty="0" smtClean="0"/>
              <a:t>lower surface</a:t>
            </a:r>
            <a:r>
              <a:rPr lang="en-US" altLang="en-US" sz="2400" dirty="0"/>
              <a:t>. May be witnessed, reported by the </a:t>
            </a:r>
            <a:r>
              <a:rPr lang="en-US" altLang="en-US" sz="2400" dirty="0" smtClean="0"/>
              <a:t>resident/patient or observer </a:t>
            </a:r>
            <a:r>
              <a:rPr lang="en-US" altLang="en-US" sz="2400" dirty="0"/>
              <a:t>or identified when </a:t>
            </a:r>
            <a:r>
              <a:rPr lang="en-US" altLang="en-US" sz="2400" dirty="0" smtClean="0"/>
              <a:t>a resident/patient </a:t>
            </a:r>
            <a:r>
              <a:rPr lang="en-US" altLang="en-US" sz="2400" dirty="0"/>
              <a:t>is found on the floor or </a:t>
            </a:r>
            <a:r>
              <a:rPr lang="en-US" altLang="en-US" sz="2400" dirty="0" smtClean="0"/>
              <a:t>ground, includes </a:t>
            </a:r>
            <a:r>
              <a:rPr lang="en-US" altLang="en-US" sz="2400" dirty="0"/>
              <a:t>an intercepted fall in which </a:t>
            </a:r>
            <a:r>
              <a:rPr lang="en-US" altLang="en-US" sz="2400" dirty="0" smtClean="0"/>
              <a:t>the resident/patient </a:t>
            </a:r>
            <a:r>
              <a:rPr lang="en-US" altLang="en-US" sz="2400" dirty="0"/>
              <a:t>would have fallen if </a:t>
            </a:r>
            <a:r>
              <a:rPr lang="en-US" altLang="en-US" sz="2400" dirty="0" smtClean="0"/>
              <a:t>they had not been </a:t>
            </a:r>
            <a:r>
              <a:rPr lang="en-US" altLang="en-US" sz="2400" dirty="0"/>
              <a:t>caught by another </a:t>
            </a:r>
            <a:r>
              <a:rPr lang="en-US" altLang="en-US" sz="2400" dirty="0" smtClean="0"/>
              <a:t>person (lowered to the floor). </a:t>
            </a:r>
            <a:endParaRPr lang="en-US" altLang="en-US" sz="2400" dirty="0"/>
          </a:p>
        </p:txBody>
      </p:sp>
    </p:spTree>
    <p:extLst>
      <p:ext uri="{BB962C8B-B14F-4D97-AF65-F5344CB8AC3E}">
        <p14:creationId xmlns:p14="http://schemas.microsoft.com/office/powerpoint/2010/main" val="9197625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endParaRPr lang="en-US" altLang="en-US" dirty="0" smtClean="0"/>
          </a:p>
        </p:txBody>
      </p:sp>
      <p:sp>
        <p:nvSpPr>
          <p:cNvPr id="7171" name="Rectangle 3"/>
          <p:cNvSpPr>
            <a:spLocks noGrp="1" noChangeArrowheads="1"/>
          </p:cNvSpPr>
          <p:nvPr>
            <p:ph idx="1"/>
          </p:nvPr>
        </p:nvSpPr>
        <p:spPr>
          <a:xfrm>
            <a:off x="1905000" y="1790162"/>
            <a:ext cx="8153400" cy="4458237"/>
          </a:xfrm>
        </p:spPr>
        <p:txBody>
          <a:bodyPr>
            <a:normAutofit fontScale="92500" lnSpcReduction="10000"/>
          </a:bodyPr>
          <a:lstStyle/>
          <a:p>
            <a:pPr marL="609600" indent="-609600">
              <a:lnSpc>
                <a:spcPct val="80000"/>
              </a:lnSpc>
              <a:buNone/>
            </a:pPr>
            <a:r>
              <a:rPr lang="en-US" altLang="en-US" sz="3000" dirty="0" smtClean="0"/>
              <a:t>Procedure </a:t>
            </a:r>
            <a:endParaRPr lang="en-US" altLang="en-US" sz="3000" dirty="0"/>
          </a:p>
          <a:p>
            <a:pPr marL="609600" indent="-609600">
              <a:lnSpc>
                <a:spcPct val="80000"/>
              </a:lnSpc>
              <a:buNone/>
            </a:pPr>
            <a:endParaRPr lang="en-US" altLang="en-US" sz="1600" dirty="0"/>
          </a:p>
          <a:p>
            <a:pPr>
              <a:lnSpc>
                <a:spcPct val="80000"/>
              </a:lnSpc>
            </a:pPr>
            <a:r>
              <a:rPr lang="en-US" altLang="en-US" sz="2400" dirty="0" smtClean="0"/>
              <a:t>Any </a:t>
            </a:r>
            <a:r>
              <a:rPr lang="en-US" altLang="en-US" sz="2400" dirty="0"/>
              <a:t>occurrence with significant injury and/or harm; (</a:t>
            </a:r>
            <a:r>
              <a:rPr lang="en-US" altLang="en-US" sz="2400" i="1" u="sng" dirty="0"/>
              <a:t>Definition of Significant Injury</a:t>
            </a:r>
            <a:r>
              <a:rPr lang="en-US" altLang="en-US" sz="2400" i="1" dirty="0"/>
              <a:t>:  bone fractures, joint dislocation, closed head injuries with altered consciousness and subdural hematoma)</a:t>
            </a:r>
            <a:r>
              <a:rPr lang="en-US" altLang="en-US" sz="2400" dirty="0"/>
              <a:t> requires immediate notification of the resident’s/patient’s attending physician as well as the DON and administrator by the end of the shift.</a:t>
            </a:r>
          </a:p>
          <a:p>
            <a:pPr>
              <a:lnSpc>
                <a:spcPct val="80000"/>
              </a:lnSpc>
            </a:pPr>
            <a:r>
              <a:rPr lang="en-US" altLang="en-US" sz="2400" dirty="0"/>
              <a:t>DON is also notified if the occurrence resulted due to failure to follow the care plan</a:t>
            </a:r>
          </a:p>
          <a:p>
            <a:pPr>
              <a:lnSpc>
                <a:spcPct val="80000"/>
              </a:lnSpc>
            </a:pPr>
            <a:r>
              <a:rPr lang="en-US" altLang="en-US" sz="2400" dirty="0"/>
              <a:t>All occurrences require notification of the resident’s/patient’s family or responsible party unless the designee/health care agent/responsible party has stated that they do not wish to be notified OR the resident/patient prefers family not to be notified. </a:t>
            </a:r>
            <a:r>
              <a:rPr lang="en-US" altLang="en-US" sz="2400" u="sng" dirty="0" smtClean="0"/>
              <a:t>This </a:t>
            </a:r>
            <a:r>
              <a:rPr lang="en-US" altLang="en-US" sz="2400" u="sng" dirty="0"/>
              <a:t>will be documented in the resident’s/ patient’s medical record.</a:t>
            </a:r>
          </a:p>
        </p:txBody>
      </p:sp>
    </p:spTree>
    <p:extLst>
      <p:ext uri="{BB962C8B-B14F-4D97-AF65-F5344CB8AC3E}">
        <p14:creationId xmlns:p14="http://schemas.microsoft.com/office/powerpoint/2010/main" val="282913605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endParaRPr lang="en-US" altLang="en-US" dirty="0" smtClean="0"/>
          </a:p>
        </p:txBody>
      </p:sp>
      <p:sp>
        <p:nvSpPr>
          <p:cNvPr id="8195" name="Rectangle 3"/>
          <p:cNvSpPr>
            <a:spLocks noGrp="1" noChangeArrowheads="1"/>
          </p:cNvSpPr>
          <p:nvPr>
            <p:ph idx="1"/>
          </p:nvPr>
        </p:nvSpPr>
        <p:spPr/>
        <p:txBody>
          <a:bodyPr>
            <a:normAutofit lnSpcReduction="10000"/>
          </a:bodyPr>
          <a:lstStyle/>
          <a:p>
            <a:pPr eaLnBrk="1" hangingPunct="1">
              <a:lnSpc>
                <a:spcPct val="90000"/>
              </a:lnSpc>
              <a:buFont typeface="Wingdings" panose="05000000000000000000" pitchFamily="2" charset="2"/>
              <a:buNone/>
            </a:pPr>
            <a:r>
              <a:rPr lang="en-US" altLang="en-US" dirty="0"/>
              <a:t>Procedure cont.</a:t>
            </a:r>
          </a:p>
          <a:p>
            <a:pPr eaLnBrk="1" hangingPunct="1">
              <a:lnSpc>
                <a:spcPct val="90000"/>
              </a:lnSpc>
            </a:pPr>
            <a:r>
              <a:rPr lang="en-US" altLang="en-US" sz="2400" dirty="0"/>
              <a:t>No reference to completing and Occurrence Report is made in the Medical Record.</a:t>
            </a:r>
          </a:p>
          <a:p>
            <a:pPr eaLnBrk="1" hangingPunct="1">
              <a:lnSpc>
                <a:spcPct val="90000"/>
              </a:lnSpc>
            </a:pPr>
            <a:r>
              <a:rPr lang="en-US" altLang="en-US" sz="2400" dirty="0"/>
              <a:t>The </a:t>
            </a:r>
            <a:r>
              <a:rPr lang="en-US" altLang="en-US" sz="2400" dirty="0" smtClean="0"/>
              <a:t>comprehensive care </a:t>
            </a:r>
            <a:r>
              <a:rPr lang="en-US" altLang="en-US" sz="2400" dirty="0"/>
              <a:t>plan and </a:t>
            </a:r>
            <a:r>
              <a:rPr lang="en-US" altLang="en-US" sz="2400" dirty="0" smtClean="0"/>
              <a:t>kardex </a:t>
            </a:r>
            <a:r>
              <a:rPr lang="en-US" altLang="en-US" sz="2400" dirty="0"/>
              <a:t>(as appropriate) will be updated immediately to reduce the risk of a repeat occurrence and the changes are communicated to the staff. </a:t>
            </a:r>
          </a:p>
          <a:p>
            <a:pPr eaLnBrk="1" hangingPunct="1">
              <a:lnSpc>
                <a:spcPct val="90000"/>
              </a:lnSpc>
            </a:pPr>
            <a:r>
              <a:rPr lang="en-US" altLang="en-US" sz="2400" dirty="0"/>
              <a:t>The patient/resident will be assessed each shift for a minimum 24 hours and documentation of the patient’s/resident’s status is documented on the occurrence report and in a nursing note.</a:t>
            </a:r>
          </a:p>
          <a:p>
            <a:pPr eaLnBrk="1" hangingPunct="1">
              <a:lnSpc>
                <a:spcPct val="90000"/>
              </a:lnSpc>
              <a:buFont typeface="Wingdings" panose="05000000000000000000" pitchFamily="2" charset="2"/>
              <a:buChar char="q"/>
            </a:pPr>
            <a:endParaRPr lang="en-US" altLang="en-US" sz="2400" dirty="0"/>
          </a:p>
        </p:txBody>
      </p:sp>
    </p:spTree>
    <p:extLst>
      <p:ext uri="{BB962C8B-B14F-4D97-AF65-F5344CB8AC3E}">
        <p14:creationId xmlns:p14="http://schemas.microsoft.com/office/powerpoint/2010/main" val="332182355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eaLnBrk="1" hangingPunct="1"/>
            <a:r>
              <a:rPr lang="en-US" altLang="en-US" dirty="0" smtClean="0"/>
              <a:t> Occurrence Reporting </a:t>
            </a:r>
          </a:p>
        </p:txBody>
      </p:sp>
      <p:sp>
        <p:nvSpPr>
          <p:cNvPr id="10243" name="Rectangle 3"/>
          <p:cNvSpPr>
            <a:spLocks noGrp="1" noChangeArrowheads="1"/>
          </p:cNvSpPr>
          <p:nvPr>
            <p:ph idx="1"/>
          </p:nvPr>
        </p:nvSpPr>
        <p:spPr/>
        <p:txBody>
          <a:bodyPr>
            <a:normAutofit fontScale="92500" lnSpcReduction="10000"/>
          </a:bodyPr>
          <a:lstStyle/>
          <a:p>
            <a:pPr eaLnBrk="1" hangingPunct="1">
              <a:lnSpc>
                <a:spcPct val="80000"/>
              </a:lnSpc>
            </a:pPr>
            <a:r>
              <a:rPr lang="en-US" altLang="en-US" sz="2400" dirty="0"/>
              <a:t>All patients/residents who have a fall must be evaluated by therapy services</a:t>
            </a:r>
          </a:p>
          <a:p>
            <a:pPr eaLnBrk="1" hangingPunct="1">
              <a:lnSpc>
                <a:spcPct val="80000"/>
              </a:lnSpc>
            </a:pPr>
            <a:endParaRPr lang="en-US" altLang="en-US" sz="2400" dirty="0"/>
          </a:p>
          <a:p>
            <a:pPr eaLnBrk="1" hangingPunct="1">
              <a:lnSpc>
                <a:spcPct val="80000"/>
              </a:lnSpc>
            </a:pPr>
            <a:r>
              <a:rPr lang="en-US" altLang="en-US" sz="2400" u="sng" dirty="0"/>
              <a:t>If the patient/resident is on anticoagulant therapy and there is an actual or suspected head injury, the physician must </a:t>
            </a:r>
            <a:r>
              <a:rPr lang="en-US" altLang="en-US" sz="2400" u="sng" dirty="0" smtClean="0"/>
              <a:t>be notified and mention that is on anticoagulant therapy</a:t>
            </a:r>
            <a:endParaRPr lang="en-US" altLang="en-US" sz="2400" u="sng" dirty="0"/>
          </a:p>
          <a:p>
            <a:pPr eaLnBrk="1" hangingPunct="1">
              <a:lnSpc>
                <a:spcPct val="80000"/>
              </a:lnSpc>
            </a:pPr>
            <a:endParaRPr lang="en-US" altLang="en-US" sz="2400" dirty="0"/>
          </a:p>
          <a:p>
            <a:pPr eaLnBrk="1" hangingPunct="1">
              <a:lnSpc>
                <a:spcPct val="80000"/>
              </a:lnSpc>
            </a:pPr>
            <a:r>
              <a:rPr lang="en-US" altLang="en-US" sz="2400" dirty="0"/>
              <a:t>Neuro checks will be performed with </a:t>
            </a:r>
            <a:r>
              <a:rPr lang="en-US" altLang="en-US" sz="2400" u="sng" dirty="0"/>
              <a:t>all falls that are </a:t>
            </a:r>
            <a:r>
              <a:rPr lang="en-US" altLang="en-US" sz="2400" u="sng" dirty="0" smtClean="0"/>
              <a:t>unwitnessed or resident hit their head</a:t>
            </a:r>
            <a:endParaRPr lang="en-US" altLang="en-US" sz="2400" u="sng" dirty="0"/>
          </a:p>
          <a:p>
            <a:pPr lvl="1" eaLnBrk="1" hangingPunct="1">
              <a:lnSpc>
                <a:spcPct val="80000"/>
              </a:lnSpc>
            </a:pPr>
            <a:r>
              <a:rPr lang="en-US" altLang="en-US" sz="2000" dirty="0"/>
              <a:t>Q 15mins. X 4</a:t>
            </a:r>
          </a:p>
          <a:p>
            <a:pPr lvl="1" eaLnBrk="1" hangingPunct="1">
              <a:lnSpc>
                <a:spcPct val="80000"/>
              </a:lnSpc>
            </a:pPr>
            <a:r>
              <a:rPr lang="en-US" altLang="en-US" sz="2000" dirty="0"/>
              <a:t>Q 30 mins. X 2</a:t>
            </a:r>
          </a:p>
          <a:p>
            <a:pPr lvl="1" eaLnBrk="1" hangingPunct="1">
              <a:lnSpc>
                <a:spcPct val="80000"/>
              </a:lnSpc>
            </a:pPr>
            <a:r>
              <a:rPr lang="en-US" altLang="en-US" sz="2000" dirty="0"/>
              <a:t>Q 4hrs. X 24hrs</a:t>
            </a:r>
            <a:r>
              <a:rPr lang="en-US" altLang="en-US" sz="2000" dirty="0" smtClean="0"/>
              <a:t>.</a:t>
            </a:r>
            <a:endParaRPr lang="en-US" altLang="en-US" sz="2000" dirty="0"/>
          </a:p>
        </p:txBody>
      </p:sp>
    </p:spTree>
    <p:extLst>
      <p:ext uri="{BB962C8B-B14F-4D97-AF65-F5344CB8AC3E}">
        <p14:creationId xmlns:p14="http://schemas.microsoft.com/office/powerpoint/2010/main" val="358826617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altLang="en-US" dirty="0" smtClean="0"/>
              <a:t>Controlled Substances</a:t>
            </a:r>
          </a:p>
        </p:txBody>
      </p:sp>
      <p:sp>
        <p:nvSpPr>
          <p:cNvPr id="5123" name="Rectangle 3"/>
          <p:cNvSpPr>
            <a:spLocks noGrp="1" noChangeArrowheads="1"/>
          </p:cNvSpPr>
          <p:nvPr>
            <p:ph idx="1"/>
          </p:nvPr>
        </p:nvSpPr>
        <p:spPr/>
        <p:txBody>
          <a:bodyPr>
            <a:normAutofit fontScale="92500" lnSpcReduction="10000"/>
          </a:bodyPr>
          <a:lstStyle/>
          <a:p>
            <a:pPr marL="609600" indent="-609600">
              <a:buNone/>
            </a:pPr>
            <a:r>
              <a:rPr lang="en-US" altLang="en-US" dirty="0"/>
              <a:t>Unit </a:t>
            </a:r>
            <a:r>
              <a:rPr lang="en-US" altLang="en-US" dirty="0" smtClean="0"/>
              <a:t>Security</a:t>
            </a:r>
          </a:p>
          <a:p>
            <a:pPr marL="609600" indent="-609600">
              <a:buNone/>
            </a:pPr>
            <a:endParaRPr lang="en-US" altLang="en-US" dirty="0"/>
          </a:p>
          <a:p>
            <a:pPr marL="609600" indent="-609600"/>
            <a:r>
              <a:rPr lang="en-US" altLang="en-US" sz="2400" dirty="0"/>
              <a:t>A separate double locked cabinet for controlled substances will be located on each </a:t>
            </a:r>
            <a:r>
              <a:rPr lang="en-US" altLang="en-US" sz="2400" dirty="0" smtClean="0"/>
              <a:t>unit.</a:t>
            </a:r>
          </a:p>
          <a:p>
            <a:pPr marL="609600" indent="-609600"/>
            <a:r>
              <a:rPr lang="en-US" altLang="en-US" sz="2400" dirty="0" smtClean="0"/>
              <a:t>Controlled substances can be removed and placed in the double locked drawer in medication carts for the medication pass and then replaced back in the double locked cabinet afterwards</a:t>
            </a:r>
            <a:endParaRPr lang="en-US" altLang="en-US" sz="2400" dirty="0"/>
          </a:p>
          <a:p>
            <a:pPr marL="609600" indent="-609600"/>
            <a:r>
              <a:rPr lang="en-US" altLang="en-US" sz="2400" dirty="0"/>
              <a:t>The keys to the locked </a:t>
            </a:r>
            <a:r>
              <a:rPr lang="en-US" altLang="en-US" sz="2400" dirty="0" smtClean="0"/>
              <a:t>narcotic cabinet </a:t>
            </a:r>
            <a:r>
              <a:rPr lang="en-US" altLang="en-US" sz="2400" dirty="0"/>
              <a:t>will remain with the designated licensed </a:t>
            </a:r>
            <a:r>
              <a:rPr lang="en-US" altLang="en-US" sz="2400" dirty="0" smtClean="0"/>
              <a:t>nurse and must be held in their possession and not given to others</a:t>
            </a:r>
            <a:endParaRPr lang="en-US" altLang="en-US" sz="2400" dirty="0"/>
          </a:p>
          <a:p>
            <a:pPr marL="0" indent="0">
              <a:buNone/>
            </a:pPr>
            <a:endParaRPr lang="en-US" altLang="en-US" dirty="0"/>
          </a:p>
        </p:txBody>
      </p:sp>
    </p:spTree>
    <p:extLst>
      <p:ext uri="{BB962C8B-B14F-4D97-AF65-F5344CB8AC3E}">
        <p14:creationId xmlns:p14="http://schemas.microsoft.com/office/powerpoint/2010/main" val="10956600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nSpc>
                <a:spcPct val="80000"/>
              </a:lnSpc>
            </a:pPr>
            <a:r>
              <a:rPr lang="en-US" altLang="en-US" dirty="0" smtClean="0"/>
              <a:t>Things to remember regarding controlled substances</a:t>
            </a:r>
            <a:endParaRPr lang="en-US" altLang="en-US" dirty="0"/>
          </a:p>
        </p:txBody>
      </p:sp>
      <p:sp>
        <p:nvSpPr>
          <p:cNvPr id="9219" name="Rectangle 3"/>
          <p:cNvSpPr>
            <a:spLocks noGrp="1" noChangeArrowheads="1"/>
          </p:cNvSpPr>
          <p:nvPr>
            <p:ph idx="1"/>
          </p:nvPr>
        </p:nvSpPr>
        <p:spPr/>
        <p:txBody>
          <a:bodyPr>
            <a:normAutofit fontScale="92500" lnSpcReduction="10000"/>
          </a:bodyPr>
          <a:lstStyle/>
          <a:p>
            <a:pPr eaLnBrk="1" hangingPunct="1">
              <a:lnSpc>
                <a:spcPct val="80000"/>
              </a:lnSpc>
              <a:buFontTx/>
              <a:buNone/>
            </a:pPr>
            <a:endParaRPr lang="en-US" altLang="en-US" sz="1800" b="1" dirty="0"/>
          </a:p>
          <a:p>
            <a:pPr eaLnBrk="1" hangingPunct="1">
              <a:lnSpc>
                <a:spcPct val="80000"/>
              </a:lnSpc>
            </a:pPr>
            <a:r>
              <a:rPr lang="en-US" altLang="en-US" sz="2400" dirty="0"/>
              <a:t>Controlled substances are to be double locked at all times.</a:t>
            </a:r>
          </a:p>
          <a:p>
            <a:pPr eaLnBrk="1" hangingPunct="1">
              <a:lnSpc>
                <a:spcPct val="80000"/>
              </a:lnSpc>
            </a:pPr>
            <a:r>
              <a:rPr lang="en-US" altLang="en-US" sz="2400" dirty="0" smtClean="0"/>
              <a:t>Always sign the medication out on descending inventory log with the time removed from the blister pack, proceed to the patient/resident to administer. Sign out in eMAR immediately watching the medication be consumed. </a:t>
            </a:r>
            <a:endParaRPr lang="en-US" altLang="en-US" sz="2400" dirty="0"/>
          </a:p>
          <a:p>
            <a:pPr eaLnBrk="1" hangingPunct="1">
              <a:lnSpc>
                <a:spcPct val="80000"/>
              </a:lnSpc>
            </a:pPr>
            <a:r>
              <a:rPr lang="en-US" altLang="en-US" sz="2400" dirty="0"/>
              <a:t>When wasting a narcotic it is disposed of in the </a:t>
            </a:r>
            <a:r>
              <a:rPr lang="en-US" altLang="en-US" sz="2400" dirty="0" smtClean="0"/>
              <a:t>RX destroyer containers on the unit.  A </a:t>
            </a:r>
            <a:r>
              <a:rPr lang="en-US" altLang="en-US" sz="2400" dirty="0"/>
              <a:t>notation is made </a:t>
            </a:r>
            <a:r>
              <a:rPr lang="en-US" altLang="en-US" sz="2400" dirty="0" smtClean="0"/>
              <a:t>on and </a:t>
            </a:r>
            <a:r>
              <a:rPr lang="en-US" altLang="en-US" sz="2400" dirty="0"/>
              <a:t>the descending inventory controlled substance sheet, both nurses initial the </a:t>
            </a:r>
            <a:r>
              <a:rPr lang="en-US" altLang="en-US" sz="2400" dirty="0" smtClean="0"/>
              <a:t> </a:t>
            </a:r>
            <a:r>
              <a:rPr lang="en-US" altLang="en-US" sz="2400" dirty="0"/>
              <a:t>the inventory sheet</a:t>
            </a:r>
            <a:r>
              <a:rPr lang="en-US" altLang="en-US" sz="2400" dirty="0" smtClean="0"/>
              <a:t>.</a:t>
            </a:r>
          </a:p>
          <a:p>
            <a:pPr eaLnBrk="1" hangingPunct="1">
              <a:lnSpc>
                <a:spcPct val="80000"/>
              </a:lnSpc>
            </a:pPr>
            <a:r>
              <a:rPr lang="en-US" altLang="en-US" sz="2400" dirty="0" smtClean="0"/>
              <a:t>Discontinued Narcotics are not to be destroyed on the unit, there is a special process to do a Narcotic destruction- these are locked in a double locked cabinet and counted shift to shift until collected by the designated persons</a:t>
            </a:r>
            <a:endParaRPr lang="en-US" altLang="en-US" sz="2400" dirty="0"/>
          </a:p>
        </p:txBody>
      </p:sp>
    </p:spTree>
    <p:extLst>
      <p:ext uri="{BB962C8B-B14F-4D97-AF65-F5344CB8AC3E}">
        <p14:creationId xmlns:p14="http://schemas.microsoft.com/office/powerpoint/2010/main" val="7775876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Infection Control for Long Term Care</a:t>
            </a:r>
            <a:endParaRPr lang="en-US" sz="4000" dirty="0"/>
          </a:p>
        </p:txBody>
      </p:sp>
      <p:sp>
        <p:nvSpPr>
          <p:cNvPr id="3" name="Content Placeholder 2"/>
          <p:cNvSpPr>
            <a:spLocks noGrp="1"/>
          </p:cNvSpPr>
          <p:nvPr>
            <p:ph idx="1"/>
          </p:nvPr>
        </p:nvSpPr>
        <p:spPr>
          <a:xfrm>
            <a:off x="1371600" y="1665515"/>
            <a:ext cx="7315200" cy="3581400"/>
          </a:xfrm>
          <a:prstGeom prst="rect">
            <a:avLst/>
          </a:prstGeom>
        </p:spPr>
        <p:txBody>
          <a:bodyPr>
            <a:normAutofit/>
          </a:bodyPr>
          <a:lstStyle/>
          <a:p>
            <a:r>
              <a:rPr lang="en-US" dirty="0" smtClean="0"/>
              <a:t>In long term care facilities a common illness like a cold can be deadly to our elders.</a:t>
            </a:r>
          </a:p>
          <a:p>
            <a:r>
              <a:rPr lang="en-US" dirty="0" smtClean="0"/>
              <a:t>It is our responsibility as care workers to ensure that we limit the spread of illness by applying strong infection control practices.</a:t>
            </a:r>
          </a:p>
          <a:p>
            <a:r>
              <a:rPr lang="en-US" dirty="0" smtClean="0"/>
              <a:t>Hand Washing is number one defense for decreasing the spread of germs </a:t>
            </a:r>
          </a:p>
          <a:p>
            <a:pPr marL="0" indent="0">
              <a:buNone/>
            </a:pPr>
            <a:endParaRPr lang="en-US" sz="2400" dirty="0"/>
          </a:p>
        </p:txBody>
      </p:sp>
    </p:spTree>
    <p:extLst>
      <p:ext uri="{BB962C8B-B14F-4D97-AF65-F5344CB8AC3E}">
        <p14:creationId xmlns:p14="http://schemas.microsoft.com/office/powerpoint/2010/main" val="2075872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a:xfrm>
            <a:off x="1943100" y="2227264"/>
            <a:ext cx="8096250" cy="3449637"/>
          </a:xfrm>
        </p:spPr>
        <p:txBody>
          <a:bodyPr>
            <a:normAutofit fontScale="55000" lnSpcReduction="20000"/>
          </a:bodyPr>
          <a:lstStyle/>
          <a:p>
            <a:pPr>
              <a:spcBef>
                <a:spcPts val="0"/>
              </a:spcBef>
              <a:spcAft>
                <a:spcPts val="900"/>
              </a:spcAft>
              <a:buFont typeface="Wingdings" pitchFamily="2" charset="2"/>
              <a:buAutoNum type="alphaUcPeriod" startAt="4"/>
              <a:defRPr/>
            </a:pPr>
            <a:r>
              <a:rPr lang="en-US" dirty="0" smtClean="0">
                <a:solidFill>
                  <a:srgbClr val="000000"/>
                </a:solidFill>
              </a:rPr>
              <a:t>Management Certifications</a:t>
            </a:r>
          </a:p>
          <a:p>
            <a:pPr>
              <a:spcBef>
                <a:spcPts val="0"/>
              </a:spcBef>
              <a:spcAft>
                <a:spcPts val="900"/>
              </a:spcAft>
              <a:buNone/>
              <a:defRPr/>
            </a:pPr>
            <a:r>
              <a:rPr lang="en-US" dirty="0" smtClean="0">
                <a:solidFill>
                  <a:srgbClr val="000000"/>
                </a:solidFill>
              </a:rPr>
              <a:t>	The following must annually certify that they have taken steps to promote compliance with CIA and Federal health care programs as they relate to areas under their supervision:</a:t>
            </a:r>
          </a:p>
          <a:p>
            <a:pPr marL="685800">
              <a:spcBef>
                <a:spcPts val="0"/>
              </a:spcBef>
              <a:spcAft>
                <a:spcPts val="900"/>
              </a:spcAft>
              <a:buFontTx/>
              <a:buChar char="-"/>
              <a:defRPr/>
            </a:pPr>
            <a:r>
              <a:rPr lang="en-US" dirty="0" smtClean="0">
                <a:solidFill>
                  <a:srgbClr val="000000"/>
                </a:solidFill>
              </a:rPr>
              <a:t>Catholic Health President and CEO</a:t>
            </a:r>
          </a:p>
          <a:p>
            <a:pPr marL="685800">
              <a:spcBef>
                <a:spcPts val="0"/>
              </a:spcBef>
              <a:spcAft>
                <a:spcPts val="900"/>
              </a:spcAft>
              <a:buFontTx/>
              <a:buChar char="-"/>
              <a:defRPr/>
            </a:pPr>
            <a:r>
              <a:rPr lang="en-US" dirty="0" smtClean="0">
                <a:solidFill>
                  <a:srgbClr val="000000"/>
                </a:solidFill>
              </a:rPr>
              <a:t>Executive Vice President, Catholic Health, President and CEO, Home &amp; Community Based Care</a:t>
            </a:r>
          </a:p>
          <a:p>
            <a:pPr marL="685800">
              <a:spcBef>
                <a:spcPts val="0"/>
              </a:spcBef>
              <a:spcAft>
                <a:spcPts val="900"/>
              </a:spcAft>
              <a:buFontTx/>
              <a:buChar char="-"/>
              <a:defRPr/>
            </a:pPr>
            <a:r>
              <a:rPr lang="en-US" dirty="0" smtClean="0">
                <a:solidFill>
                  <a:srgbClr val="000000"/>
                </a:solidFill>
              </a:rPr>
              <a:t>Chief Operating Officer of Home &amp; Community Based Care</a:t>
            </a:r>
          </a:p>
          <a:p>
            <a:pPr marL="685800">
              <a:spcBef>
                <a:spcPts val="0"/>
              </a:spcBef>
              <a:spcAft>
                <a:spcPts val="900"/>
              </a:spcAft>
              <a:buFontTx/>
              <a:buChar char="-"/>
              <a:defRPr/>
            </a:pPr>
            <a:r>
              <a:rPr lang="en-US" dirty="0" smtClean="0"/>
              <a:t>Senior Vice President of Finance</a:t>
            </a:r>
          </a:p>
          <a:p>
            <a:pPr marL="685800">
              <a:spcBef>
                <a:spcPts val="0"/>
              </a:spcBef>
              <a:spcAft>
                <a:spcPts val="900"/>
              </a:spcAft>
              <a:buFontTx/>
              <a:buChar char="-"/>
              <a:defRPr/>
            </a:pPr>
            <a:r>
              <a:rPr lang="en-US" dirty="0" smtClean="0"/>
              <a:t>Vice President of Patient and Resident Financial Services</a:t>
            </a:r>
          </a:p>
          <a:p>
            <a:pPr marL="685800">
              <a:spcBef>
                <a:spcPts val="0"/>
              </a:spcBef>
              <a:spcAft>
                <a:spcPts val="900"/>
              </a:spcAft>
              <a:buFontTx/>
              <a:buChar char="-"/>
              <a:defRPr/>
            </a:pPr>
            <a:r>
              <a:rPr lang="en-US" dirty="0" smtClean="0"/>
              <a:t>Director of Home &amp; Community Based Care Billing</a:t>
            </a:r>
          </a:p>
          <a:p>
            <a:pPr marL="685800">
              <a:spcBef>
                <a:spcPts val="0"/>
              </a:spcBef>
              <a:spcAft>
                <a:spcPts val="900"/>
              </a:spcAft>
              <a:buFontTx/>
              <a:buChar char="-"/>
              <a:defRPr/>
            </a:pPr>
            <a:r>
              <a:rPr lang="en-US" dirty="0" smtClean="0">
                <a:solidFill>
                  <a:srgbClr val="000000"/>
                </a:solidFill>
              </a:rPr>
              <a:t>Director of Human Resources for Home &amp; Community Based Care</a:t>
            </a:r>
          </a:p>
          <a:p>
            <a:pPr marL="685800">
              <a:spcBef>
                <a:spcPts val="0"/>
              </a:spcBef>
              <a:spcAft>
                <a:spcPts val="900"/>
              </a:spcAft>
              <a:buFontTx/>
              <a:buChar char="-"/>
              <a:defRPr/>
            </a:pPr>
            <a:r>
              <a:rPr lang="en-US" dirty="0" smtClean="0">
                <a:solidFill>
                  <a:srgbClr val="000000"/>
                </a:solidFill>
              </a:rPr>
              <a:t>The </a:t>
            </a:r>
            <a:r>
              <a:rPr lang="en-US" dirty="0" err="1" smtClean="0">
                <a:solidFill>
                  <a:srgbClr val="000000"/>
                </a:solidFill>
              </a:rPr>
              <a:t>McAuley</a:t>
            </a:r>
            <a:r>
              <a:rPr lang="en-US" dirty="0" smtClean="0">
                <a:solidFill>
                  <a:srgbClr val="000000"/>
                </a:solidFill>
              </a:rPr>
              <a:t> Residence Administrator</a:t>
            </a:r>
          </a:p>
          <a:p>
            <a:pPr marL="685800">
              <a:spcBef>
                <a:spcPts val="0"/>
              </a:spcBef>
              <a:spcAft>
                <a:spcPts val="900"/>
              </a:spcAft>
              <a:buFontTx/>
              <a:buChar char="-"/>
              <a:defRPr/>
            </a:pPr>
            <a:r>
              <a:rPr lang="en-US" dirty="0" smtClean="0">
                <a:solidFill>
                  <a:srgbClr val="000000"/>
                </a:solidFill>
              </a:rPr>
              <a:t>Father Baker Manor Administrator</a:t>
            </a:r>
          </a:p>
        </p:txBody>
      </p:sp>
      <p:pic>
        <p:nvPicPr>
          <p:cNvPr id="235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37644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685800"/>
            <a:ext cx="7065034" cy="881062"/>
          </a:xfrm>
        </p:spPr>
        <p:txBody>
          <a:bodyPr>
            <a:normAutofit fontScale="90000"/>
          </a:bodyPr>
          <a:lstStyle/>
          <a:p>
            <a:r>
              <a:rPr lang="en-US" sz="4000" dirty="0"/>
              <a:t>Hand hygiene is the most important step in the prevention of illness.</a:t>
            </a:r>
            <a:br>
              <a:rPr lang="en-US" sz="4000" dirty="0"/>
            </a:br>
            <a:endParaRPr lang="en-US" sz="4000" dirty="0"/>
          </a:p>
        </p:txBody>
      </p:sp>
      <p:sp>
        <p:nvSpPr>
          <p:cNvPr id="3" name="Content Placeholder 2"/>
          <p:cNvSpPr>
            <a:spLocks noGrp="1"/>
          </p:cNvSpPr>
          <p:nvPr>
            <p:ph idx="1"/>
          </p:nvPr>
        </p:nvSpPr>
        <p:spPr>
          <a:xfrm>
            <a:off x="1371600" y="2562044"/>
            <a:ext cx="6625087" cy="3889555"/>
          </a:xfrm>
          <a:prstGeom prst="rect">
            <a:avLst/>
          </a:prstGeom>
        </p:spPr>
        <p:txBody>
          <a:bodyPr>
            <a:normAutofit/>
          </a:bodyPr>
          <a:lstStyle/>
          <a:p>
            <a:r>
              <a:rPr lang="en-US" dirty="0" smtClean="0"/>
              <a:t>Always To be sure your hands are completely clean always use warm running water, and at least a dime sized amount of soap. </a:t>
            </a:r>
          </a:p>
          <a:p>
            <a:r>
              <a:rPr lang="en-US" dirty="0" smtClean="0"/>
              <a:t>Rub all surfaces of the hands together for at least 20 seconds then rinse holding your hands in a downward position. </a:t>
            </a:r>
          </a:p>
          <a:p>
            <a:r>
              <a:rPr lang="en-US" dirty="0" smtClean="0"/>
              <a:t>After rinsing, dry your hands, then use a new paper towel turn off the faucets of the sink.</a:t>
            </a:r>
          </a:p>
          <a:p>
            <a:pPr marL="0" indent="0">
              <a:buNone/>
            </a:pPr>
            <a:endParaRPr lang="en-US" dirty="0"/>
          </a:p>
        </p:txBody>
      </p:sp>
      <p:pic>
        <p:nvPicPr>
          <p:cNvPr id="5" name="Picture 4"/>
          <p:cNvPicPr>
            <a:picLocks noChangeAspect="1"/>
          </p:cNvPicPr>
          <p:nvPr/>
        </p:nvPicPr>
        <p:blipFill>
          <a:blip r:embed="rId2"/>
          <a:stretch>
            <a:fillRect/>
          </a:stretch>
        </p:blipFill>
        <p:spPr>
          <a:xfrm>
            <a:off x="8316631" y="4810704"/>
            <a:ext cx="2839634" cy="16408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398855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Alcohol Based Hand Rubs- only when hands are not visibly dirty</a:t>
            </a:r>
            <a:endParaRPr lang="en-US" dirty="0"/>
          </a:p>
        </p:txBody>
      </p:sp>
      <p:sp>
        <p:nvSpPr>
          <p:cNvPr id="3" name="Content Placeholder 2"/>
          <p:cNvSpPr>
            <a:spLocks noGrp="1"/>
          </p:cNvSpPr>
          <p:nvPr>
            <p:ph idx="1"/>
          </p:nvPr>
        </p:nvSpPr>
        <p:spPr>
          <a:xfrm>
            <a:off x="685800" y="2063396"/>
            <a:ext cx="10394707" cy="3311189"/>
          </a:xfrm>
          <a:prstGeom prst="rect">
            <a:avLst/>
          </a:prstGeom>
        </p:spPr>
        <p:txBody>
          <a:bodyPr/>
          <a:lstStyle/>
          <a:p>
            <a:r>
              <a:rPr lang="en-US" dirty="0" smtClean="0"/>
              <a:t>When decontaminating </a:t>
            </a:r>
            <a:r>
              <a:rPr lang="en-US" dirty="0"/>
              <a:t>hands with an alcohol-based hand rub, apply the product to palm of one hand, rub hands together, covering all surfaces of hands and fingers, until hands are dry. When decontaminating hands with an alcohol-based hand wipe, wipe both hands covering all surfaces of hands and </a:t>
            </a:r>
            <a:r>
              <a:rPr lang="en-US" dirty="0" smtClean="0"/>
              <a:t>fingers, and finger nails</a:t>
            </a:r>
          </a:p>
          <a:p>
            <a:r>
              <a:rPr lang="en-US" dirty="0" smtClean="0"/>
              <a:t>Use hand rub for at least 20 seconds</a:t>
            </a:r>
            <a:endParaRPr lang="en-US" dirty="0"/>
          </a:p>
        </p:txBody>
      </p:sp>
      <p:pic>
        <p:nvPicPr>
          <p:cNvPr id="4" name="Picture 3"/>
          <p:cNvPicPr>
            <a:picLocks noChangeAspect="1"/>
          </p:cNvPicPr>
          <p:nvPr/>
        </p:nvPicPr>
        <p:blipFill>
          <a:blip r:embed="rId2"/>
          <a:stretch>
            <a:fillRect/>
          </a:stretch>
        </p:blipFill>
        <p:spPr>
          <a:xfrm>
            <a:off x="7873438" y="4249356"/>
            <a:ext cx="2857500" cy="1600200"/>
          </a:xfrm>
          <a:prstGeom prst="rect">
            <a:avLst/>
          </a:prstGeom>
        </p:spPr>
      </p:pic>
    </p:spTree>
    <p:extLst>
      <p:ext uri="{BB962C8B-B14F-4D97-AF65-F5344CB8AC3E}">
        <p14:creationId xmlns:p14="http://schemas.microsoft.com/office/powerpoint/2010/main" val="177451768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74785" y="489227"/>
            <a:ext cx="9601200" cy="800100"/>
          </a:xfrm>
        </p:spPr>
        <p:txBody>
          <a:bodyPr>
            <a:normAutofit/>
          </a:bodyPr>
          <a:lstStyle/>
          <a:p>
            <a:r>
              <a:rPr lang="en-US" sz="4000" dirty="0" smtClean="0"/>
              <a:t>When you need to hand hygiene</a:t>
            </a:r>
            <a:endParaRPr lang="en-US" sz="4000" dirty="0"/>
          </a:p>
        </p:txBody>
      </p:sp>
      <p:sp>
        <p:nvSpPr>
          <p:cNvPr id="3" name="Content Placeholder 2"/>
          <p:cNvSpPr>
            <a:spLocks noGrp="1"/>
          </p:cNvSpPr>
          <p:nvPr>
            <p:ph sz="half" idx="1"/>
          </p:nvPr>
        </p:nvSpPr>
        <p:spPr>
          <a:xfrm>
            <a:off x="912872" y="2050853"/>
            <a:ext cx="4447786" cy="3581401"/>
          </a:xfrm>
          <a:prstGeom prst="rect">
            <a:avLst/>
          </a:prstGeom>
        </p:spPr>
        <p:txBody>
          <a:bodyPr>
            <a:normAutofit/>
          </a:bodyPr>
          <a:lstStyle/>
          <a:p>
            <a:r>
              <a:rPr lang="en-US" dirty="0" smtClean="0"/>
              <a:t>Here are some key moments to wash your hands during your work day:</a:t>
            </a:r>
          </a:p>
          <a:p>
            <a:pPr lvl="1"/>
            <a:r>
              <a:rPr lang="en-US" dirty="0" smtClean="0"/>
              <a:t>Before </a:t>
            </a:r>
            <a:r>
              <a:rPr lang="en-US" dirty="0"/>
              <a:t>touching a </a:t>
            </a:r>
            <a:r>
              <a:rPr lang="en-US" dirty="0" smtClean="0"/>
              <a:t>patient/resident </a:t>
            </a:r>
            <a:endParaRPr lang="en-US" dirty="0"/>
          </a:p>
          <a:p>
            <a:pPr lvl="1"/>
            <a:r>
              <a:rPr lang="en-US" dirty="0" smtClean="0"/>
              <a:t>Prior </a:t>
            </a:r>
            <a:r>
              <a:rPr lang="en-US" dirty="0"/>
              <a:t>to a clean procedure</a:t>
            </a:r>
          </a:p>
          <a:p>
            <a:pPr lvl="1"/>
            <a:r>
              <a:rPr lang="en-US" dirty="0" smtClean="0"/>
              <a:t>After </a:t>
            </a:r>
            <a:r>
              <a:rPr lang="en-US" dirty="0"/>
              <a:t>body fluid exposure risk</a:t>
            </a:r>
          </a:p>
          <a:p>
            <a:pPr lvl="1"/>
            <a:r>
              <a:rPr lang="en-US" dirty="0" smtClean="0"/>
              <a:t>After </a:t>
            </a:r>
            <a:r>
              <a:rPr lang="en-US" dirty="0"/>
              <a:t>touching a </a:t>
            </a:r>
            <a:r>
              <a:rPr lang="en-US" dirty="0" smtClean="0"/>
              <a:t>patient/resident</a:t>
            </a:r>
            <a:endParaRPr lang="en-US" dirty="0"/>
          </a:p>
          <a:p>
            <a:pPr lvl="1"/>
            <a:r>
              <a:rPr lang="en-US" dirty="0" smtClean="0"/>
              <a:t>After </a:t>
            </a:r>
            <a:r>
              <a:rPr lang="en-US" dirty="0"/>
              <a:t>touching a </a:t>
            </a:r>
            <a:r>
              <a:rPr lang="en-US" dirty="0" smtClean="0"/>
              <a:t>patient/residents surroundings</a:t>
            </a:r>
          </a:p>
          <a:p>
            <a:pPr lvl="1"/>
            <a:r>
              <a:rPr lang="en-US" dirty="0" smtClean="0"/>
              <a:t>Anytime you change your gloves</a:t>
            </a:r>
          </a:p>
        </p:txBody>
      </p:sp>
      <p:sp>
        <p:nvSpPr>
          <p:cNvPr id="2" name="Content Placeholder 1"/>
          <p:cNvSpPr>
            <a:spLocks noGrp="1"/>
          </p:cNvSpPr>
          <p:nvPr>
            <p:ph sz="half" idx="2"/>
          </p:nvPr>
        </p:nvSpPr>
        <p:spPr>
          <a:xfrm>
            <a:off x="6421497" y="2061355"/>
            <a:ext cx="4447786" cy="3581401"/>
          </a:xfrm>
          <a:prstGeom prst="rect">
            <a:avLst/>
          </a:prstGeom>
        </p:spPr>
        <p:txBody>
          <a:bodyPr>
            <a:normAutofit/>
          </a:bodyPr>
          <a:lstStyle/>
          <a:p>
            <a:r>
              <a:rPr lang="en-US" dirty="0" smtClean="0"/>
              <a:t>Encourage your patient/resident’s to wash their hands as well</a:t>
            </a:r>
          </a:p>
          <a:p>
            <a:pPr lvl="1"/>
            <a:r>
              <a:rPr lang="en-US" dirty="0" smtClean="0"/>
              <a:t>After using the bathroom</a:t>
            </a:r>
          </a:p>
          <a:p>
            <a:pPr lvl="1"/>
            <a:r>
              <a:rPr lang="en-US" dirty="0" smtClean="0"/>
              <a:t>With AM/HS care</a:t>
            </a:r>
          </a:p>
          <a:p>
            <a:pPr lvl="1"/>
            <a:r>
              <a:rPr lang="en-US" dirty="0" smtClean="0"/>
              <a:t>Before and After meals</a:t>
            </a:r>
          </a:p>
          <a:p>
            <a:pPr lvl="1"/>
            <a:r>
              <a:rPr lang="en-US" dirty="0" smtClean="0"/>
              <a:t>When attending an off unit activity</a:t>
            </a:r>
            <a:r>
              <a:rPr lang="en-US" dirty="0"/>
              <a:t> </a:t>
            </a:r>
            <a:r>
              <a:rPr lang="en-US" dirty="0" smtClean="0"/>
              <a:t>like therapy or church. </a:t>
            </a:r>
          </a:p>
          <a:p>
            <a:pPr lvl="1"/>
            <a:r>
              <a:rPr lang="en-US" dirty="0" smtClean="0"/>
              <a:t>Whenever they are soiled or  there’s a possibility of them spreading infection to others. </a:t>
            </a:r>
          </a:p>
        </p:txBody>
      </p:sp>
    </p:spTree>
    <p:extLst>
      <p:ext uri="{BB962C8B-B14F-4D97-AF65-F5344CB8AC3E}">
        <p14:creationId xmlns:p14="http://schemas.microsoft.com/office/powerpoint/2010/main" val="359190544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32372" y="606485"/>
            <a:ext cx="8618662" cy="1485900"/>
          </a:xfrm>
        </p:spPr>
        <p:txBody>
          <a:bodyPr>
            <a:normAutofit fontScale="90000"/>
          </a:bodyPr>
          <a:lstStyle/>
          <a:p>
            <a:r>
              <a:rPr lang="en-US" sz="3600" dirty="0"/>
              <a:t>Incontinence Care is another activity when strong infection control practices are essential.</a:t>
            </a:r>
            <a:r>
              <a:rPr lang="en-US" sz="4000" dirty="0"/>
              <a:t/>
            </a:r>
            <a:br>
              <a:rPr lang="en-US" sz="4000" dirty="0"/>
            </a:br>
            <a:endParaRPr lang="en-US" sz="4000" dirty="0"/>
          </a:p>
        </p:txBody>
      </p:sp>
      <p:sp>
        <p:nvSpPr>
          <p:cNvPr id="3" name="Content Placeholder 2"/>
          <p:cNvSpPr>
            <a:spLocks noGrp="1"/>
          </p:cNvSpPr>
          <p:nvPr>
            <p:ph idx="1"/>
          </p:nvPr>
        </p:nvSpPr>
        <p:spPr>
          <a:xfrm>
            <a:off x="376177" y="2389516"/>
            <a:ext cx="9601200" cy="3587521"/>
          </a:xfrm>
          <a:prstGeom prst="rect">
            <a:avLst/>
          </a:prstGeom>
        </p:spPr>
        <p:txBody>
          <a:bodyPr/>
          <a:lstStyle/>
          <a:p>
            <a:r>
              <a:rPr lang="en-US" sz="1600" dirty="0" smtClean="0"/>
              <a:t>Always wash your hands before and after, and wear gloves through out. </a:t>
            </a:r>
          </a:p>
          <a:p>
            <a:r>
              <a:rPr lang="en-US" sz="1600" dirty="0" smtClean="0"/>
              <a:t>Change gloves when going from dirty to clean</a:t>
            </a:r>
          </a:p>
          <a:p>
            <a:r>
              <a:rPr lang="en-US" sz="1600" dirty="0" smtClean="0"/>
              <a:t>Use a water proof barrier like a plastic bag or an incontinence pad to place the soiled items on to protect the other bed linens from being soiled. NEVER throw soiled items on the floor, even with a barrier.</a:t>
            </a:r>
          </a:p>
          <a:p>
            <a:r>
              <a:rPr lang="en-US" sz="1600" dirty="0" smtClean="0"/>
              <a:t>Always cleanse the perineum with a clean area on the washcloth for each cleansing stroke, using a front to back motion to ensure no bacteria is introduced into the urinary tract. Follow the same method for rinsing.</a:t>
            </a:r>
          </a:p>
          <a:p>
            <a:r>
              <a:rPr lang="en-US" sz="1600" dirty="0" smtClean="0"/>
              <a:t>Only apply barrier ointment with clean gloves to avoid re-introducing bacteria.</a:t>
            </a:r>
          </a:p>
          <a:p>
            <a:r>
              <a:rPr lang="en-US" sz="1600" dirty="0" smtClean="0"/>
              <a:t>Remove gloves and wash hands before leaving the room, carry the soiled item to the dirty utility room immediately using your barrier to transport it. </a:t>
            </a:r>
          </a:p>
          <a:p>
            <a:endParaRPr lang="en-US" dirty="0" smtClean="0"/>
          </a:p>
        </p:txBody>
      </p:sp>
    </p:spTree>
    <p:extLst>
      <p:ext uri="{BB962C8B-B14F-4D97-AF65-F5344CB8AC3E}">
        <p14:creationId xmlns:p14="http://schemas.microsoft.com/office/powerpoint/2010/main" val="16773702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0404" t="5072" r="14029"/>
          <a:stretch/>
        </p:blipFill>
        <p:spPr>
          <a:xfrm>
            <a:off x="9641783" y="739268"/>
            <a:ext cx="1909526" cy="1861457"/>
          </a:xfrm>
          <a:prstGeom prst="rect">
            <a:avLst/>
          </a:prstGeom>
        </p:spPr>
      </p:pic>
      <p:sp>
        <p:nvSpPr>
          <p:cNvPr id="4" name="Title 1"/>
          <p:cNvSpPr>
            <a:spLocks noGrp="1"/>
          </p:cNvSpPr>
          <p:nvPr>
            <p:ph type="title"/>
          </p:nvPr>
        </p:nvSpPr>
        <p:spPr>
          <a:xfrm>
            <a:off x="199664" y="163286"/>
            <a:ext cx="10396882" cy="1151965"/>
          </a:xfrm>
        </p:spPr>
        <p:txBody>
          <a:bodyPr>
            <a:normAutofit/>
          </a:bodyPr>
          <a:lstStyle/>
          <a:p>
            <a:r>
              <a:rPr lang="en-US" sz="4000" dirty="0" smtClean="0"/>
              <a:t>Infection Control with urinary catheters</a:t>
            </a:r>
            <a:endParaRPr lang="en-US" sz="4000" dirty="0"/>
          </a:p>
        </p:txBody>
      </p:sp>
      <p:sp>
        <p:nvSpPr>
          <p:cNvPr id="5" name="Content Placeholder 4"/>
          <p:cNvSpPr>
            <a:spLocks noGrp="1"/>
          </p:cNvSpPr>
          <p:nvPr>
            <p:ph idx="1"/>
          </p:nvPr>
        </p:nvSpPr>
        <p:spPr>
          <a:xfrm>
            <a:off x="435572" y="1885847"/>
            <a:ext cx="9346557" cy="4686300"/>
          </a:xfrm>
          <a:prstGeom prst="rect">
            <a:avLst/>
          </a:prstGeom>
        </p:spPr>
        <p:txBody>
          <a:bodyPr>
            <a:normAutofit/>
          </a:bodyPr>
          <a:lstStyle/>
          <a:p>
            <a:r>
              <a:rPr lang="en-US" sz="1700" dirty="0" smtClean="0"/>
              <a:t>Patient/Resident’s with urinary catheters are at a much higher risk for an infection than those without.</a:t>
            </a:r>
          </a:p>
          <a:p>
            <a:r>
              <a:rPr lang="en-US" sz="1700" dirty="0" smtClean="0"/>
              <a:t>Complete catheter care at minimum Qshift, if build up is noted at the entrance to the patient/resident and whenever the patient/resident is incontinent of bowel.</a:t>
            </a:r>
          </a:p>
          <a:p>
            <a:r>
              <a:rPr lang="en-US" sz="1700" dirty="0" smtClean="0"/>
              <a:t>Remove any secretions or build up from the catheter where it enters the body.</a:t>
            </a:r>
          </a:p>
          <a:p>
            <a:r>
              <a:rPr lang="en-US" sz="1700" dirty="0" smtClean="0"/>
              <a:t>Use a warm soapy wash cloth to cleanse the catheter using a circular motion working from the urinary meatus down the catheter at least 3-4 inches.  Rinse the tubing and dry using the same method.</a:t>
            </a:r>
          </a:p>
          <a:p>
            <a:r>
              <a:rPr lang="en-US" sz="1700" dirty="0" smtClean="0"/>
              <a:t>Cover the urinary drainage bag with a privacy cover to promote dignity and reduce the spread of infection.</a:t>
            </a:r>
          </a:p>
          <a:p>
            <a:r>
              <a:rPr lang="en-US" sz="1700" dirty="0" smtClean="0"/>
              <a:t>Urinary drainage bags should be always below the bladder and not touch the floor</a:t>
            </a:r>
          </a:p>
          <a:p>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7758719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0172" y="298047"/>
            <a:ext cx="7895725" cy="1330502"/>
          </a:xfrm>
        </p:spPr>
        <p:txBody>
          <a:bodyPr>
            <a:normAutofit/>
          </a:bodyPr>
          <a:lstStyle/>
          <a:p>
            <a:endParaRPr lang="en-US" sz="4000" dirty="0"/>
          </a:p>
        </p:txBody>
      </p:sp>
      <p:pic>
        <p:nvPicPr>
          <p:cNvPr id="6" name="Content Placeholder 5"/>
          <p:cNvPicPr>
            <a:picLocks noGrp="1" noChangeAspect="1"/>
          </p:cNvPicPr>
          <p:nvPr>
            <p:ph idx="1"/>
          </p:nvPr>
        </p:nvPicPr>
        <p:blipFill>
          <a:blip r:embed="rId2"/>
          <a:stretch>
            <a:fillRect/>
          </a:stretch>
        </p:blipFill>
        <p:spPr>
          <a:xfrm>
            <a:off x="8867863" y="179615"/>
            <a:ext cx="2596007" cy="2897868"/>
          </a:xfrm>
          <a:prstGeom prst="rect">
            <a:avLst/>
          </a:prstGeom>
        </p:spPr>
      </p:pic>
      <p:sp>
        <p:nvSpPr>
          <p:cNvPr id="5" name="Text Placeholder 4"/>
          <p:cNvSpPr>
            <a:spLocks noGrp="1"/>
          </p:cNvSpPr>
          <p:nvPr>
            <p:ph type="body" sz="half" idx="2"/>
          </p:nvPr>
        </p:nvSpPr>
        <p:spPr>
          <a:xfrm>
            <a:off x="179614" y="1966823"/>
            <a:ext cx="8587354" cy="4646247"/>
          </a:xfrm>
        </p:spPr>
        <p:txBody>
          <a:bodyPr>
            <a:noAutofit/>
          </a:bodyPr>
          <a:lstStyle/>
          <a:p>
            <a:pPr marL="457200" indent="-457200">
              <a:buFont typeface="Wingdings" panose="05000000000000000000" pitchFamily="2" charset="2"/>
              <a:buChar char="§"/>
            </a:pPr>
            <a:r>
              <a:rPr lang="en-US" sz="2800" dirty="0"/>
              <a:t>Always wear gloves while handling the catheter, the drainage tubing or the drainage bag. </a:t>
            </a:r>
            <a:endParaRPr lang="en-US" sz="2800" dirty="0" smtClean="0"/>
          </a:p>
          <a:p>
            <a:pPr marL="457200" indent="-457200">
              <a:buFont typeface="Wingdings" panose="05000000000000000000" pitchFamily="2" charset="2"/>
              <a:buChar char="§"/>
            </a:pPr>
            <a:r>
              <a:rPr lang="en-US" sz="2800" dirty="0" smtClean="0"/>
              <a:t>Cleanse </a:t>
            </a:r>
            <a:r>
              <a:rPr lang="en-US" sz="2800" dirty="0"/>
              <a:t>the ports of the leg bag or gravity </a:t>
            </a:r>
            <a:r>
              <a:rPr lang="en-US" sz="2800" dirty="0" smtClean="0"/>
              <a:t>drainage bag </a:t>
            </a:r>
            <a:r>
              <a:rPr lang="en-US" sz="2800" dirty="0"/>
              <a:t>with an alcohol swab when disconnecting/reconnecting the </a:t>
            </a:r>
            <a:r>
              <a:rPr lang="en-US" sz="2800" dirty="0" smtClean="0"/>
              <a:t>tubing. </a:t>
            </a:r>
            <a:endParaRPr lang="en-US" sz="2000" dirty="0"/>
          </a:p>
          <a:p>
            <a:endParaRPr lang="en-US" sz="2000" dirty="0"/>
          </a:p>
        </p:txBody>
      </p:sp>
      <p:pic>
        <p:nvPicPr>
          <p:cNvPr id="7" name="Picture 6"/>
          <p:cNvPicPr>
            <a:picLocks noChangeAspect="1"/>
          </p:cNvPicPr>
          <p:nvPr/>
        </p:nvPicPr>
        <p:blipFill>
          <a:blip r:embed="rId3"/>
          <a:stretch>
            <a:fillRect/>
          </a:stretch>
        </p:blipFill>
        <p:spPr>
          <a:xfrm>
            <a:off x="8500751" y="3564545"/>
            <a:ext cx="3103363" cy="2824060"/>
          </a:xfrm>
          <a:prstGeom prst="rect">
            <a:avLst/>
          </a:prstGeom>
        </p:spPr>
      </p:pic>
    </p:spTree>
    <p:extLst>
      <p:ext uri="{BB962C8B-B14F-4D97-AF65-F5344CB8AC3E}">
        <p14:creationId xmlns:p14="http://schemas.microsoft.com/office/powerpoint/2010/main" val="297446965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1600" y="685800"/>
            <a:ext cx="9601200" cy="783771"/>
          </a:xfrm>
        </p:spPr>
        <p:txBody>
          <a:bodyPr>
            <a:normAutofit/>
          </a:bodyPr>
          <a:lstStyle/>
          <a:p>
            <a:endParaRPr lang="en-US" sz="4000" dirty="0"/>
          </a:p>
        </p:txBody>
      </p:sp>
      <p:sp>
        <p:nvSpPr>
          <p:cNvPr id="3" name="Content Placeholder 2"/>
          <p:cNvSpPr>
            <a:spLocks noGrp="1"/>
          </p:cNvSpPr>
          <p:nvPr>
            <p:ph idx="1"/>
          </p:nvPr>
        </p:nvSpPr>
        <p:spPr>
          <a:xfrm>
            <a:off x="347241" y="1469571"/>
            <a:ext cx="6226087" cy="4397830"/>
          </a:xfrm>
          <a:prstGeom prst="rect">
            <a:avLst/>
          </a:prstGeom>
        </p:spPr>
        <p:txBody>
          <a:bodyPr/>
          <a:lstStyle/>
          <a:p>
            <a:pPr marL="0" indent="0">
              <a:buNone/>
            </a:pPr>
            <a:r>
              <a:rPr lang="en-US" dirty="0" smtClean="0"/>
              <a:t>Cleansing of shared medical and other devices is an essential step in our infection control program. Below is a list of items that should be cleaned before and after use</a:t>
            </a:r>
          </a:p>
          <a:p>
            <a:pPr lvl="2"/>
            <a:r>
              <a:rPr lang="en-US" dirty="0" smtClean="0"/>
              <a:t>Mechanical Lifts, standing frame, Sara steady</a:t>
            </a:r>
          </a:p>
          <a:p>
            <a:pPr lvl="2"/>
            <a:r>
              <a:rPr lang="en-US" dirty="0" smtClean="0"/>
              <a:t>Walkers, canes, wheelchairs</a:t>
            </a:r>
          </a:p>
          <a:p>
            <a:pPr lvl="2"/>
            <a:r>
              <a:rPr lang="en-US" dirty="0" smtClean="0"/>
              <a:t>Shower Chair</a:t>
            </a:r>
          </a:p>
          <a:p>
            <a:pPr lvl="2"/>
            <a:r>
              <a:rPr lang="en-US" dirty="0" smtClean="0"/>
              <a:t>Vitals Machine</a:t>
            </a:r>
          </a:p>
          <a:p>
            <a:pPr lvl="2"/>
            <a:r>
              <a:rPr lang="en-US" dirty="0" smtClean="0"/>
              <a:t>Commode, raised toilet seats</a:t>
            </a:r>
          </a:p>
          <a:p>
            <a:pPr lvl="2"/>
            <a:r>
              <a:rPr lang="en-US" dirty="0" smtClean="0"/>
              <a:t>TV remotes, call lights</a:t>
            </a:r>
          </a:p>
          <a:p>
            <a:pPr lvl="2"/>
            <a:r>
              <a:rPr lang="en-US" dirty="0"/>
              <a:t>O</a:t>
            </a:r>
            <a:r>
              <a:rPr lang="en-US" dirty="0" smtClean="0"/>
              <a:t>ver bed tables</a:t>
            </a:r>
          </a:p>
          <a:p>
            <a:endParaRPr lang="en-US" dirty="0" smtClean="0"/>
          </a:p>
          <a:p>
            <a:endParaRPr lang="en-US" dirty="0"/>
          </a:p>
        </p:txBody>
      </p:sp>
      <p:pic>
        <p:nvPicPr>
          <p:cNvPr id="5" name="Picture 4"/>
          <p:cNvPicPr>
            <a:picLocks noChangeAspect="1"/>
          </p:cNvPicPr>
          <p:nvPr/>
        </p:nvPicPr>
        <p:blipFill>
          <a:blip r:embed="rId2"/>
          <a:stretch>
            <a:fillRect/>
          </a:stretch>
        </p:blipFill>
        <p:spPr>
          <a:xfrm>
            <a:off x="6959147" y="1672129"/>
            <a:ext cx="2857500" cy="1600200"/>
          </a:xfrm>
          <a:prstGeom prst="rect">
            <a:avLst/>
          </a:prstGeom>
        </p:spPr>
      </p:pic>
      <p:pic>
        <p:nvPicPr>
          <p:cNvPr id="6" name="Picture 5"/>
          <p:cNvPicPr>
            <a:picLocks noChangeAspect="1"/>
          </p:cNvPicPr>
          <p:nvPr/>
        </p:nvPicPr>
        <p:blipFill>
          <a:blip r:embed="rId3"/>
          <a:stretch>
            <a:fillRect/>
          </a:stretch>
        </p:blipFill>
        <p:spPr>
          <a:xfrm>
            <a:off x="7114313" y="3804270"/>
            <a:ext cx="2857500" cy="1600200"/>
          </a:xfrm>
          <a:prstGeom prst="rect">
            <a:avLst/>
          </a:prstGeom>
        </p:spPr>
      </p:pic>
    </p:spTree>
    <p:extLst>
      <p:ext uri="{BB962C8B-B14F-4D97-AF65-F5344CB8AC3E}">
        <p14:creationId xmlns:p14="http://schemas.microsoft.com/office/powerpoint/2010/main" val="353142932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smtClean="0"/>
          </a:p>
          <a:p>
            <a:pPr marL="0" indent="0" algn="ctr">
              <a:buNone/>
            </a:pPr>
            <a:r>
              <a:rPr lang="en-US" dirty="0" smtClean="0"/>
              <a:t>If you have questions while you are at one of our facilities </a:t>
            </a:r>
            <a:r>
              <a:rPr lang="en-US" smtClean="0"/>
              <a:t>please </a:t>
            </a:r>
            <a:r>
              <a:rPr lang="en-US" smtClean="0"/>
              <a:t>ask for </a:t>
            </a:r>
            <a:r>
              <a:rPr lang="en-US" dirty="0" smtClean="0"/>
              <a:t>clarification and access to our policies.</a:t>
            </a:r>
          </a:p>
          <a:p>
            <a:pPr marL="0" indent="0" algn="ctr">
              <a:buNone/>
            </a:pPr>
            <a:endParaRPr lang="en-US" dirty="0"/>
          </a:p>
          <a:p>
            <a:pPr marL="0" indent="0" algn="ctr">
              <a:buNone/>
            </a:pPr>
            <a:r>
              <a:rPr lang="en-US" dirty="0" smtClean="0"/>
              <a:t>Thank you and we hope you enjoy your clinical experience </a:t>
            </a:r>
          </a:p>
          <a:p>
            <a:pPr marL="0" indent="0" algn="ctr">
              <a:buNone/>
            </a:pPr>
            <a:r>
              <a:rPr lang="en-US" dirty="0" smtClean="0"/>
              <a:t>at Catholic Health</a:t>
            </a:r>
          </a:p>
          <a:p>
            <a:pPr marL="0" indent="0" algn="ctr">
              <a:buNone/>
            </a:pPr>
            <a:endParaRPr lang="en-US" strike="sngStrike" dirty="0"/>
          </a:p>
        </p:txBody>
      </p:sp>
      <p:sp>
        <p:nvSpPr>
          <p:cNvPr id="7" name="Rectangle 6"/>
          <p:cNvSpPr/>
          <p:nvPr/>
        </p:nvSpPr>
        <p:spPr>
          <a:xfrm>
            <a:off x="4637104" y="4989318"/>
            <a:ext cx="2917786"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4"/>
                </a:solidFill>
                <a:effectLst/>
              </a:rPr>
              <a:t>THE END!</a:t>
            </a:r>
            <a:endParaRPr lang="en-US" sz="5400" b="1" cap="none" spc="0" dirty="0">
              <a:ln/>
              <a:solidFill>
                <a:schemeClr val="accent4"/>
              </a:solidFill>
              <a:effectLst/>
            </a:endParaRPr>
          </a:p>
        </p:txBody>
      </p:sp>
    </p:spTree>
    <p:extLst>
      <p:ext uri="{BB962C8B-B14F-4D97-AF65-F5344CB8AC3E}">
        <p14:creationId xmlns:p14="http://schemas.microsoft.com/office/powerpoint/2010/main" val="2320837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marL="0" indent="0">
              <a:spcBef>
                <a:spcPts val="0"/>
              </a:spcBef>
              <a:spcAft>
                <a:spcPts val="900"/>
              </a:spcAft>
              <a:buNone/>
              <a:defRPr/>
            </a:pPr>
            <a:r>
              <a:rPr lang="en-US" u="sng" dirty="0" smtClean="0"/>
              <a:t>Written Standards</a:t>
            </a:r>
            <a:endParaRPr lang="en-US" dirty="0" smtClean="0"/>
          </a:p>
          <a:p>
            <a:pPr>
              <a:spcBef>
                <a:spcPts val="0"/>
              </a:spcBef>
              <a:spcAft>
                <a:spcPts val="900"/>
              </a:spcAft>
              <a:defRPr/>
            </a:pPr>
            <a:r>
              <a:rPr lang="en-US" dirty="0" smtClean="0"/>
              <a:t>Develop and implement written policies and procedures of its compliance program, including compliance with CIA</a:t>
            </a:r>
          </a:p>
          <a:p>
            <a:pPr>
              <a:spcBef>
                <a:spcPts val="0"/>
              </a:spcBef>
              <a:spcAft>
                <a:spcPts val="900"/>
              </a:spcAft>
              <a:defRPr/>
            </a:pPr>
            <a:r>
              <a:rPr lang="en-US" dirty="0" smtClean="0"/>
              <a:t>Assess and update at least annually</a:t>
            </a:r>
          </a:p>
          <a:p>
            <a:pPr>
              <a:spcBef>
                <a:spcPts val="0"/>
              </a:spcBef>
              <a:spcAft>
                <a:spcPts val="900"/>
              </a:spcAft>
              <a:defRPr/>
            </a:pPr>
            <a:r>
              <a:rPr lang="en-US" dirty="0" smtClean="0"/>
              <a:t>Make available to all “Covered Persons”</a:t>
            </a:r>
          </a:p>
          <a:p>
            <a:pPr>
              <a:spcBef>
                <a:spcPts val="0"/>
              </a:spcBef>
              <a:spcAft>
                <a:spcPts val="900"/>
              </a:spcAft>
              <a:defRPr/>
            </a:pPr>
            <a:r>
              <a:rPr lang="en-US" dirty="0" smtClean="0"/>
              <a:t>These policies are available to </a:t>
            </a:r>
            <a:r>
              <a:rPr lang="en-US" u="sng" dirty="0" smtClean="0"/>
              <a:t>all associates </a:t>
            </a:r>
            <a:r>
              <a:rPr lang="en-US" dirty="0" smtClean="0"/>
              <a:t>on </a:t>
            </a:r>
            <a:r>
              <a:rPr lang="en-US" dirty="0" err="1" smtClean="0"/>
              <a:t>MFiles</a:t>
            </a:r>
            <a:endParaRPr lang="en-US" dirty="0" smtClean="0"/>
          </a:p>
          <a:p>
            <a:pPr marL="0" indent="0">
              <a:buNone/>
              <a:defRPr/>
            </a:pPr>
            <a:endParaRPr lang="en-US" dirty="0"/>
          </a:p>
        </p:txBody>
      </p:sp>
      <p:pic>
        <p:nvPicPr>
          <p:cNvPr id="2458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0019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a:bodyPr>
          <a:lstStyle/>
          <a:p>
            <a:pPr marL="0" indent="0">
              <a:spcBef>
                <a:spcPts val="0"/>
              </a:spcBef>
              <a:spcAft>
                <a:spcPts val="900"/>
              </a:spcAft>
              <a:buNone/>
              <a:defRPr/>
            </a:pPr>
            <a:r>
              <a:rPr lang="en-US" u="sng" dirty="0" smtClean="0"/>
              <a:t>What is a “Covered Person”? </a:t>
            </a:r>
            <a:endParaRPr lang="en-US" dirty="0" smtClean="0"/>
          </a:p>
          <a:p>
            <a:pPr>
              <a:spcBef>
                <a:spcPts val="0"/>
              </a:spcBef>
              <a:spcAft>
                <a:spcPts val="900"/>
              </a:spcAft>
              <a:buFont typeface="Wingdings 3" panose="05040102010807070707" pitchFamily="18" charset="2"/>
              <a:buAutoNum type="arabicPeriod"/>
              <a:defRPr/>
            </a:pPr>
            <a:r>
              <a:rPr lang="en-US" dirty="0" smtClean="0"/>
              <a:t>all officers and directors of Catholic Health Community Based Care</a:t>
            </a:r>
          </a:p>
          <a:p>
            <a:pPr>
              <a:spcBef>
                <a:spcPts val="0"/>
              </a:spcBef>
              <a:spcAft>
                <a:spcPts val="900"/>
              </a:spcAft>
              <a:buFont typeface="Wingdings 3" panose="05040102010807070707" pitchFamily="18" charset="2"/>
              <a:buAutoNum type="arabicPeriod"/>
              <a:defRPr/>
            </a:pPr>
            <a:r>
              <a:rPr lang="en-US" dirty="0" smtClean="0"/>
              <a:t>all associates of Catholic Health Community Based Care &amp; those corporate associates who provide services for Community Based Care</a:t>
            </a:r>
          </a:p>
          <a:p>
            <a:pPr>
              <a:spcBef>
                <a:spcPts val="0"/>
              </a:spcBef>
              <a:spcAft>
                <a:spcPts val="900"/>
              </a:spcAft>
              <a:buFont typeface="Wingdings 3" panose="05040102010807070707" pitchFamily="18" charset="2"/>
              <a:buAutoNum type="arabicPeriod"/>
              <a:defRPr/>
            </a:pPr>
            <a:r>
              <a:rPr lang="en-US" dirty="0" smtClean="0"/>
              <a:t>all physicians and non-physician practitioners who are members of Community Based Care medical staffs</a:t>
            </a:r>
          </a:p>
          <a:p>
            <a:pPr>
              <a:spcBef>
                <a:spcPts val="0"/>
              </a:spcBef>
              <a:spcAft>
                <a:spcPts val="900"/>
              </a:spcAft>
              <a:buFont typeface="Wingdings 3" panose="05040102010807070707" pitchFamily="18" charset="2"/>
              <a:buAutoNum type="arabicPeriod"/>
              <a:defRPr/>
            </a:pPr>
            <a:r>
              <a:rPr lang="en-US" dirty="0" smtClean="0">
                <a:solidFill>
                  <a:srgbClr val="000000"/>
                </a:solidFill>
              </a:rPr>
              <a:t>all contractors, subcontractors, agents and other persons who furnish patient care items or services or who perform billing or coding functions at Community Based Care facilities</a:t>
            </a:r>
          </a:p>
          <a:p>
            <a:pPr>
              <a:defRPr/>
            </a:pPr>
            <a:endParaRPr lang="en-US" dirty="0"/>
          </a:p>
        </p:txBody>
      </p:sp>
      <p:pic>
        <p:nvPicPr>
          <p:cNvPr id="25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660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marL="0" indent="0">
              <a:spcBef>
                <a:spcPts val="0"/>
              </a:spcBef>
              <a:spcAft>
                <a:spcPts val="900"/>
              </a:spcAft>
              <a:buNone/>
              <a:defRPr/>
            </a:pPr>
            <a:r>
              <a:rPr lang="en-US" u="sng" dirty="0" smtClean="0"/>
              <a:t>TRAINING AND EDUCATION</a:t>
            </a:r>
            <a:endParaRPr lang="en-US" dirty="0" smtClean="0"/>
          </a:p>
          <a:p>
            <a:pPr>
              <a:spcBef>
                <a:spcPts val="0"/>
              </a:spcBef>
              <a:spcAft>
                <a:spcPts val="900"/>
              </a:spcAft>
              <a:buFont typeface="Wingdings 3" panose="05040102010807070707" pitchFamily="18" charset="2"/>
              <a:buAutoNum type="arabicPeriod"/>
              <a:defRPr/>
            </a:pPr>
            <a:r>
              <a:rPr lang="en-US" u="sng" dirty="0" smtClean="0"/>
              <a:t>Covered Persons</a:t>
            </a:r>
          </a:p>
          <a:p>
            <a:pPr marL="685800">
              <a:spcBef>
                <a:spcPts val="0"/>
              </a:spcBef>
              <a:spcAft>
                <a:spcPts val="900"/>
              </a:spcAft>
              <a:buFontTx/>
              <a:buChar char="-"/>
              <a:defRPr/>
            </a:pPr>
            <a:r>
              <a:rPr lang="en-US" dirty="0" smtClean="0"/>
              <a:t>In addition to completing the annual mandatory training, at least annual training regarding CIA requirements and compliance program, Federal health care program requirements, including requirements of Stark Law and Anti-Kickback Statute</a:t>
            </a:r>
          </a:p>
          <a:p>
            <a:pPr>
              <a:defRPr/>
            </a:pPr>
            <a:endParaRPr lang="en-US" dirty="0"/>
          </a:p>
        </p:txBody>
      </p:sp>
      <p:pic>
        <p:nvPicPr>
          <p:cNvPr id="266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9535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a:spcBef>
                <a:spcPts val="0"/>
              </a:spcBef>
              <a:spcAft>
                <a:spcPts val="900"/>
              </a:spcAft>
              <a:buFont typeface="Wingdings 3" panose="05040102010807070707" pitchFamily="18" charset="2"/>
              <a:buAutoNum type="arabicPeriod" startAt="2"/>
              <a:defRPr/>
            </a:pPr>
            <a:r>
              <a:rPr lang="en-US" u="sng" dirty="0" smtClean="0"/>
              <a:t>Board of Directors</a:t>
            </a:r>
            <a:endParaRPr lang="en-US" dirty="0" smtClean="0"/>
          </a:p>
          <a:p>
            <a:pPr>
              <a:spcBef>
                <a:spcPts val="0"/>
              </a:spcBef>
              <a:spcAft>
                <a:spcPts val="900"/>
              </a:spcAft>
              <a:buNone/>
              <a:defRPr/>
            </a:pPr>
            <a:r>
              <a:rPr lang="en-US" dirty="0" smtClean="0"/>
              <a:t>	At least 2 hours of training by February 16, 2018 addressing:</a:t>
            </a:r>
          </a:p>
          <a:p>
            <a:pPr marL="685800">
              <a:spcBef>
                <a:spcPts val="0"/>
              </a:spcBef>
              <a:spcAft>
                <a:spcPts val="900"/>
              </a:spcAft>
              <a:buFontTx/>
              <a:buChar char="-"/>
              <a:defRPr/>
            </a:pPr>
            <a:r>
              <a:rPr lang="en-US" dirty="0" smtClean="0"/>
              <a:t>responsibilities of Board members with respect to review and oversight of the compliance program, including OIG guidance on Board member responsibilities</a:t>
            </a:r>
          </a:p>
          <a:p>
            <a:pPr indent="0">
              <a:spcBef>
                <a:spcPts val="0"/>
              </a:spcBef>
              <a:spcAft>
                <a:spcPts val="900"/>
              </a:spcAft>
              <a:buNone/>
              <a:defRPr/>
            </a:pPr>
            <a:r>
              <a:rPr lang="en-US" dirty="0" smtClean="0"/>
              <a:t>New Board Members are required to complete training within 30 days of joining</a:t>
            </a:r>
          </a:p>
          <a:p>
            <a:pPr>
              <a:defRPr/>
            </a:pPr>
            <a:endParaRPr lang="en-US" dirty="0"/>
          </a:p>
        </p:txBody>
      </p:sp>
      <p:pic>
        <p:nvPicPr>
          <p:cNvPr id="2765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593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4" name="Content Placeholder 3"/>
          <p:cNvSpPr>
            <a:spLocks noGrp="1"/>
          </p:cNvSpPr>
          <p:nvPr>
            <p:ph idx="1"/>
          </p:nvPr>
        </p:nvSpPr>
        <p:spPr/>
        <p:txBody>
          <a:bodyPr>
            <a:normAutofit/>
          </a:bodyPr>
          <a:lstStyle/>
          <a:p>
            <a:pPr>
              <a:spcBef>
                <a:spcPts val="0"/>
              </a:spcBef>
              <a:spcAft>
                <a:spcPts val="900"/>
              </a:spcAft>
              <a:buNone/>
              <a:defRPr/>
            </a:pPr>
            <a:r>
              <a:rPr lang="en-US" u="sng" dirty="0" smtClean="0"/>
              <a:t>REVIEW PROCEDURES</a:t>
            </a:r>
          </a:p>
          <a:p>
            <a:pPr>
              <a:spcBef>
                <a:spcPts val="0"/>
              </a:spcBef>
              <a:spcAft>
                <a:spcPts val="900"/>
              </a:spcAft>
              <a:buFont typeface="Wingdings 3" panose="05040102010807070707" pitchFamily="18" charset="2"/>
              <a:buAutoNum type="arabicPeriod"/>
              <a:defRPr/>
            </a:pPr>
            <a:r>
              <a:rPr lang="en-US" dirty="0" smtClean="0"/>
              <a:t>Engagement of Independent Review Organization (“IRO”) to conduct:</a:t>
            </a:r>
          </a:p>
          <a:p>
            <a:pPr marL="685800">
              <a:spcBef>
                <a:spcPts val="0"/>
              </a:spcBef>
              <a:spcAft>
                <a:spcPts val="900"/>
              </a:spcAft>
              <a:buFont typeface="Wingdings 3" panose="05040102010807070707" pitchFamily="18" charset="2"/>
              <a:buAutoNum type="romanLcParenBoth"/>
              <a:defRPr/>
            </a:pPr>
            <a:r>
              <a:rPr lang="en-US" dirty="0" smtClean="0"/>
              <a:t>MDS Review – to determine whether items and services reimbursed by Medicare at FMB and TMR were medically necessary, appropriately documented, and correctly coded, submitted and reimbursed, </a:t>
            </a:r>
            <a:r>
              <a:rPr lang="en-US" u="sng" dirty="0" smtClean="0"/>
              <a:t>and</a:t>
            </a:r>
          </a:p>
          <a:p>
            <a:pPr marL="685800">
              <a:spcBef>
                <a:spcPts val="0"/>
              </a:spcBef>
              <a:spcAft>
                <a:spcPts val="900"/>
              </a:spcAft>
              <a:buFont typeface="Wingdings 3" panose="05040102010807070707" pitchFamily="18" charset="2"/>
              <a:buAutoNum type="romanLcParenBoth"/>
              <a:defRPr/>
            </a:pPr>
            <a:r>
              <a:rPr lang="en-US" dirty="0" smtClean="0"/>
              <a:t>Therapy Assessment Review – to assess the effectiveness, reliability and thoroughness of Catholic Health’s oversight of therapy services.</a:t>
            </a:r>
            <a:endParaRPr lang="en-US" dirty="0"/>
          </a:p>
        </p:txBody>
      </p:sp>
      <p:pic>
        <p:nvPicPr>
          <p:cNvPr id="2867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59316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marL="0" indent="0">
              <a:spcBef>
                <a:spcPts val="0"/>
              </a:spcBef>
              <a:spcAft>
                <a:spcPts val="900"/>
              </a:spcAft>
              <a:buNone/>
              <a:defRPr/>
            </a:pPr>
            <a:r>
              <a:rPr lang="en-US" u="sng" dirty="0" smtClean="0"/>
              <a:t>ANNUAL RISK ASSESSMENT AND INTERNAL REVIEW PROCESS</a:t>
            </a:r>
            <a:endParaRPr lang="en-US" dirty="0" smtClean="0"/>
          </a:p>
          <a:p>
            <a:pPr>
              <a:spcBef>
                <a:spcPts val="0"/>
              </a:spcBef>
              <a:spcAft>
                <a:spcPts val="900"/>
              </a:spcAft>
              <a:buFontTx/>
              <a:buChar char="-"/>
              <a:defRPr/>
            </a:pPr>
            <a:r>
              <a:rPr lang="en-US" dirty="0" smtClean="0"/>
              <a:t>Identify and address risks associated with participation in Federal health care programs;</a:t>
            </a:r>
          </a:p>
          <a:p>
            <a:pPr>
              <a:spcBef>
                <a:spcPts val="0"/>
              </a:spcBef>
              <a:spcAft>
                <a:spcPts val="900"/>
              </a:spcAft>
              <a:buFontTx/>
              <a:buChar char="-"/>
              <a:defRPr/>
            </a:pPr>
            <a:r>
              <a:rPr lang="en-US" dirty="0" smtClean="0"/>
              <a:t>Develop and implement internal audit work plans related to identified risk areas;</a:t>
            </a:r>
          </a:p>
          <a:p>
            <a:pPr>
              <a:spcBef>
                <a:spcPts val="0"/>
              </a:spcBef>
              <a:spcAft>
                <a:spcPts val="900"/>
              </a:spcAft>
              <a:buFontTx/>
              <a:buChar char="-"/>
              <a:defRPr/>
            </a:pPr>
            <a:r>
              <a:rPr lang="en-US" dirty="0" smtClean="0"/>
              <a:t>Develop corrective action plans in response to the results of internal audits, and track implementation of such corrective action plans.</a:t>
            </a:r>
          </a:p>
          <a:p>
            <a:pPr>
              <a:defRPr/>
            </a:pPr>
            <a:endParaRPr lang="en-US" dirty="0"/>
          </a:p>
        </p:txBody>
      </p:sp>
      <p:pic>
        <p:nvPicPr>
          <p:cNvPr id="307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7829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a:spcBef>
                <a:spcPts val="0"/>
              </a:spcBef>
              <a:spcAft>
                <a:spcPts val="900"/>
              </a:spcAft>
              <a:buNone/>
              <a:defRPr/>
            </a:pPr>
            <a:r>
              <a:rPr lang="en-US" u="sng" dirty="0" smtClean="0"/>
              <a:t>DISCLOSURE PROGRAM</a:t>
            </a:r>
            <a:endParaRPr lang="en-US" dirty="0" smtClean="0"/>
          </a:p>
          <a:p>
            <a:pPr>
              <a:spcBef>
                <a:spcPts val="0"/>
              </a:spcBef>
              <a:spcAft>
                <a:spcPts val="900"/>
              </a:spcAft>
              <a:buFontTx/>
              <a:buChar char="-"/>
              <a:defRPr/>
            </a:pPr>
            <a:r>
              <a:rPr lang="en-US" dirty="0" smtClean="0"/>
              <a:t>Catholic Health must provide a</a:t>
            </a:r>
            <a:r>
              <a:rPr lang="en-US" dirty="0"/>
              <a:t> </a:t>
            </a:r>
            <a:r>
              <a:rPr lang="en-US" dirty="0" smtClean="0"/>
              <a:t>mechanism for individuals to disclose identified issues or questions regarding compliance with Federal health care programs to the Compliance Officer or someone else not in disclosing person’s chain of command;</a:t>
            </a:r>
          </a:p>
          <a:p>
            <a:pPr indent="-411480">
              <a:spcBef>
                <a:spcPts val="0"/>
              </a:spcBef>
              <a:spcAft>
                <a:spcPts val="900"/>
              </a:spcAft>
              <a:buFontTx/>
              <a:buChar char="-"/>
              <a:defRPr/>
            </a:pPr>
            <a:r>
              <a:rPr lang="en-US" dirty="0" smtClean="0"/>
              <a:t>disclosures to be logged, reviewed and resolved under direction of Compliance Officer.</a:t>
            </a:r>
            <a:endParaRPr lang="en-US" dirty="0"/>
          </a:p>
        </p:txBody>
      </p:sp>
      <p:pic>
        <p:nvPicPr>
          <p:cNvPr id="3174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5481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a:spcBef>
                <a:spcPts val="0"/>
              </a:spcBef>
              <a:spcAft>
                <a:spcPts val="900"/>
              </a:spcAft>
              <a:buNone/>
              <a:defRPr/>
            </a:pPr>
            <a:endParaRPr lang="en-US" u="sng" dirty="0" smtClean="0"/>
          </a:p>
          <a:p>
            <a:pPr algn="ctr">
              <a:spcBef>
                <a:spcPts val="0"/>
              </a:spcBef>
              <a:spcAft>
                <a:spcPts val="900"/>
              </a:spcAft>
              <a:buNone/>
              <a:defRPr/>
            </a:pPr>
            <a:r>
              <a:rPr lang="en-US" sz="4050" u="sng" dirty="0"/>
              <a:t>Compliance Hotline</a:t>
            </a:r>
          </a:p>
          <a:p>
            <a:pPr algn="ctr">
              <a:spcBef>
                <a:spcPts val="0"/>
              </a:spcBef>
              <a:spcAft>
                <a:spcPts val="900"/>
              </a:spcAft>
              <a:buNone/>
              <a:defRPr/>
            </a:pPr>
            <a:r>
              <a:rPr lang="en-US" sz="4050" dirty="0"/>
              <a:t>1-888-200-5380</a:t>
            </a:r>
          </a:p>
        </p:txBody>
      </p:sp>
      <p:pic>
        <p:nvPicPr>
          <p:cNvPr id="3277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1461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This is an overview of some specific topics to our Catholic Health Long </a:t>
            </a:r>
            <a:r>
              <a:rPr lang="en-US" dirty="0"/>
              <a:t>T</a:t>
            </a:r>
            <a:r>
              <a:rPr lang="en-US" dirty="0" smtClean="0"/>
              <a:t>erm Care buildings</a:t>
            </a:r>
          </a:p>
          <a:p>
            <a:r>
              <a:rPr lang="en-US" dirty="0" smtClean="0"/>
              <a:t>Any questions please always feel free to ask the specific building’s Administrator, Director of Nursing, Associate Director of Nursing or Nurse Managers</a:t>
            </a:r>
            <a:endParaRPr lang="en-US" dirty="0"/>
          </a:p>
        </p:txBody>
      </p:sp>
    </p:spTree>
    <p:extLst>
      <p:ext uri="{BB962C8B-B14F-4D97-AF65-F5344CB8AC3E}">
        <p14:creationId xmlns:p14="http://schemas.microsoft.com/office/powerpoint/2010/main" val="3500289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fontScale="92500"/>
          </a:bodyPr>
          <a:lstStyle/>
          <a:p>
            <a:pPr>
              <a:spcBef>
                <a:spcPts val="0"/>
              </a:spcBef>
              <a:spcAft>
                <a:spcPts val="900"/>
              </a:spcAft>
              <a:buNone/>
              <a:defRPr/>
            </a:pPr>
            <a:r>
              <a:rPr lang="en-US" u="sng" dirty="0" smtClean="0"/>
              <a:t>WE MUST SCREEN FOR INELIGIBLE PERSONS</a:t>
            </a:r>
          </a:p>
          <a:p>
            <a:pPr>
              <a:spcBef>
                <a:spcPts val="0"/>
              </a:spcBef>
              <a:spcAft>
                <a:spcPts val="900"/>
              </a:spcAft>
              <a:defRPr/>
            </a:pPr>
            <a:r>
              <a:rPr lang="en-US" dirty="0" smtClean="0"/>
              <a:t>	Policies and procedures must be in place to ensure individuals excluded from participation in Federal health care programs are not engaged as Covered Persons.</a:t>
            </a:r>
          </a:p>
          <a:p>
            <a:pPr>
              <a:spcBef>
                <a:spcPts val="0"/>
              </a:spcBef>
              <a:spcAft>
                <a:spcPts val="900"/>
              </a:spcAft>
              <a:defRPr/>
            </a:pPr>
            <a:r>
              <a:rPr lang="en-US" dirty="0"/>
              <a:t>	</a:t>
            </a:r>
            <a:r>
              <a:rPr lang="en-US" dirty="0" smtClean="0"/>
              <a:t>On a monthly basis Compliance Department staff conduct a “sanction check” of all Community Based Care Covered Persons</a:t>
            </a:r>
          </a:p>
          <a:p>
            <a:pPr marL="0" indent="0">
              <a:spcBef>
                <a:spcPts val="0"/>
              </a:spcBef>
              <a:buNone/>
              <a:defRPr/>
            </a:pPr>
            <a:r>
              <a:rPr lang="en-US" u="sng" dirty="0" smtClean="0"/>
              <a:t>WE MUST PROVIDE NOTIFICATION OF OIG OF GOVERNMENT INVESTIGATION</a:t>
            </a:r>
          </a:p>
          <a:p>
            <a:pPr marL="0" indent="0">
              <a:spcBef>
                <a:spcPts val="0"/>
              </a:spcBef>
              <a:spcAft>
                <a:spcPts val="900"/>
              </a:spcAft>
              <a:buNone/>
              <a:defRPr/>
            </a:pPr>
            <a:r>
              <a:rPr lang="en-US" u="sng" dirty="0" smtClean="0"/>
              <a:t>OR LEGAL PROCEEDING</a:t>
            </a:r>
            <a:endParaRPr lang="en-US" dirty="0" smtClean="0"/>
          </a:p>
          <a:p>
            <a:pPr>
              <a:spcBef>
                <a:spcPts val="0"/>
              </a:spcBef>
              <a:spcAft>
                <a:spcPts val="900"/>
              </a:spcAft>
              <a:defRPr/>
            </a:pPr>
            <a:r>
              <a:rPr lang="en-US" dirty="0" smtClean="0"/>
              <a:t>	Conducted or brought by a government entity alleging Catholic Health has engaged in fraudulent activities or committed a crime.</a:t>
            </a:r>
          </a:p>
          <a:p>
            <a:pPr>
              <a:defRPr/>
            </a:pPr>
            <a:endParaRPr lang="en-US" dirty="0"/>
          </a:p>
        </p:txBody>
      </p:sp>
      <p:pic>
        <p:nvPicPr>
          <p:cNvPr id="3379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0396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lnSpcReduction="10000"/>
          </a:bodyPr>
          <a:lstStyle/>
          <a:p>
            <a:pPr marL="0" indent="0">
              <a:spcBef>
                <a:spcPts val="0"/>
              </a:spcBef>
              <a:spcAft>
                <a:spcPts val="900"/>
              </a:spcAft>
              <a:buNone/>
              <a:defRPr/>
            </a:pPr>
            <a:r>
              <a:rPr lang="en-US" u="sng" dirty="0" smtClean="0"/>
              <a:t>OVERPAYMENTS</a:t>
            </a:r>
          </a:p>
          <a:p>
            <a:pPr>
              <a:spcBef>
                <a:spcPts val="0"/>
              </a:spcBef>
              <a:spcAft>
                <a:spcPts val="900"/>
              </a:spcAft>
              <a:buNone/>
              <a:defRPr/>
            </a:pPr>
            <a:r>
              <a:rPr lang="en-US" dirty="0" smtClean="0"/>
              <a:t>	Catholic Health must have in place policies and procedures to identify, quantify and repay overpayments from Federal health care programs.</a:t>
            </a:r>
          </a:p>
          <a:p>
            <a:pPr>
              <a:spcBef>
                <a:spcPts val="0"/>
              </a:spcBef>
              <a:spcAft>
                <a:spcPts val="900"/>
              </a:spcAft>
              <a:buNone/>
              <a:defRPr/>
            </a:pPr>
            <a:r>
              <a:rPr lang="en-US" u="sng" dirty="0" smtClean="0"/>
              <a:t>REPORTABLE EVENTS</a:t>
            </a:r>
          </a:p>
          <a:p>
            <a:pPr>
              <a:spcBef>
                <a:spcPts val="0"/>
              </a:spcBef>
              <a:spcAft>
                <a:spcPts val="900"/>
              </a:spcAft>
              <a:buNone/>
              <a:defRPr/>
            </a:pPr>
            <a:r>
              <a:rPr lang="en-US" dirty="0" smtClean="0"/>
              <a:t>	-	Means anything that involves</a:t>
            </a:r>
          </a:p>
          <a:p>
            <a:pPr marL="985838" lvl="1" indent="-342900">
              <a:spcBef>
                <a:spcPts val="0"/>
              </a:spcBef>
              <a:spcAft>
                <a:spcPts val="450"/>
              </a:spcAft>
              <a:defRPr/>
            </a:pPr>
            <a:r>
              <a:rPr lang="en-US" dirty="0" smtClean="0"/>
              <a:t>a substantial overpayment</a:t>
            </a:r>
          </a:p>
          <a:p>
            <a:pPr marL="985838" lvl="1" indent="-342900">
              <a:spcBef>
                <a:spcPts val="0"/>
              </a:spcBef>
              <a:spcAft>
                <a:spcPts val="450"/>
              </a:spcAft>
              <a:defRPr/>
            </a:pPr>
            <a:r>
              <a:rPr lang="en-US" dirty="0" smtClean="0">
                <a:solidFill>
                  <a:srgbClr val="000000"/>
                </a:solidFill>
              </a:rPr>
              <a:t>a probable violation of criminal, civil or administrative laws applicable to any Federal health care program for which penalties or exclusion may be authorized</a:t>
            </a:r>
          </a:p>
          <a:p>
            <a:pPr marL="985838" lvl="1" indent="-342900">
              <a:spcBef>
                <a:spcPts val="0"/>
              </a:spcBef>
              <a:spcAft>
                <a:spcPts val="450"/>
              </a:spcAft>
              <a:defRPr/>
            </a:pPr>
            <a:r>
              <a:rPr lang="en-US" dirty="0" smtClean="0">
                <a:solidFill>
                  <a:srgbClr val="000000"/>
                </a:solidFill>
              </a:rPr>
              <a:t>employment of Ineligible Persons</a:t>
            </a:r>
          </a:p>
          <a:p>
            <a:pPr marL="985838" lvl="1" indent="-342900">
              <a:spcBef>
                <a:spcPts val="0"/>
              </a:spcBef>
              <a:spcAft>
                <a:spcPts val="900"/>
              </a:spcAft>
              <a:defRPr/>
            </a:pPr>
            <a:r>
              <a:rPr lang="en-US" dirty="0" smtClean="0">
                <a:solidFill>
                  <a:srgbClr val="000000"/>
                </a:solidFill>
              </a:rPr>
              <a:t>filing of bankruptcy</a:t>
            </a:r>
          </a:p>
        </p:txBody>
      </p:sp>
      <p:pic>
        <p:nvPicPr>
          <p:cNvPr id="348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4732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a:spcBef>
                <a:spcPts val="0"/>
              </a:spcBef>
              <a:spcAft>
                <a:spcPts val="900"/>
              </a:spcAft>
              <a:buNone/>
              <a:defRPr/>
            </a:pPr>
            <a:r>
              <a:rPr lang="en-US" u="sng" dirty="0" smtClean="0"/>
              <a:t>IMPLEMENTATION AND ANNUAL REPORTS</a:t>
            </a:r>
          </a:p>
          <a:p>
            <a:pPr>
              <a:spcBef>
                <a:spcPts val="0"/>
              </a:spcBef>
              <a:spcAft>
                <a:spcPts val="900"/>
              </a:spcAft>
              <a:buFont typeface="Wingdings 3" panose="05040102010807070707" pitchFamily="18" charset="2"/>
              <a:buAutoNum type="alphaUcPeriod"/>
              <a:defRPr/>
            </a:pPr>
            <a:r>
              <a:rPr lang="en-US" dirty="0" smtClean="0"/>
              <a:t>Implementation Report</a:t>
            </a:r>
          </a:p>
          <a:p>
            <a:pPr>
              <a:spcBef>
                <a:spcPts val="0"/>
              </a:spcBef>
              <a:spcAft>
                <a:spcPts val="900"/>
              </a:spcAft>
              <a:buNone/>
              <a:defRPr/>
            </a:pPr>
            <a:r>
              <a:rPr lang="en-US" dirty="0" smtClean="0"/>
              <a:t>	-	due on or about February 16, 2018</a:t>
            </a:r>
          </a:p>
          <a:p>
            <a:pPr marL="685800">
              <a:spcBef>
                <a:spcPts val="0"/>
              </a:spcBef>
              <a:spcAft>
                <a:spcPts val="900"/>
              </a:spcAft>
              <a:buNone/>
              <a:defRPr/>
            </a:pPr>
            <a:r>
              <a:rPr lang="en-US" dirty="0" smtClean="0"/>
              <a:t>-	summarizes status of implementation of the CIA training, identification of certifying employees, description of risk assessment and internal review process, disclosure program, copies of policies and procedures, information regarding the IRO</a:t>
            </a:r>
          </a:p>
          <a:p>
            <a:pPr>
              <a:defRPr/>
            </a:pPr>
            <a:endParaRPr lang="en-US" dirty="0"/>
          </a:p>
        </p:txBody>
      </p:sp>
      <p:pic>
        <p:nvPicPr>
          <p:cNvPr id="3584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4633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a:spcBef>
                <a:spcPts val="0"/>
              </a:spcBef>
              <a:spcAft>
                <a:spcPts val="900"/>
              </a:spcAft>
              <a:buFont typeface="Wingdings 3" panose="05040102010807070707" pitchFamily="18" charset="2"/>
              <a:buAutoNum type="alphaUcPeriod" startAt="2"/>
              <a:defRPr/>
            </a:pPr>
            <a:r>
              <a:rPr lang="en-US" dirty="0" smtClean="0"/>
              <a:t>Annual reports on compliance with CIA requirements</a:t>
            </a:r>
          </a:p>
          <a:p>
            <a:pPr marL="685800">
              <a:spcBef>
                <a:spcPts val="0"/>
              </a:spcBef>
              <a:spcAft>
                <a:spcPts val="900"/>
              </a:spcAft>
              <a:buFontTx/>
              <a:buChar char="-"/>
              <a:defRPr/>
            </a:pPr>
            <a:r>
              <a:rPr lang="en-US" dirty="0" smtClean="0"/>
              <a:t>required Board Resolutions</a:t>
            </a:r>
          </a:p>
          <a:p>
            <a:pPr marL="685800">
              <a:spcBef>
                <a:spcPts val="0"/>
              </a:spcBef>
              <a:spcAft>
                <a:spcPts val="900"/>
              </a:spcAft>
              <a:buFontTx/>
              <a:buChar char="-"/>
              <a:defRPr/>
            </a:pPr>
            <a:r>
              <a:rPr lang="en-US" dirty="0" smtClean="0"/>
              <a:t>certification from IRO</a:t>
            </a:r>
          </a:p>
          <a:p>
            <a:pPr marL="685800">
              <a:spcBef>
                <a:spcPts val="0"/>
              </a:spcBef>
              <a:spcAft>
                <a:spcPts val="900"/>
              </a:spcAft>
              <a:buFontTx/>
              <a:buChar char="-"/>
              <a:defRPr/>
            </a:pPr>
            <a:r>
              <a:rPr lang="en-US" dirty="0" smtClean="0"/>
              <a:t>summary of disclosures, audits, Reportable Events</a:t>
            </a:r>
          </a:p>
          <a:p>
            <a:pPr marL="685800">
              <a:spcBef>
                <a:spcPts val="0"/>
              </a:spcBef>
              <a:spcAft>
                <a:spcPts val="900"/>
              </a:spcAft>
              <a:buFontTx/>
              <a:buChar char="-"/>
              <a:defRPr/>
            </a:pPr>
            <a:r>
              <a:rPr lang="en-US" dirty="0" smtClean="0"/>
              <a:t>certifications of certifying employees concerning compliance with CIA</a:t>
            </a:r>
          </a:p>
          <a:p>
            <a:pPr>
              <a:defRPr/>
            </a:pPr>
            <a:endParaRPr lang="en-US" dirty="0"/>
          </a:p>
        </p:txBody>
      </p:sp>
      <p:pic>
        <p:nvPicPr>
          <p:cNvPr id="3686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000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7890" name="Content Placeholder 2"/>
          <p:cNvSpPr>
            <a:spLocks noGrp="1"/>
          </p:cNvSpPr>
          <p:nvPr>
            <p:ph idx="1"/>
          </p:nvPr>
        </p:nvSpPr>
        <p:spPr/>
        <p:txBody>
          <a:bodyPr/>
          <a:lstStyle/>
          <a:p>
            <a:pPr>
              <a:spcBef>
                <a:spcPct val="0"/>
              </a:spcBef>
              <a:spcAft>
                <a:spcPts val="900"/>
              </a:spcAft>
              <a:buNone/>
            </a:pPr>
            <a:r>
              <a:rPr lang="en-US" altLang="en-US" u="sng" smtClean="0"/>
              <a:t>OIG INSPECTION, AUDIT AND REVIEW RIGHTS</a:t>
            </a:r>
          </a:p>
          <a:p>
            <a:pPr>
              <a:spcBef>
                <a:spcPct val="0"/>
              </a:spcBef>
              <a:spcAft>
                <a:spcPts val="900"/>
              </a:spcAft>
              <a:buNone/>
            </a:pPr>
            <a:r>
              <a:rPr lang="en-US" altLang="en-US" smtClean="0"/>
              <a:t>	To verify and evaluate compliance with CIA, OIG may conduct interviews, examine or request copies of Catholic Health’s books, records or other documents, and conduct on-site review of any Catholic Health locations.</a:t>
            </a:r>
          </a:p>
          <a:p>
            <a:endParaRPr lang="en-US" altLang="en-US" smtClean="0"/>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476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a:bodyPr>
          <a:lstStyle/>
          <a:p>
            <a:pPr>
              <a:spcBef>
                <a:spcPts val="0"/>
              </a:spcBef>
              <a:spcAft>
                <a:spcPts val="900"/>
              </a:spcAft>
              <a:buNone/>
              <a:defRPr/>
            </a:pPr>
            <a:r>
              <a:rPr lang="en-US" u="sng" dirty="0" smtClean="0">
                <a:solidFill>
                  <a:srgbClr val="000000"/>
                </a:solidFill>
              </a:rPr>
              <a:t>BREACH AND DEFAULT PROVISIONS</a:t>
            </a:r>
            <a:endParaRPr lang="en-US" dirty="0" smtClean="0">
              <a:solidFill>
                <a:srgbClr val="000000"/>
              </a:solidFill>
            </a:endParaRPr>
          </a:p>
          <a:p>
            <a:pPr>
              <a:spcBef>
                <a:spcPts val="0"/>
              </a:spcBef>
              <a:spcAft>
                <a:spcPts val="900"/>
              </a:spcAft>
              <a:buFont typeface="Wingdings 3" panose="05040102010807070707" pitchFamily="18" charset="2"/>
              <a:buAutoNum type="alphaUcPeriod"/>
              <a:defRPr/>
            </a:pPr>
            <a:r>
              <a:rPr lang="en-US" dirty="0" smtClean="0">
                <a:solidFill>
                  <a:srgbClr val="000000"/>
                </a:solidFill>
              </a:rPr>
              <a:t>Stipulated Penalties for failure to comply with certain obligations.</a:t>
            </a:r>
          </a:p>
          <a:p>
            <a:pPr marL="685800">
              <a:spcBef>
                <a:spcPts val="0"/>
              </a:spcBef>
              <a:spcAft>
                <a:spcPts val="450"/>
              </a:spcAft>
              <a:defRPr/>
            </a:pPr>
            <a:r>
              <a:rPr lang="en-US" dirty="0" smtClean="0"/>
              <a:t>$2,500 per day Stipulated Penalty for failure to meet obligations to maintain policies, procedures and positions required under CIA, and to submit reports required under CIA.</a:t>
            </a:r>
          </a:p>
          <a:p>
            <a:pPr marL="685800">
              <a:spcBef>
                <a:spcPts val="0"/>
              </a:spcBef>
              <a:spcAft>
                <a:spcPts val="450"/>
              </a:spcAft>
              <a:defRPr/>
            </a:pPr>
            <a:r>
              <a:rPr lang="en-US" dirty="0" smtClean="0"/>
              <a:t>$1,500 per day Stipulated Penalty for failing to grant access to OIG to books, records, personnel or facilities.</a:t>
            </a:r>
          </a:p>
          <a:p>
            <a:pPr marL="685800">
              <a:spcBef>
                <a:spcPts val="0"/>
              </a:spcBef>
              <a:spcAft>
                <a:spcPts val="450"/>
              </a:spcAft>
              <a:defRPr/>
            </a:pPr>
            <a:r>
              <a:rPr lang="en-US" dirty="0" smtClean="0"/>
              <a:t>$50,000 Stipulated Penalty for each false certification submitted.</a:t>
            </a:r>
          </a:p>
          <a:p>
            <a:pPr marL="685800">
              <a:spcBef>
                <a:spcPts val="0"/>
              </a:spcBef>
              <a:spcAft>
                <a:spcPts val="450"/>
              </a:spcAft>
              <a:defRPr/>
            </a:pPr>
            <a:r>
              <a:rPr lang="en-US" dirty="0" smtClean="0"/>
              <a:t>$1,000 per day Stipulated Penalty for each day Catholic Health fails to comply fully and adequately with any obligation under CIA.</a:t>
            </a: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06741" y="1834251"/>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199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fontScale="85000" lnSpcReduction="20000"/>
          </a:bodyPr>
          <a:lstStyle/>
          <a:p>
            <a:pPr>
              <a:spcBef>
                <a:spcPts val="0"/>
              </a:spcBef>
              <a:spcAft>
                <a:spcPts val="900"/>
              </a:spcAft>
              <a:buFont typeface="Wingdings 3" panose="05040102010807070707" pitchFamily="18" charset="2"/>
              <a:buAutoNum type="alphaUcPeriod" startAt="4"/>
              <a:defRPr/>
            </a:pPr>
            <a:r>
              <a:rPr lang="en-US" dirty="0" smtClean="0"/>
              <a:t>Catholic Health may be excluded from participation in the Medicare Program for Material Breach of CIA</a:t>
            </a:r>
          </a:p>
          <a:p>
            <a:pPr>
              <a:spcBef>
                <a:spcPts val="0"/>
              </a:spcBef>
              <a:spcAft>
                <a:spcPts val="900"/>
              </a:spcAft>
              <a:buNone/>
              <a:defRPr/>
            </a:pPr>
            <a:r>
              <a:rPr lang="en-US" dirty="0" smtClean="0"/>
              <a:t>	1.	</a:t>
            </a:r>
            <a:r>
              <a:rPr lang="en-US" u="sng" dirty="0" smtClean="0"/>
              <a:t>Material breach</a:t>
            </a:r>
            <a:r>
              <a:rPr lang="en-US" dirty="0" smtClean="0"/>
              <a:t> means: </a:t>
            </a:r>
          </a:p>
          <a:p>
            <a:pPr marL="1028700" lvl="1" indent="-342900">
              <a:spcBef>
                <a:spcPts val="0"/>
              </a:spcBef>
              <a:spcAft>
                <a:spcPts val="450"/>
              </a:spcAft>
              <a:defRPr/>
            </a:pPr>
            <a:r>
              <a:rPr lang="en-US" dirty="0" smtClean="0"/>
              <a:t>repeated or flagrant violations of obligations under CIA</a:t>
            </a:r>
          </a:p>
          <a:p>
            <a:pPr marL="1028700" lvl="1" indent="-342900">
              <a:spcBef>
                <a:spcPts val="0"/>
              </a:spcBef>
              <a:spcAft>
                <a:spcPts val="450"/>
              </a:spcAft>
              <a:defRPr/>
            </a:pPr>
            <a:r>
              <a:rPr lang="en-US" dirty="0" smtClean="0"/>
              <a:t>failure to report a Reportable Event, take corrective action or make appropriate refunds</a:t>
            </a:r>
          </a:p>
          <a:p>
            <a:pPr marL="1028700" lvl="1" indent="-342900">
              <a:spcBef>
                <a:spcPts val="0"/>
              </a:spcBef>
              <a:spcAft>
                <a:spcPts val="450"/>
              </a:spcAft>
              <a:defRPr/>
            </a:pPr>
            <a:r>
              <a:rPr lang="en-US" dirty="0" smtClean="0"/>
              <a:t>failure to respond to demand for Stipulated Penalties</a:t>
            </a:r>
          </a:p>
          <a:p>
            <a:pPr marL="1028700" lvl="1" indent="-342900">
              <a:spcBef>
                <a:spcPts val="0"/>
              </a:spcBef>
              <a:spcAft>
                <a:spcPts val="450"/>
              </a:spcAft>
              <a:defRPr/>
            </a:pPr>
            <a:r>
              <a:rPr lang="en-US" dirty="0" smtClean="0"/>
              <a:t>failure to engage and use IRO</a:t>
            </a:r>
          </a:p>
          <a:p>
            <a:pPr marL="685800" lvl="1" indent="-342900">
              <a:spcBef>
                <a:spcPts val="0"/>
              </a:spcBef>
              <a:spcAft>
                <a:spcPts val="900"/>
              </a:spcAft>
              <a:buNone/>
              <a:defRPr/>
            </a:pPr>
            <a:r>
              <a:rPr lang="en-US" sz="2100" dirty="0"/>
              <a:t>2.</a:t>
            </a:r>
            <a:r>
              <a:rPr lang="en-US" dirty="0"/>
              <a:t>	</a:t>
            </a:r>
            <a:r>
              <a:rPr lang="en-US" sz="2100" dirty="0"/>
              <a:t>In these instances, the OIG will provide a Notice of Breach and Intent to Exclude</a:t>
            </a:r>
          </a:p>
          <a:p>
            <a:pPr>
              <a:spcBef>
                <a:spcPts val="0"/>
              </a:spcBef>
              <a:spcAft>
                <a:spcPts val="900"/>
              </a:spcAft>
              <a:buNone/>
              <a:defRPr/>
            </a:pPr>
            <a:r>
              <a:rPr lang="en-US" dirty="0"/>
              <a:t>	3.	</a:t>
            </a:r>
            <a:r>
              <a:rPr lang="en-US" dirty="0" smtClean="0"/>
              <a:t>Catholic Health will have an Opportunity </a:t>
            </a:r>
            <a:r>
              <a:rPr lang="en-US" dirty="0"/>
              <a:t>to Cure</a:t>
            </a:r>
          </a:p>
          <a:p>
            <a:pPr>
              <a:spcBef>
                <a:spcPts val="0"/>
              </a:spcBef>
              <a:spcAft>
                <a:spcPts val="900"/>
              </a:spcAft>
              <a:buNone/>
              <a:defRPr/>
            </a:pPr>
            <a:r>
              <a:rPr lang="en-US" dirty="0"/>
              <a:t>	4.	</a:t>
            </a:r>
            <a:r>
              <a:rPr lang="en-US" dirty="0" smtClean="0"/>
              <a:t>If the Material breach is not cured the OIG will issue an Exclusion </a:t>
            </a:r>
            <a:r>
              <a:rPr lang="en-US" dirty="0"/>
              <a:t>Letter</a:t>
            </a:r>
          </a:p>
          <a:p>
            <a:pPr>
              <a:spcBef>
                <a:spcPts val="0"/>
              </a:spcBef>
              <a:spcAft>
                <a:spcPts val="900"/>
              </a:spcAft>
              <a:buFont typeface="Wingdings 3" panose="05040102010807070707" pitchFamily="18" charset="2"/>
              <a:buAutoNum type="alphaUcPeriod" startAt="5"/>
              <a:defRPr/>
            </a:pPr>
            <a:r>
              <a:rPr lang="en-US" dirty="0"/>
              <a:t>Dispute Resolution</a:t>
            </a:r>
          </a:p>
          <a:p>
            <a:pPr marL="685800" lvl="1" indent="-342900">
              <a:spcBef>
                <a:spcPts val="0"/>
              </a:spcBef>
              <a:spcAft>
                <a:spcPts val="900"/>
              </a:spcAft>
              <a:buNone/>
              <a:defRPr/>
            </a:pPr>
            <a:r>
              <a:rPr lang="en-US" dirty="0"/>
              <a:t>	Limited administrative review procedures for disputes arising under CIA.</a:t>
            </a:r>
          </a:p>
          <a:p>
            <a:pPr marL="685800" lvl="1" indent="0">
              <a:spcBef>
                <a:spcPts val="0"/>
              </a:spcBef>
              <a:spcAft>
                <a:spcPts val="450"/>
              </a:spcAft>
              <a:buNone/>
              <a:defRPr/>
            </a:pPr>
            <a:endParaRPr lang="en-US" dirty="0" smtClean="0"/>
          </a:p>
          <a:p>
            <a:pPr>
              <a:defRPr/>
            </a:pPr>
            <a:endParaRPr lang="en-US" dirty="0"/>
          </a:p>
        </p:txBody>
      </p:sp>
      <p:pic>
        <p:nvPicPr>
          <p:cNvPr id="3994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210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defRPr/>
            </a:pPr>
            <a:r>
              <a:rPr lang="en-US" b="1" dirty="0" smtClean="0">
                <a:solidFill>
                  <a:schemeClr val="bg1"/>
                </a:solidFill>
                <a:effectLst>
                  <a:outerShdw blurRad="38100" dist="38100" dir="2700000" algn="tl">
                    <a:srgbClr val="000000">
                      <a:alpha val="43137"/>
                    </a:srgbClr>
                  </a:outerShdw>
                </a:effectLst>
                <a:latin typeface="+mn-lt"/>
              </a:rPr>
              <a:t>Associate Responsibilities</a:t>
            </a:r>
            <a:endParaRPr lang="en-US" b="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a:defRPr/>
            </a:pPr>
            <a:r>
              <a:rPr lang="en-US" dirty="0" smtClean="0"/>
              <a:t>Associates have a duty to report all Compliance Concerns</a:t>
            </a:r>
          </a:p>
          <a:p>
            <a:pPr>
              <a:defRPr/>
            </a:pPr>
            <a:endParaRPr lang="en-US" dirty="0"/>
          </a:p>
          <a:p>
            <a:pPr>
              <a:defRPr/>
            </a:pPr>
            <a:r>
              <a:rPr lang="en-US" dirty="0" smtClean="0"/>
              <a:t>Associates are protected from retaliation for reporting a compliance concern in good faith. </a:t>
            </a:r>
          </a:p>
          <a:p>
            <a:pPr marL="0" indent="0">
              <a:buNone/>
              <a:defRPr/>
            </a:pPr>
            <a:endParaRPr lang="en-US" dirty="0" smtClean="0"/>
          </a:p>
          <a:p>
            <a:pPr>
              <a:defRPr/>
            </a:pPr>
            <a:r>
              <a:rPr lang="en-US" dirty="0" smtClean="0"/>
              <a:t>All associates are responsible for complete, accurate, and timely documentation.</a:t>
            </a:r>
          </a:p>
          <a:p>
            <a:pPr>
              <a:defRPr/>
            </a:pPr>
            <a:endParaRPr lang="en-US" dirty="0"/>
          </a:p>
          <a:p>
            <a:pPr>
              <a:defRPr/>
            </a:pPr>
            <a:endParaRPr lang="en-US" dirty="0"/>
          </a:p>
        </p:txBody>
      </p:sp>
      <p:pic>
        <p:nvPicPr>
          <p:cNvPr id="409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289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defRPr/>
            </a:pPr>
            <a:r>
              <a:rPr lang="en-US" b="1" dirty="0" smtClean="0">
                <a:solidFill>
                  <a:schemeClr val="bg1"/>
                </a:solidFill>
                <a:effectLst>
                  <a:outerShdw blurRad="38100" dist="38100" dir="2700000" algn="tl">
                    <a:srgbClr val="000000">
                      <a:alpha val="43137"/>
                    </a:srgbClr>
                  </a:outerShdw>
                </a:effectLst>
                <a:latin typeface="+mn-lt"/>
              </a:rPr>
              <a:t>Associate Responsibilities</a:t>
            </a:r>
            <a:endParaRPr lang="en-US" b="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lstStyle/>
          <a:p>
            <a:pPr marL="0" indent="0">
              <a:buNone/>
              <a:defRPr/>
            </a:pPr>
            <a:endParaRPr lang="en-US" dirty="0"/>
          </a:p>
          <a:p>
            <a:pPr marL="0" indent="0">
              <a:buNone/>
              <a:defRPr/>
            </a:pPr>
            <a:endParaRPr lang="en-US" dirty="0"/>
          </a:p>
          <a:p>
            <a:pPr marL="0" indent="0">
              <a:buNone/>
              <a:defRPr/>
            </a:pPr>
            <a:endParaRPr lang="en-US" dirty="0" smtClean="0"/>
          </a:p>
          <a:p>
            <a:pPr marL="0" indent="0">
              <a:buNone/>
              <a:defRPr/>
            </a:pPr>
            <a:r>
              <a:rPr lang="en-US" dirty="0" smtClean="0"/>
              <a:t>As associates of Catholic Health, we have a responsibility to cultivate a culture of compliance and integrity. </a:t>
            </a:r>
            <a:r>
              <a:rPr lang="en-US" b="1" u="sng" dirty="0" smtClean="0"/>
              <a:t>Culture begins with you</a:t>
            </a:r>
            <a:r>
              <a:rPr lang="en-US" dirty="0" smtClean="0"/>
              <a:t>.  </a:t>
            </a:r>
          </a:p>
          <a:p>
            <a:pPr>
              <a:defRPr/>
            </a:pPr>
            <a:endParaRPr lang="en-US" dirty="0"/>
          </a:p>
          <a:p>
            <a:pPr>
              <a:defRPr/>
            </a:pPr>
            <a:endParaRPr lang="en-US" dirty="0"/>
          </a:p>
        </p:txBody>
      </p:sp>
      <p:pic>
        <p:nvPicPr>
          <p:cNvPr id="4198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47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pPr algn="ctr">
              <a:defRPr/>
            </a:pPr>
            <a:r>
              <a:rPr lang="en-US" b="1" dirty="0" smtClean="0">
                <a:solidFill>
                  <a:schemeClr val="bg1"/>
                </a:solidFill>
                <a:effectLst>
                  <a:outerShdw blurRad="38100" dist="38100" dir="2700000" algn="tl">
                    <a:srgbClr val="000000">
                      <a:alpha val="43137"/>
                    </a:srgbClr>
                  </a:outerShdw>
                </a:effectLst>
                <a:latin typeface="+mn-lt"/>
              </a:rPr>
              <a:t>Catholic Health Corporate Compliance</a:t>
            </a:r>
            <a:endParaRPr lang="en-US" b="1" dirty="0">
              <a:solidFill>
                <a:schemeClr val="bg1"/>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152650" y="2227263"/>
            <a:ext cx="7886700" cy="3592512"/>
          </a:xfrm>
        </p:spPr>
        <p:txBody>
          <a:bodyPr>
            <a:normAutofit fontScale="85000" lnSpcReduction="10000"/>
          </a:bodyPr>
          <a:lstStyle/>
          <a:p>
            <a:r>
              <a:rPr lang="en-US" dirty="0"/>
              <a:t>Kimberly Whistler, Esq.</a:t>
            </a:r>
          </a:p>
          <a:p>
            <a:pPr marL="0" indent="0">
              <a:buNone/>
            </a:pPr>
            <a:r>
              <a:rPr lang="en-US" dirty="0"/>
              <a:t>Corporate Compliance &amp; Privacy Officer</a:t>
            </a:r>
          </a:p>
          <a:p>
            <a:pPr marL="0" indent="0">
              <a:buNone/>
            </a:pPr>
            <a:r>
              <a:rPr lang="en-US" dirty="0"/>
              <a:t>144 Genesee Street, 6th Floor-West, Buffalo, NY 14203</a:t>
            </a:r>
          </a:p>
          <a:p>
            <a:pPr marL="0" indent="0">
              <a:buNone/>
            </a:pPr>
            <a:r>
              <a:rPr lang="en-US" dirty="0"/>
              <a:t>Office: 716.821.4471 Fax: 716.821.4460</a:t>
            </a:r>
          </a:p>
          <a:p>
            <a:pPr marL="0" indent="0">
              <a:buNone/>
            </a:pPr>
            <a:r>
              <a:rPr lang="en-US" dirty="0"/>
              <a:t>E-Mail: kwhistler@chsbuffalo.org web: www.chsbuffalo.org</a:t>
            </a:r>
          </a:p>
          <a:p>
            <a:pPr>
              <a:defRPr/>
            </a:pPr>
            <a:r>
              <a:rPr lang="en-US" dirty="0" smtClean="0"/>
              <a:t>Compliance Hotline</a:t>
            </a:r>
          </a:p>
          <a:p>
            <a:pPr marL="342900" lvl="1" indent="0">
              <a:buNone/>
              <a:defRPr/>
            </a:pPr>
            <a:r>
              <a:rPr lang="en-US" sz="2100" dirty="0"/>
              <a:t>	Available toll-free 24/7</a:t>
            </a:r>
          </a:p>
          <a:p>
            <a:pPr marL="342900" lvl="1" indent="0">
              <a:buNone/>
              <a:defRPr/>
            </a:pPr>
            <a:r>
              <a:rPr lang="en-US" sz="2100" dirty="0"/>
              <a:t>	Phone 1.888.200.5380</a:t>
            </a:r>
          </a:p>
          <a:p>
            <a:pPr marL="342900" lvl="1" indent="0" algn="ctr">
              <a:buNone/>
              <a:defRPr/>
            </a:pPr>
            <a:r>
              <a:rPr lang="en-US" sz="1500" dirty="0"/>
              <a:t>All reports are confidential </a:t>
            </a:r>
          </a:p>
          <a:p>
            <a:pPr marL="342900" lvl="1" indent="0" algn="ctr">
              <a:buNone/>
              <a:defRPr/>
            </a:pPr>
            <a:r>
              <a:rPr lang="en-US" sz="1500" dirty="0"/>
              <a:t>Associates have the right to remain anonymous if they chose</a:t>
            </a:r>
          </a:p>
        </p:txBody>
      </p:sp>
      <p:pic>
        <p:nvPicPr>
          <p:cNvPr id="430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505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Corporate Integrity Agreement</a:t>
            </a:r>
          </a:p>
          <a:p>
            <a:r>
              <a:rPr lang="en-US" dirty="0" smtClean="0"/>
              <a:t>Abuse/Neglect Prevention Training</a:t>
            </a:r>
          </a:p>
          <a:p>
            <a:r>
              <a:rPr lang="en-US" dirty="0" smtClean="0"/>
              <a:t>Emergency Preparedness</a:t>
            </a:r>
          </a:p>
          <a:p>
            <a:r>
              <a:rPr lang="en-US" dirty="0" smtClean="0"/>
              <a:t>Elopement</a:t>
            </a:r>
          </a:p>
          <a:p>
            <a:r>
              <a:rPr lang="en-US" dirty="0" smtClean="0"/>
              <a:t>Protect and Save </a:t>
            </a:r>
            <a:r>
              <a:rPr lang="en-US" dirty="0"/>
              <a:t>O</a:t>
            </a:r>
            <a:r>
              <a:rPr lang="en-US" dirty="0" smtClean="0"/>
              <a:t>ur Skin Program</a:t>
            </a:r>
          </a:p>
          <a:p>
            <a:r>
              <a:rPr lang="en-US" dirty="0" smtClean="0"/>
              <a:t>Care Plan</a:t>
            </a:r>
          </a:p>
          <a:p>
            <a:r>
              <a:rPr lang="en-US" dirty="0" smtClean="0"/>
              <a:t>Needle sticks Prevention</a:t>
            </a:r>
          </a:p>
          <a:p>
            <a:r>
              <a:rPr lang="en-US" dirty="0" smtClean="0"/>
              <a:t>Documentation</a:t>
            </a:r>
          </a:p>
          <a:p>
            <a:r>
              <a:rPr lang="en-US" dirty="0" smtClean="0"/>
              <a:t>Diabetes</a:t>
            </a:r>
          </a:p>
          <a:p>
            <a:r>
              <a:rPr lang="en-US" dirty="0" smtClean="0"/>
              <a:t>CPR</a:t>
            </a:r>
          </a:p>
          <a:p>
            <a:r>
              <a:rPr lang="en-US" dirty="0" smtClean="0"/>
              <a:t>Occurrence Reporting</a:t>
            </a:r>
          </a:p>
          <a:p>
            <a:r>
              <a:rPr lang="en-US" dirty="0" smtClean="0"/>
              <a:t>Controlled Substances</a:t>
            </a:r>
          </a:p>
          <a:p>
            <a:r>
              <a:rPr lang="en-US" dirty="0" smtClean="0"/>
              <a:t>Infection Control</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5013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 state…</a:t>
            </a:r>
            <a:endParaRPr lang="en-US" dirty="0"/>
          </a:p>
        </p:txBody>
      </p:sp>
      <p:sp>
        <p:nvSpPr>
          <p:cNvPr id="3" name="Content Placeholder 2"/>
          <p:cNvSpPr>
            <a:spLocks noGrp="1"/>
          </p:cNvSpPr>
          <p:nvPr>
            <p:ph idx="1"/>
          </p:nvPr>
        </p:nvSpPr>
        <p:spPr/>
        <p:txBody>
          <a:bodyPr>
            <a:normAutofit/>
          </a:bodyPr>
          <a:lstStyle/>
          <a:p>
            <a:pPr marL="0" indent="0" algn="ctr">
              <a:buNone/>
            </a:pPr>
            <a:r>
              <a:rPr lang="en-US" sz="2800" b="1" i="1" dirty="0" smtClean="0">
                <a:latin typeface="Constantia" panose="02030602050306030303" pitchFamily="18" charset="0"/>
              </a:rPr>
              <a:t>§</a:t>
            </a:r>
            <a:r>
              <a:rPr lang="en-US" sz="2800" b="1" i="1" dirty="0">
                <a:latin typeface="Constantia" panose="02030602050306030303" pitchFamily="18" charset="0"/>
              </a:rPr>
              <a:t>483.12 Freedom from Abuse, Neglect, and Exploitation </a:t>
            </a:r>
            <a:endParaRPr lang="en-US" sz="2800" i="1" dirty="0">
              <a:latin typeface="Constantia" panose="02030602050306030303" pitchFamily="18" charset="0"/>
            </a:endParaRPr>
          </a:p>
          <a:p>
            <a:pPr marL="0" indent="0" algn="ctr">
              <a:buNone/>
            </a:pPr>
            <a:r>
              <a:rPr lang="en-US" sz="2800" b="1" i="1" dirty="0">
                <a:latin typeface="Constantia" panose="02030602050306030303" pitchFamily="18" charset="0"/>
              </a:rPr>
              <a:t>The resident has the right to be free from abuse, neglect, misappropriation of resident property, and exploitation as defined in this subpart.  This includes but is not limited to freedom from corporal punishment, involuntary seclusion and any physical or chemical restraint not required to treat the resident’s medical symptoms. </a:t>
            </a:r>
            <a:endParaRPr lang="en-US" sz="2800" i="1" dirty="0">
              <a:latin typeface="Constantia" panose="02030602050306030303" pitchFamily="18" charset="0"/>
            </a:endParaRPr>
          </a:p>
        </p:txBody>
      </p:sp>
    </p:spTree>
    <p:extLst>
      <p:ext uri="{BB962C8B-B14F-4D97-AF65-F5344CB8AC3E}">
        <p14:creationId xmlns:p14="http://schemas.microsoft.com/office/powerpoint/2010/main" val="7100939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Abuse?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latin typeface="Constantia" panose="02030602050306030303" pitchFamily="18" charset="0"/>
              </a:rPr>
              <a:t>“</a:t>
            </a:r>
            <a:r>
              <a:rPr lang="en-US" sz="2400" b="1" dirty="0">
                <a:latin typeface="Constantia" panose="02030602050306030303" pitchFamily="18" charset="0"/>
              </a:rPr>
              <a:t>Abuse</a:t>
            </a:r>
            <a:r>
              <a:rPr lang="en-US" sz="2400" dirty="0">
                <a:latin typeface="Constantia" panose="02030602050306030303" pitchFamily="18" charset="0"/>
              </a:rPr>
              <a:t>,” is defined at §483.5 as “the willful infliction of injury, unreasonable confinement, intimidation, or punishment with resulting physical harm, pain or mental anguish. Abuse also includes the deprivation by an individual, including a caretaker, of </a:t>
            </a:r>
            <a:r>
              <a:rPr lang="en-US" sz="2400" dirty="0" smtClean="0">
                <a:latin typeface="Constantia" panose="02030602050306030303" pitchFamily="18" charset="0"/>
              </a:rPr>
              <a:t>goods </a:t>
            </a:r>
            <a:r>
              <a:rPr lang="en-US" sz="2400" dirty="0">
                <a:latin typeface="Constantia" panose="02030602050306030303" pitchFamily="18" charset="0"/>
              </a:rPr>
              <a:t>or services that are necessary to attain or maintain physical, mental, and psychosocial well-being. Instances of abuse of all residents, irrespective of any mental or physical condition, cause physical harm, pain or mental anguish. It includes verbal abuse, sexual abuse, physical abuse, and mental abuse including abuse facilitated or enabled through the use of technology.” </a:t>
            </a:r>
          </a:p>
        </p:txBody>
      </p:sp>
    </p:spTree>
    <p:extLst>
      <p:ext uri="{BB962C8B-B14F-4D97-AF65-F5344CB8AC3E}">
        <p14:creationId xmlns:p14="http://schemas.microsoft.com/office/powerpoint/2010/main" val="19661005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ABUSE</a:t>
            </a:r>
            <a:endParaRPr lang="en-US" dirty="0"/>
          </a:p>
        </p:txBody>
      </p:sp>
      <p:sp>
        <p:nvSpPr>
          <p:cNvPr id="3" name="Content Placeholder 2"/>
          <p:cNvSpPr>
            <a:spLocks noGrp="1"/>
          </p:cNvSpPr>
          <p:nvPr>
            <p:ph idx="1"/>
          </p:nvPr>
        </p:nvSpPr>
        <p:spPr/>
        <p:txBody>
          <a:bodyPr>
            <a:normAutofit/>
          </a:bodyPr>
          <a:lstStyle/>
          <a:p>
            <a:r>
              <a:rPr lang="en-US" sz="2400" b="1" dirty="0" smtClean="0"/>
              <a:t>Verbal Abuse- </a:t>
            </a:r>
            <a:r>
              <a:rPr lang="en-US" sz="2400" dirty="0"/>
              <a:t>oral, written, or gestured communication, or sounds, to residents within hearing distance, regardless of age, ability to comprehend, or disability. </a:t>
            </a:r>
            <a:r>
              <a:rPr lang="en-US" dirty="0"/>
              <a:t>	</a:t>
            </a:r>
          </a:p>
          <a:p>
            <a:pPr lvl="1"/>
            <a:r>
              <a:rPr lang="en-US" b="1" dirty="0" smtClean="0"/>
              <a:t>Examples</a:t>
            </a:r>
            <a:r>
              <a:rPr lang="en-US" dirty="0" smtClean="0"/>
              <a:t>:  Calling a patient/resident names, yelling/screaming/shouting at a resident/patient, threatening and intimidation, talking to them like a child, blaming them for behavior</a:t>
            </a:r>
          </a:p>
          <a:p>
            <a:r>
              <a:rPr lang="en-US" sz="2400" b="1" dirty="0" smtClean="0"/>
              <a:t>Sexual Abuse-</a:t>
            </a:r>
            <a:r>
              <a:rPr lang="en-US" sz="2400" b="1" dirty="0"/>
              <a:t> </a:t>
            </a:r>
            <a:r>
              <a:rPr lang="en-US" sz="2400" dirty="0" smtClean="0"/>
              <a:t>non-consensual </a:t>
            </a:r>
            <a:r>
              <a:rPr lang="en-US" sz="2400" dirty="0"/>
              <a:t>sexual contact of any type with a </a:t>
            </a:r>
            <a:r>
              <a:rPr lang="en-US" sz="2400" dirty="0" smtClean="0"/>
              <a:t>resident.  </a:t>
            </a:r>
          </a:p>
          <a:p>
            <a:pPr lvl="1"/>
            <a:r>
              <a:rPr lang="en-US" b="1" dirty="0" smtClean="0"/>
              <a:t>Examples</a:t>
            </a:r>
            <a:r>
              <a:rPr lang="en-US" dirty="0" smtClean="0"/>
              <a:t>:  inappropriate touch, coercion to perform sexual acts, sexual photography, Rape</a:t>
            </a:r>
            <a:endParaRPr lang="en-US" dirty="0"/>
          </a:p>
          <a:p>
            <a:endParaRPr lang="en-US" dirty="0"/>
          </a:p>
        </p:txBody>
      </p:sp>
    </p:spTree>
    <p:extLst>
      <p:ext uri="{BB962C8B-B14F-4D97-AF65-F5344CB8AC3E}">
        <p14:creationId xmlns:p14="http://schemas.microsoft.com/office/powerpoint/2010/main" val="3639500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Abuse	</a:t>
            </a:r>
            <a:endParaRPr lang="en-US" dirty="0"/>
          </a:p>
        </p:txBody>
      </p:sp>
      <p:sp>
        <p:nvSpPr>
          <p:cNvPr id="3" name="Content Placeholder 2"/>
          <p:cNvSpPr>
            <a:spLocks noGrp="1"/>
          </p:cNvSpPr>
          <p:nvPr>
            <p:ph idx="1"/>
          </p:nvPr>
        </p:nvSpPr>
        <p:spPr/>
        <p:txBody>
          <a:bodyPr>
            <a:normAutofit/>
          </a:bodyPr>
          <a:lstStyle/>
          <a:p>
            <a:r>
              <a:rPr lang="en-US" sz="2400" b="1" dirty="0"/>
              <a:t>Mental/psychological/emotional Abuse- </a:t>
            </a:r>
            <a:r>
              <a:rPr lang="en-US" sz="2400" dirty="0"/>
              <a:t>verbal or nonverbal conduct which causes or has the potential to cause the resident to experience humiliation, intimidation, fear, shame, agitation, or degradation. </a:t>
            </a:r>
            <a:endParaRPr lang="en-US" sz="2400" dirty="0" smtClean="0"/>
          </a:p>
          <a:p>
            <a:pPr lvl="1"/>
            <a:r>
              <a:rPr lang="en-US" dirty="0" smtClean="0"/>
              <a:t>Examples:  Berating, Ignoring, Intimidation, Making resident feel guilty, Embarrassing the resident/patient, taking photos/videos of residents in any form and posting them to social media with out consent</a:t>
            </a:r>
            <a:endParaRPr lang="en-US" dirty="0"/>
          </a:p>
          <a:p>
            <a:r>
              <a:rPr lang="en-US" sz="2400" b="1" dirty="0"/>
              <a:t>Physical Abuse- </a:t>
            </a:r>
            <a:r>
              <a:rPr lang="en-US" sz="2400" dirty="0"/>
              <a:t>physical assault on a </a:t>
            </a:r>
            <a:r>
              <a:rPr lang="en-US" sz="2400" dirty="0" smtClean="0"/>
              <a:t>resident/patient</a:t>
            </a:r>
          </a:p>
          <a:p>
            <a:pPr lvl="1"/>
            <a:r>
              <a:rPr lang="en-US" dirty="0" smtClean="0"/>
              <a:t>Examples:  Hitting, punching, fighting, slapping, spitting, force feeding</a:t>
            </a:r>
            <a:endParaRPr lang="en-US" dirty="0"/>
          </a:p>
          <a:p>
            <a:endParaRPr lang="en-US" dirty="0"/>
          </a:p>
        </p:txBody>
      </p:sp>
    </p:spTree>
    <p:extLst>
      <p:ext uri="{BB962C8B-B14F-4D97-AF65-F5344CB8AC3E}">
        <p14:creationId xmlns:p14="http://schemas.microsoft.com/office/powerpoint/2010/main" val="38679358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Abuse</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Involuntary Seclusion- </a:t>
            </a:r>
            <a:r>
              <a:rPr lang="en-US" dirty="0" smtClean="0"/>
              <a:t>sequestering a resident to their room or away from other residents. </a:t>
            </a:r>
          </a:p>
          <a:p>
            <a:pPr lvl="1"/>
            <a:r>
              <a:rPr lang="en-US" dirty="0" smtClean="0"/>
              <a:t>Examples:  forcing a resident to stay in room against will, turning their wheelchair to the wall, locking them in their room</a:t>
            </a:r>
          </a:p>
          <a:p>
            <a:pPr marL="0" indent="0">
              <a:buNone/>
            </a:pPr>
            <a:endParaRPr lang="en-US" dirty="0"/>
          </a:p>
        </p:txBody>
      </p:sp>
    </p:spTree>
    <p:extLst>
      <p:ext uri="{BB962C8B-B14F-4D97-AF65-F5344CB8AC3E}">
        <p14:creationId xmlns:p14="http://schemas.microsoft.com/office/powerpoint/2010/main" val="2441258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abuse</a:t>
            </a:r>
            <a:endParaRPr lang="en-US" dirty="0"/>
          </a:p>
        </p:txBody>
      </p:sp>
      <p:sp>
        <p:nvSpPr>
          <p:cNvPr id="3" name="Content Placeholder 2"/>
          <p:cNvSpPr>
            <a:spLocks noGrp="1"/>
          </p:cNvSpPr>
          <p:nvPr>
            <p:ph idx="1"/>
          </p:nvPr>
        </p:nvSpPr>
        <p:spPr/>
        <p:txBody>
          <a:bodyPr/>
          <a:lstStyle/>
          <a:p>
            <a:pPr marL="457200" lvl="1" indent="0">
              <a:buNone/>
            </a:pPr>
            <a:r>
              <a:rPr lang="en-US" b="1" dirty="0"/>
              <a:t>Misappropriation of resident property- </a:t>
            </a:r>
            <a:r>
              <a:rPr lang="en-US" dirty="0"/>
              <a:t>the deliberate misplacement, exploitation, or wrongful, temporary, or permanent use of a resident’s belongings or money without the resident’s consent. 	</a:t>
            </a:r>
          </a:p>
          <a:p>
            <a:pPr lvl="1"/>
            <a:r>
              <a:rPr lang="en-US" dirty="0"/>
              <a:t>Examples:  stealing or embezzling money/personal items, placing funds in </a:t>
            </a:r>
            <a:r>
              <a:rPr lang="en-US" dirty="0" smtClean="0"/>
              <a:t>separate </a:t>
            </a:r>
            <a:r>
              <a:rPr lang="en-US" dirty="0"/>
              <a:t>interest-bearing accounts.  </a:t>
            </a:r>
          </a:p>
          <a:p>
            <a:endParaRPr lang="en-US" dirty="0"/>
          </a:p>
        </p:txBody>
      </p:sp>
    </p:spTree>
    <p:extLst>
      <p:ext uri="{BB962C8B-B14F-4D97-AF65-F5344CB8AC3E}">
        <p14:creationId xmlns:p14="http://schemas.microsoft.com/office/powerpoint/2010/main" val="2522901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Neglect</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b="1" i="1" dirty="0">
                <a:latin typeface="Constantia" panose="02030602050306030303" pitchFamily="18" charset="0"/>
              </a:rPr>
              <a:t>Neglect is the failure of the facility, its employees or service providers to provide goods and services to a resident that are necessary to avoid physical harm, pain, mental anguish, or emotional distress. </a:t>
            </a:r>
            <a:endParaRPr lang="en-US" sz="2400" b="1" i="1" dirty="0" smtClean="0">
              <a:latin typeface="Constantia" panose="02030602050306030303" pitchFamily="18" charset="0"/>
            </a:endParaRPr>
          </a:p>
          <a:p>
            <a:pPr algn="ctr"/>
            <a:endParaRPr lang="en-US" sz="2400" b="1" i="1" dirty="0">
              <a:latin typeface="Constantia" panose="02030602050306030303" pitchFamily="18" charset="0"/>
            </a:endParaRPr>
          </a:p>
          <a:p>
            <a:pPr algn="ctr"/>
            <a:endParaRPr lang="en-US" sz="2400" b="1" i="1" dirty="0" smtClean="0">
              <a:latin typeface="Constantia" panose="02030602050306030303" pitchFamily="18" charset="0"/>
            </a:endParaRPr>
          </a:p>
          <a:p>
            <a:pPr marL="0" indent="0" algn="ctr">
              <a:buNone/>
            </a:pPr>
            <a:r>
              <a:rPr lang="en-US" sz="2400" b="1" i="1" dirty="0" smtClean="0">
                <a:latin typeface="Constantia" panose="02030602050306030303" pitchFamily="18" charset="0"/>
              </a:rPr>
              <a:t>Neglect can be intentional or NOT intentional</a:t>
            </a:r>
            <a:endParaRPr lang="en-US" sz="2400" dirty="0">
              <a:latin typeface="Constantia" panose="02030602050306030303" pitchFamily="18" charset="0"/>
            </a:endParaRPr>
          </a:p>
        </p:txBody>
      </p:sp>
    </p:spTree>
    <p:extLst>
      <p:ext uri="{BB962C8B-B14F-4D97-AF65-F5344CB8AC3E}">
        <p14:creationId xmlns:p14="http://schemas.microsoft.com/office/powerpoint/2010/main" val="3569613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Neglect</a:t>
            </a:r>
            <a:endParaRPr lang="en-US" dirty="0"/>
          </a:p>
        </p:txBody>
      </p:sp>
      <p:sp>
        <p:nvSpPr>
          <p:cNvPr id="3" name="Content Placeholder 2"/>
          <p:cNvSpPr>
            <a:spLocks noGrp="1"/>
          </p:cNvSpPr>
          <p:nvPr>
            <p:ph idx="1"/>
          </p:nvPr>
        </p:nvSpPr>
        <p:spPr>
          <a:xfrm>
            <a:off x="1251678" y="1874517"/>
            <a:ext cx="10178322" cy="4005075"/>
          </a:xfrm>
        </p:spPr>
        <p:txBody>
          <a:bodyPr>
            <a:normAutofit/>
          </a:bodyPr>
          <a:lstStyle/>
          <a:p>
            <a:r>
              <a:rPr lang="en-US" sz="2400" dirty="0" smtClean="0">
                <a:latin typeface="Constantia" panose="02030602050306030303" pitchFamily="18" charset="0"/>
              </a:rPr>
              <a:t>Incorrect body positioning (may lead to skin breakdown/contractures)</a:t>
            </a:r>
          </a:p>
          <a:p>
            <a:r>
              <a:rPr lang="en-US" sz="2400" dirty="0" smtClean="0">
                <a:latin typeface="Constantia" panose="02030602050306030303" pitchFamily="18" charset="0"/>
              </a:rPr>
              <a:t>Lack of Toileting/incontinent care (may lead to skin breakdown, increase risk of falls, indignity)</a:t>
            </a:r>
          </a:p>
          <a:p>
            <a:r>
              <a:rPr lang="en-US" sz="2400" dirty="0" smtClean="0">
                <a:latin typeface="Constantia" panose="02030602050306030303" pitchFamily="18" charset="0"/>
              </a:rPr>
              <a:t>Lack of assistance eating/drinking (may cause malnutrition/dehydration)</a:t>
            </a:r>
          </a:p>
          <a:p>
            <a:r>
              <a:rPr lang="en-US" sz="2400" dirty="0" smtClean="0">
                <a:latin typeface="Constantia" panose="02030602050306030303" pitchFamily="18" charset="0"/>
              </a:rPr>
              <a:t>Poor hand washing techniques (may lead to infection)</a:t>
            </a:r>
          </a:p>
          <a:p>
            <a:r>
              <a:rPr lang="en-US" sz="2400" dirty="0" smtClean="0">
                <a:latin typeface="Constantia" panose="02030602050306030303" pitchFamily="18" charset="0"/>
              </a:rPr>
              <a:t>Lack of assistance with participating in activities (may lead to withdrawal/isolation)</a:t>
            </a:r>
          </a:p>
          <a:p>
            <a:r>
              <a:rPr lang="en-US" sz="2400" dirty="0" smtClean="0">
                <a:latin typeface="Constantia" panose="02030602050306030303" pitchFamily="18" charset="0"/>
              </a:rPr>
              <a:t>Ignoring call bells or call for help (may lead to increase falls)</a:t>
            </a:r>
            <a:endParaRPr lang="en-US" sz="2400" dirty="0">
              <a:latin typeface="Constantia" panose="02030602050306030303" pitchFamily="18" charset="0"/>
            </a:endParaRPr>
          </a:p>
        </p:txBody>
      </p:sp>
    </p:spTree>
    <p:extLst>
      <p:ext uri="{BB962C8B-B14F-4D97-AF65-F5344CB8AC3E}">
        <p14:creationId xmlns:p14="http://schemas.microsoft.com/office/powerpoint/2010/main" val="3467949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Abuse</a:t>
            </a:r>
            <a:endParaRPr lang="en-US" dirty="0"/>
          </a:p>
        </p:txBody>
      </p:sp>
      <p:sp>
        <p:nvSpPr>
          <p:cNvPr id="3" name="Content Placeholder 2"/>
          <p:cNvSpPr>
            <a:spLocks noGrp="1"/>
          </p:cNvSpPr>
          <p:nvPr>
            <p:ph idx="1"/>
          </p:nvPr>
        </p:nvSpPr>
        <p:spPr>
          <a:xfrm>
            <a:off x="1251678" y="1874517"/>
            <a:ext cx="10178322" cy="4005075"/>
          </a:xfrm>
        </p:spPr>
        <p:txBody>
          <a:bodyPr/>
          <a:lstStyle/>
          <a:p>
            <a:r>
              <a:rPr lang="en-US" sz="2400" dirty="0" smtClean="0">
                <a:latin typeface="Constantia" panose="02030602050306030303" pitchFamily="18" charset="0"/>
              </a:rPr>
              <a:t>Someone whom has been a victim of  abuse, you may see:</a:t>
            </a:r>
          </a:p>
          <a:p>
            <a:pPr lvl="1"/>
            <a:r>
              <a:rPr lang="en-US" dirty="0"/>
              <a:t>Physical marks like bruising, skin tears</a:t>
            </a:r>
          </a:p>
          <a:p>
            <a:pPr lvl="1"/>
            <a:r>
              <a:rPr lang="en-US" dirty="0"/>
              <a:t>Withdrawal </a:t>
            </a:r>
          </a:p>
          <a:p>
            <a:pPr lvl="1"/>
            <a:r>
              <a:rPr lang="en-US" dirty="0"/>
              <a:t>Social isolation</a:t>
            </a:r>
          </a:p>
          <a:p>
            <a:pPr lvl="1"/>
            <a:r>
              <a:rPr lang="en-US" dirty="0"/>
              <a:t>Depression</a:t>
            </a:r>
          </a:p>
          <a:p>
            <a:pPr lvl="1"/>
            <a:r>
              <a:rPr lang="en-US" dirty="0"/>
              <a:t>Resident acting differently</a:t>
            </a:r>
          </a:p>
          <a:p>
            <a:pPr lvl="1"/>
            <a:r>
              <a:rPr lang="en-US" dirty="0"/>
              <a:t>Sudden or unexplained changes in the resident’s behaviors and/or activities, such as fear of a person, activity or place, or feelings of guilt or shame.</a:t>
            </a:r>
          </a:p>
          <a:p>
            <a:pPr marL="457200" lvl="1" indent="0">
              <a:buNone/>
            </a:pPr>
            <a:endParaRPr lang="en-US" dirty="0" smtClean="0"/>
          </a:p>
          <a:p>
            <a:pPr lvl="1"/>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9650" y="5296619"/>
            <a:ext cx="2318350" cy="1411616"/>
          </a:xfrm>
          <a:prstGeom prst="rect">
            <a:avLst/>
          </a:prstGeom>
        </p:spPr>
      </p:pic>
    </p:spTree>
    <p:extLst>
      <p:ext uri="{BB962C8B-B14F-4D97-AF65-F5344CB8AC3E}">
        <p14:creationId xmlns:p14="http://schemas.microsoft.com/office/powerpoint/2010/main" val="1290518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abuse</a:t>
            </a:r>
            <a:endParaRPr lang="en-US" dirty="0"/>
          </a:p>
        </p:txBody>
      </p:sp>
      <p:sp>
        <p:nvSpPr>
          <p:cNvPr id="3" name="Content Placeholder 2"/>
          <p:cNvSpPr>
            <a:spLocks noGrp="1"/>
          </p:cNvSpPr>
          <p:nvPr>
            <p:ph idx="1"/>
          </p:nvPr>
        </p:nvSpPr>
        <p:spPr/>
        <p:txBody>
          <a:bodyPr/>
          <a:lstStyle/>
          <a:p>
            <a:r>
              <a:rPr lang="en-US" dirty="0" smtClean="0"/>
              <a:t>Everyone is responsible for knowing signs of abuse, and if you see any abuse you must report it!</a:t>
            </a:r>
          </a:p>
          <a:p>
            <a:r>
              <a:rPr lang="en-US" dirty="0" smtClean="0"/>
              <a:t>Any acts of abuse, even if you feel the source not credible, must be reported to Administration/Supervisor immediately!</a:t>
            </a:r>
          </a:p>
          <a:p>
            <a:r>
              <a:rPr lang="en-US" dirty="0" smtClean="0"/>
              <a:t>Any </a:t>
            </a:r>
            <a:r>
              <a:rPr lang="en-US" dirty="0"/>
              <a:t>and all, actual or suspected abuse must be reported to the State Health Department with in 2 </a:t>
            </a:r>
            <a:r>
              <a:rPr lang="en-US" dirty="0" smtClean="0"/>
              <a:t>hours, so time is of the essence.  </a:t>
            </a:r>
            <a:endParaRPr lang="en-US" dirty="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49765" y="588723"/>
            <a:ext cx="1049279" cy="1049279"/>
          </a:xfrm>
          <a:prstGeom prst="rect">
            <a:avLst/>
          </a:prstGeom>
        </p:spPr>
      </p:pic>
    </p:spTree>
    <p:extLst>
      <p:ext uri="{BB962C8B-B14F-4D97-AF65-F5344CB8AC3E}">
        <p14:creationId xmlns:p14="http://schemas.microsoft.com/office/powerpoint/2010/main" val="3627770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52401"/>
            <a:ext cx="7467600" cy="2505075"/>
          </a:xfrm>
          <a:solidFill>
            <a:schemeClr val="accent1"/>
          </a:solidFill>
        </p:spPr>
        <p:txBody>
          <a:bodyPr>
            <a:normAutofit fontScale="90000"/>
          </a:bodyPr>
          <a:lstStyle/>
          <a:p>
            <a:pPr>
              <a:defRPr/>
            </a:pPr>
            <a:r>
              <a:rPr lang="en-US" b="1" dirty="0" smtClean="0">
                <a:solidFill>
                  <a:schemeClr val="bg1"/>
                </a:solidFill>
                <a:effectLst>
                  <a:outerShdw blurRad="38100" dist="38100" dir="2700000" algn="tl">
                    <a:srgbClr val="000000">
                      <a:alpha val="43137"/>
                    </a:srgbClr>
                  </a:outerShdw>
                </a:effectLst>
                <a:latin typeface="+mn-lt"/>
              </a:rPr>
              <a:t>The Community Based Care Corporate Integrity Agreement </a:t>
            </a:r>
            <a:endParaRPr lang="en-US" b="1" dirty="0">
              <a:solidFill>
                <a:schemeClr val="bg1"/>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a:xfrm>
            <a:off x="2667000" y="3028950"/>
            <a:ext cx="6858000" cy="1771650"/>
          </a:xfrm>
        </p:spPr>
        <p:txBody>
          <a:bodyPr>
            <a:normAutofit fontScale="92500" lnSpcReduction="10000"/>
          </a:bodyPr>
          <a:lstStyle/>
          <a:p>
            <a:pPr>
              <a:defRPr/>
            </a:pPr>
            <a:r>
              <a:rPr lang="en-US" dirty="0" smtClean="0"/>
              <a:t>Corporate Integrity Agreement (“CIA”) between</a:t>
            </a:r>
            <a:br>
              <a:rPr lang="en-US" dirty="0" smtClean="0"/>
            </a:br>
            <a:r>
              <a:rPr lang="en-US" dirty="0" smtClean="0"/>
              <a:t>The Office of Inspector General of the</a:t>
            </a:r>
            <a:br>
              <a:rPr lang="en-US" dirty="0" smtClean="0"/>
            </a:br>
            <a:r>
              <a:rPr lang="en-US" dirty="0" smtClean="0"/>
              <a:t>Department of Health and Human Services (“OIG”)</a:t>
            </a:r>
            <a:br>
              <a:rPr lang="en-US" dirty="0" smtClean="0"/>
            </a:br>
            <a:r>
              <a:rPr lang="en-US" dirty="0" smtClean="0"/>
              <a:t>and</a:t>
            </a:r>
            <a:br>
              <a:rPr lang="en-US" dirty="0" smtClean="0"/>
            </a:br>
            <a:r>
              <a:rPr lang="en-US" dirty="0" smtClean="0"/>
              <a:t>Catholic Health System, Inc. and</a:t>
            </a:r>
            <a:br>
              <a:rPr lang="en-US" dirty="0" smtClean="0"/>
            </a:br>
            <a:r>
              <a:rPr lang="en-US" dirty="0" smtClean="0"/>
              <a:t>Health &amp; Community Based Care</a:t>
            </a:r>
            <a:endParaRPr lang="en-US" dirty="0"/>
          </a:p>
        </p:txBody>
      </p:sp>
      <p:pic>
        <p:nvPicPr>
          <p:cNvPr id="1638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77314" y="5629276"/>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3"/>
          <p:cNvSpPr txBox="1">
            <a:spLocks noChangeArrowheads="1"/>
          </p:cNvSpPr>
          <p:nvPr/>
        </p:nvSpPr>
        <p:spPr bwMode="auto">
          <a:xfrm>
            <a:off x="3032126" y="5324475"/>
            <a:ext cx="6202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Tx/>
              <a:buNone/>
            </a:pPr>
            <a:r>
              <a:rPr lang="en-US" altLang="en-US">
                <a:solidFill>
                  <a:schemeClr val="tx1"/>
                </a:solidFill>
                <a:latin typeface="Arial" panose="020B0604020202020204" pitchFamily="34" charset="0"/>
                <a:hlinkClick r:id="rId3"/>
              </a:rPr>
              <a:t>https://www.youtube.com/embed/vbOUb9MC4Vw</a:t>
            </a:r>
            <a:r>
              <a:rPr lang="en-US" altLang="en-US">
                <a:solidFill>
                  <a:schemeClr val="tx1"/>
                </a:solidFill>
                <a:latin typeface="Arial" panose="020B0604020202020204" pitchFamily="34" charset="0"/>
              </a:rPr>
              <a:t> </a:t>
            </a:r>
          </a:p>
        </p:txBody>
      </p:sp>
    </p:spTree>
    <p:extLst>
      <p:ext uri="{BB962C8B-B14F-4D97-AF65-F5344CB8AC3E}">
        <p14:creationId xmlns:p14="http://schemas.microsoft.com/office/powerpoint/2010/main" val="3608509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251678" y="1282701"/>
            <a:ext cx="10178322" cy="4596892"/>
          </a:xfrm>
        </p:spPr>
        <p:txBody>
          <a:bodyPr>
            <a:normAutofit/>
          </a:bodyPr>
          <a:lstStyle/>
          <a:p>
            <a:pPr marL="0" indent="0" algn="ctr">
              <a:buNone/>
            </a:pPr>
            <a:r>
              <a:rPr lang="en-US" sz="2800" dirty="0" smtClean="0"/>
              <a:t>If you know something is wrong, or someone is doing something against policy or best practice, SPEAK UP!</a:t>
            </a:r>
          </a:p>
          <a:p>
            <a:pPr marL="0" indent="0" algn="ctr">
              <a:buNone/>
            </a:pPr>
            <a:r>
              <a:rPr lang="en-US" sz="2800" dirty="0" smtClean="0"/>
              <a:t>If uncomfortable telling that person, involve the supervisor right away!</a:t>
            </a:r>
          </a:p>
          <a:p>
            <a:pPr marL="0" indent="0" algn="ctr">
              <a:buNone/>
            </a:pPr>
            <a:r>
              <a:rPr lang="en-US" sz="2800" dirty="0" smtClean="0"/>
              <a:t>We are here to protect our patients and residents</a:t>
            </a:r>
          </a:p>
          <a:p>
            <a:pPr marL="0" indent="0" algn="ctr">
              <a:buNone/>
            </a:pPr>
            <a:r>
              <a:rPr lang="en-US" sz="2800" i="1" dirty="0"/>
              <a:t>If you know someone did something wrong  but did not speak up you can be liable for the abuse even if you were not whom cause the abuse.  </a:t>
            </a:r>
          </a:p>
          <a:p>
            <a:pPr marL="0" indent="0" algn="ctr">
              <a:buNone/>
            </a:pPr>
            <a:endParaRPr lang="en-US" sz="2800" dirty="0" smtClean="0"/>
          </a:p>
        </p:txBody>
      </p:sp>
      <p:sp>
        <p:nvSpPr>
          <p:cNvPr id="4" name="AutoShape 2" descr="Image result for speak up">
            <a:hlinkClick r:id="rId2"/>
          </p:cNvPr>
          <p:cNvSpPr>
            <a:spLocks noChangeAspect="1" noChangeArrowheads="1"/>
          </p:cNvSpPr>
          <p:nvPr/>
        </p:nvSpPr>
        <p:spPr bwMode="auto">
          <a:xfrm>
            <a:off x="228600" y="4422268"/>
            <a:ext cx="573405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2" descr="Image result for speak up">
            <a:hlinkClick r:id="rId2"/>
          </p:cNvPr>
          <p:cNvSpPr>
            <a:spLocks noChangeAspect="1" noChangeArrowheads="1"/>
          </p:cNvSpPr>
          <p:nvPr/>
        </p:nvSpPr>
        <p:spPr bwMode="auto">
          <a:xfrm>
            <a:off x="-2126886" y="3650743"/>
            <a:ext cx="5734050" cy="2228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5575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Abuse</a:t>
            </a:r>
            <a:endParaRPr lang="en-US" dirty="0"/>
          </a:p>
        </p:txBody>
      </p:sp>
      <p:sp>
        <p:nvSpPr>
          <p:cNvPr id="3" name="Content Placeholder 2"/>
          <p:cNvSpPr>
            <a:spLocks noGrp="1"/>
          </p:cNvSpPr>
          <p:nvPr>
            <p:ph idx="1"/>
          </p:nvPr>
        </p:nvSpPr>
        <p:spPr>
          <a:xfrm>
            <a:off x="1251678" y="1752601"/>
            <a:ext cx="10178322" cy="4126992"/>
          </a:xfrm>
        </p:spPr>
        <p:txBody>
          <a:bodyPr>
            <a:normAutofit/>
          </a:bodyPr>
          <a:lstStyle/>
          <a:p>
            <a:r>
              <a:rPr lang="en-US" sz="2800" dirty="0" smtClean="0"/>
              <a:t>Follow policy and best practices.  Rules/Regulations/policy are in place for reasons, and these keep our residents/patients from harm. </a:t>
            </a:r>
          </a:p>
          <a:p>
            <a:r>
              <a:rPr lang="en-US" sz="2800" dirty="0" smtClean="0"/>
              <a:t>Treat our residents with empathy not apathy</a:t>
            </a:r>
          </a:p>
          <a:p>
            <a:r>
              <a:rPr lang="en-US" sz="2800" dirty="0" smtClean="0"/>
              <a:t>Try to see their lives from their perspective- how comfortable you would feel if not knowing what is going on and scared</a:t>
            </a:r>
          </a:p>
          <a:p>
            <a:endParaRPr lang="en-US" dirty="0"/>
          </a:p>
        </p:txBody>
      </p:sp>
    </p:spTree>
    <p:extLst>
      <p:ext uri="{BB962C8B-B14F-4D97-AF65-F5344CB8AC3E}">
        <p14:creationId xmlns:p14="http://schemas.microsoft.com/office/powerpoint/2010/main" val="16796597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Preventing abuse</a:t>
            </a:r>
            <a:endParaRPr lang="en-US" dirty="0"/>
          </a:p>
        </p:txBody>
      </p:sp>
      <p:sp>
        <p:nvSpPr>
          <p:cNvPr id="3" name="Content Placeholder 2"/>
          <p:cNvSpPr>
            <a:spLocks noGrp="1"/>
          </p:cNvSpPr>
          <p:nvPr>
            <p:ph idx="1"/>
          </p:nvPr>
        </p:nvSpPr>
        <p:spPr/>
        <p:txBody>
          <a:bodyPr>
            <a:normAutofit/>
          </a:bodyPr>
          <a:lstStyle/>
          <a:p>
            <a:r>
              <a:rPr lang="en-US" sz="2800" dirty="0"/>
              <a:t>Know yourself and own limits, if starting to get frustrated with a resident/patient, ask for </a:t>
            </a:r>
            <a:r>
              <a:rPr lang="en-US" sz="2800" dirty="0" smtClean="0"/>
              <a:t>help, bring someone with you to do care</a:t>
            </a:r>
          </a:p>
          <a:p>
            <a:r>
              <a:rPr lang="en-US" sz="2800" dirty="0" smtClean="0"/>
              <a:t>Explain a task prior to performing the task, so the resident/patient knows what to expect</a:t>
            </a:r>
          </a:p>
          <a:p>
            <a:r>
              <a:rPr lang="en-US" sz="2800" dirty="0" smtClean="0"/>
              <a:t>Report any signs of abuse or concerns from resident- this may include other staff or family members</a:t>
            </a:r>
            <a:endParaRPr lang="en-US" sz="2800" dirty="0"/>
          </a:p>
          <a:p>
            <a:r>
              <a:rPr lang="en-US" sz="2800" dirty="0" smtClean="0"/>
              <a:t>ALWAYS SHOW DIGNITY, COMPASSION AND RESPECT TO ALL!</a:t>
            </a:r>
            <a:endParaRPr lang="en-US" sz="2800" dirty="0"/>
          </a:p>
          <a:p>
            <a:endParaRPr lang="en-US" dirty="0"/>
          </a:p>
          <a:p>
            <a:endParaRPr lang="en-US" dirty="0"/>
          </a:p>
        </p:txBody>
      </p:sp>
    </p:spTree>
    <p:extLst>
      <p:ext uri="{BB962C8B-B14F-4D97-AF65-F5344CB8AC3E}">
        <p14:creationId xmlns:p14="http://schemas.microsoft.com/office/powerpoint/2010/main" val="3535520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if you are in the facility at the time of an emergency:</a:t>
            </a:r>
          </a:p>
        </p:txBody>
      </p:sp>
      <p:sp>
        <p:nvSpPr>
          <p:cNvPr id="3" name="Content Placeholder 2"/>
          <p:cNvSpPr>
            <a:spLocks noGrp="1"/>
          </p:cNvSpPr>
          <p:nvPr>
            <p:ph idx="1"/>
          </p:nvPr>
        </p:nvSpPr>
        <p:spPr>
          <a:xfrm>
            <a:off x="723900" y="2095499"/>
            <a:ext cx="10629900" cy="4081463"/>
          </a:xfrm>
        </p:spPr>
        <p:txBody>
          <a:bodyPr>
            <a:normAutofit lnSpcReduction="10000"/>
          </a:bodyPr>
          <a:lstStyle/>
          <a:p>
            <a:r>
              <a:rPr lang="en-US" dirty="0" smtClean="0"/>
              <a:t>A notification page will be announced on the facility overhead system</a:t>
            </a:r>
            <a:r>
              <a:rPr lang="en-US" dirty="0"/>
              <a:t> </a:t>
            </a:r>
            <a:r>
              <a:rPr lang="en-US" dirty="0" smtClean="0"/>
              <a:t>in plain language like “Fire, unit 6”</a:t>
            </a:r>
          </a:p>
          <a:p>
            <a:r>
              <a:rPr lang="en-US" dirty="0" smtClean="0"/>
              <a:t>Each unit/department or work area has a color coded flip chart to provide guidance to associates in situations</a:t>
            </a:r>
            <a:r>
              <a:rPr lang="en-US" dirty="0"/>
              <a:t> </a:t>
            </a:r>
            <a:r>
              <a:rPr lang="en-US" dirty="0" smtClean="0"/>
              <a:t>requiring immediate action such as</a:t>
            </a:r>
          </a:p>
          <a:p>
            <a:pPr lvl="1"/>
            <a:r>
              <a:rPr lang="en-US" dirty="0" smtClean="0"/>
              <a:t>Fire</a:t>
            </a:r>
          </a:p>
          <a:p>
            <a:pPr lvl="1"/>
            <a:r>
              <a:rPr lang="en-US" dirty="0" smtClean="0"/>
              <a:t>Evacuation</a:t>
            </a:r>
          </a:p>
          <a:p>
            <a:pPr lvl="1"/>
            <a:r>
              <a:rPr lang="en-US" dirty="0" smtClean="0"/>
              <a:t>Weather/Natural disaster</a:t>
            </a:r>
          </a:p>
          <a:p>
            <a:pPr lvl="1"/>
            <a:r>
              <a:rPr lang="en-US" dirty="0" smtClean="0"/>
              <a:t>Dangerous Person</a:t>
            </a:r>
          </a:p>
          <a:p>
            <a:pPr lvl="1"/>
            <a:r>
              <a:rPr lang="en-US" dirty="0" smtClean="0"/>
              <a:t>Missing Patient</a:t>
            </a:r>
          </a:p>
          <a:p>
            <a:pPr marL="0" indent="0">
              <a:buNone/>
            </a:pPr>
            <a:endParaRPr lang="en-US" dirty="0"/>
          </a:p>
        </p:txBody>
      </p:sp>
      <p:pic>
        <p:nvPicPr>
          <p:cNvPr id="4" name="Picture 3"/>
          <p:cNvPicPr>
            <a:picLocks noChangeAspect="1"/>
          </p:cNvPicPr>
          <p:nvPr/>
        </p:nvPicPr>
        <p:blipFill>
          <a:blip r:embed="rId3"/>
          <a:stretch>
            <a:fillRect/>
          </a:stretch>
        </p:blipFill>
        <p:spPr>
          <a:xfrm>
            <a:off x="7114493" y="4001294"/>
            <a:ext cx="2510435" cy="2689339"/>
          </a:xfrm>
          <a:prstGeom prst="rect">
            <a:avLst/>
          </a:prstGeom>
        </p:spPr>
      </p:pic>
    </p:spTree>
    <p:extLst>
      <p:ext uri="{BB962C8B-B14F-4D97-AF65-F5344CB8AC3E}">
        <p14:creationId xmlns:p14="http://schemas.microsoft.com/office/powerpoint/2010/main" val="33689801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of a fire: RACE </a:t>
            </a:r>
          </a:p>
        </p:txBody>
      </p:sp>
      <p:sp>
        <p:nvSpPr>
          <p:cNvPr id="3" name="Content Placeholder 2"/>
          <p:cNvSpPr>
            <a:spLocks noGrp="1"/>
          </p:cNvSpPr>
          <p:nvPr>
            <p:ph sz="half" idx="1"/>
          </p:nvPr>
        </p:nvSpPr>
        <p:spPr/>
        <p:txBody>
          <a:bodyPr>
            <a:normAutofit fontScale="85000" lnSpcReduction="20000"/>
          </a:bodyPr>
          <a:lstStyle/>
          <a:p>
            <a:r>
              <a:rPr lang="en-US" dirty="0" smtClean="0"/>
              <a:t>R-Rescue- </a:t>
            </a:r>
          </a:p>
          <a:p>
            <a:pPr lvl="1"/>
            <a:r>
              <a:rPr lang="en-US" dirty="0" smtClean="0"/>
              <a:t>Remove people</a:t>
            </a:r>
          </a:p>
          <a:p>
            <a:pPr lvl="1"/>
            <a:r>
              <a:rPr lang="en-US" dirty="0" smtClean="0"/>
              <a:t>Ensure associates safety while removing patients</a:t>
            </a:r>
          </a:p>
          <a:p>
            <a:pPr lvl="1"/>
            <a:r>
              <a:rPr lang="en-US" dirty="0" smtClean="0"/>
              <a:t>Don’t use elevators</a:t>
            </a:r>
          </a:p>
          <a:p>
            <a:r>
              <a:rPr lang="en-US" dirty="0" smtClean="0"/>
              <a:t>A-Alarm</a:t>
            </a:r>
          </a:p>
          <a:p>
            <a:pPr lvl="1"/>
            <a:r>
              <a:rPr lang="en-US" dirty="0" smtClean="0"/>
              <a:t>Sound the alarm</a:t>
            </a:r>
          </a:p>
          <a:p>
            <a:pPr lvl="1"/>
            <a:r>
              <a:rPr lang="en-US" dirty="0" smtClean="0"/>
              <a:t>Upon finding a fire yell fire and location until associates respond</a:t>
            </a:r>
          </a:p>
          <a:p>
            <a:pPr lvl="1"/>
            <a:r>
              <a:rPr lang="en-US" dirty="0" smtClean="0"/>
              <a:t>If applicable go to the nearest pull station and activate</a:t>
            </a:r>
          </a:p>
          <a:p>
            <a:pPr lvl="1"/>
            <a:r>
              <a:rPr lang="en-US" dirty="0" smtClean="0"/>
              <a:t>Call 55555 to notify switchboard of fire and location</a:t>
            </a:r>
          </a:p>
          <a:p>
            <a:pPr marL="457200" lvl="1" indent="0">
              <a:buNone/>
            </a:pPr>
            <a:endParaRPr lang="en-US" dirty="0" smtClean="0"/>
          </a:p>
          <a:p>
            <a:pPr lvl="1"/>
            <a:endParaRPr lang="en-US" dirty="0" smtClean="0"/>
          </a:p>
          <a:p>
            <a:endParaRPr lang="en-US" dirty="0" smtClean="0"/>
          </a:p>
        </p:txBody>
      </p:sp>
      <p:sp>
        <p:nvSpPr>
          <p:cNvPr id="5" name="Content Placeholder 4"/>
          <p:cNvSpPr>
            <a:spLocks noGrp="1"/>
          </p:cNvSpPr>
          <p:nvPr>
            <p:ph sz="half" idx="2"/>
          </p:nvPr>
        </p:nvSpPr>
        <p:spPr/>
        <p:txBody>
          <a:bodyPr>
            <a:normAutofit fontScale="85000" lnSpcReduction="20000"/>
          </a:bodyPr>
          <a:lstStyle/>
          <a:p>
            <a:r>
              <a:rPr lang="en-US" dirty="0" smtClean="0"/>
              <a:t>C-CONFINE</a:t>
            </a:r>
          </a:p>
          <a:p>
            <a:pPr lvl="1"/>
            <a:r>
              <a:rPr lang="en-US" dirty="0" smtClean="0"/>
              <a:t>Secure the area</a:t>
            </a:r>
          </a:p>
          <a:p>
            <a:pPr lvl="1"/>
            <a:r>
              <a:rPr lang="en-US" dirty="0" smtClean="0"/>
              <a:t>Close all doors and windows</a:t>
            </a:r>
          </a:p>
          <a:p>
            <a:pPr lvl="1"/>
            <a:r>
              <a:rPr lang="en-US" dirty="0" smtClean="0"/>
              <a:t>Try to extinguish the fire if you can do so safely</a:t>
            </a:r>
          </a:p>
          <a:p>
            <a:r>
              <a:rPr lang="en-US" dirty="0" smtClean="0"/>
              <a:t>E-EVACUATE</a:t>
            </a:r>
          </a:p>
          <a:p>
            <a:pPr lvl="1"/>
            <a:r>
              <a:rPr lang="en-US" dirty="0" smtClean="0"/>
              <a:t>Will only take place at the direction of the incident commander/fire dept.</a:t>
            </a:r>
          </a:p>
          <a:p>
            <a:pPr lvl="1"/>
            <a:r>
              <a:rPr lang="en-US" dirty="0" smtClean="0"/>
              <a:t>Do not use elevators</a:t>
            </a:r>
          </a:p>
          <a:p>
            <a:pPr lvl="1"/>
            <a:r>
              <a:rPr lang="en-US" dirty="0" smtClean="0"/>
              <a:t>Several evacuation types:</a:t>
            </a:r>
          </a:p>
          <a:p>
            <a:pPr lvl="2"/>
            <a:r>
              <a:rPr lang="en-US" dirty="0" smtClean="0"/>
              <a:t>Horizontal- the adjacent smoke compartment</a:t>
            </a:r>
          </a:p>
          <a:p>
            <a:pPr lvl="2"/>
            <a:r>
              <a:rPr lang="en-US" dirty="0" smtClean="0"/>
              <a:t>Vertical- move one floor down, using the exit stairs</a:t>
            </a:r>
          </a:p>
          <a:p>
            <a:pPr lvl="2"/>
            <a:r>
              <a:rPr lang="en-US" dirty="0" smtClean="0"/>
              <a:t>Building- all patients &amp; visitors will be moved from the building to a safe area</a:t>
            </a:r>
          </a:p>
          <a:p>
            <a:pPr lvl="2"/>
            <a:r>
              <a:rPr lang="en-US" dirty="0" smtClean="0"/>
              <a:t>Mark evacuated rooms with door signs</a:t>
            </a:r>
          </a:p>
          <a:p>
            <a:endParaRPr lang="en-US" dirty="0"/>
          </a:p>
        </p:txBody>
      </p:sp>
      <p:pic>
        <p:nvPicPr>
          <p:cNvPr id="4" name="Picture 3"/>
          <p:cNvPicPr>
            <a:picLocks noChangeAspect="1"/>
          </p:cNvPicPr>
          <p:nvPr/>
        </p:nvPicPr>
        <p:blipFill>
          <a:blip r:embed="rId2"/>
          <a:stretch>
            <a:fillRect/>
          </a:stretch>
        </p:blipFill>
        <p:spPr>
          <a:xfrm>
            <a:off x="9095600" y="487247"/>
            <a:ext cx="1371600" cy="1638300"/>
          </a:xfrm>
          <a:prstGeom prst="rect">
            <a:avLst/>
          </a:prstGeom>
        </p:spPr>
      </p:pic>
    </p:spTree>
    <p:extLst>
      <p:ext uri="{BB962C8B-B14F-4D97-AF65-F5344CB8AC3E}">
        <p14:creationId xmlns:p14="http://schemas.microsoft.com/office/powerpoint/2010/main" val="23404052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Preparedness</a:t>
            </a:r>
            <a:endParaRPr lang="en-US" dirty="0"/>
          </a:p>
        </p:txBody>
      </p:sp>
      <p:sp>
        <p:nvSpPr>
          <p:cNvPr id="3" name="Content Placeholder 2"/>
          <p:cNvSpPr>
            <a:spLocks noGrp="1"/>
          </p:cNvSpPr>
          <p:nvPr>
            <p:ph idx="1"/>
          </p:nvPr>
        </p:nvSpPr>
        <p:spPr>
          <a:xfrm>
            <a:off x="913795" y="2096064"/>
            <a:ext cx="7718761" cy="3695136"/>
          </a:xfrm>
        </p:spPr>
        <p:txBody>
          <a:bodyPr/>
          <a:lstStyle/>
          <a:p>
            <a:r>
              <a:rPr lang="en-US" dirty="0" smtClean="0"/>
              <a:t>For any questions regarding facility emergency preparedness, at each Supervisor Office there is a </a:t>
            </a:r>
            <a:r>
              <a:rPr lang="en-US" dirty="0" smtClean="0">
                <a:solidFill>
                  <a:srgbClr val="FF0000"/>
                </a:solidFill>
              </a:rPr>
              <a:t>RED BOOK</a:t>
            </a:r>
            <a:r>
              <a:rPr lang="en-US" dirty="0" smtClean="0"/>
              <a:t>, a 3 ring binder, that can be consulted for all emergencies.  This has comprehensive procedures and contacts that if any emergency occurs, you will have a reference on how to handle it.  </a:t>
            </a:r>
          </a:p>
        </p:txBody>
      </p:sp>
      <p:pic>
        <p:nvPicPr>
          <p:cNvPr id="4" name="Picture 3"/>
          <p:cNvPicPr>
            <a:picLocks noChangeAspect="1"/>
          </p:cNvPicPr>
          <p:nvPr/>
        </p:nvPicPr>
        <p:blipFill>
          <a:blip r:embed="rId2"/>
          <a:stretch>
            <a:fillRect/>
          </a:stretch>
        </p:blipFill>
        <p:spPr>
          <a:xfrm>
            <a:off x="8791073" y="2514865"/>
            <a:ext cx="2786450" cy="2857533"/>
          </a:xfrm>
          <a:prstGeom prst="rect">
            <a:avLst/>
          </a:prstGeom>
        </p:spPr>
      </p:pic>
    </p:spTree>
    <p:extLst>
      <p:ext uri="{BB962C8B-B14F-4D97-AF65-F5344CB8AC3E}">
        <p14:creationId xmlns:p14="http://schemas.microsoft.com/office/powerpoint/2010/main" val="29631822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Elopement/ Missing Resident</a:t>
            </a:r>
            <a:endParaRPr lang="en-US" dirty="0"/>
          </a:p>
        </p:txBody>
      </p:sp>
      <p:sp>
        <p:nvSpPr>
          <p:cNvPr id="3" name="Content Placeholder 2"/>
          <p:cNvSpPr>
            <a:spLocks noGrp="1"/>
          </p:cNvSpPr>
          <p:nvPr>
            <p:ph idx="1"/>
          </p:nvPr>
        </p:nvSpPr>
        <p:spPr/>
        <p:txBody>
          <a:bodyPr/>
          <a:lstStyle/>
          <a:p>
            <a:r>
              <a:rPr lang="en-US" dirty="0" smtClean="0"/>
              <a:t>It is the duty of the facility to keep residents/patients safe</a:t>
            </a:r>
          </a:p>
          <a:p>
            <a:r>
              <a:rPr lang="en-US" dirty="0" smtClean="0"/>
              <a:t>Always be mindful of where your residents are</a:t>
            </a:r>
          </a:p>
          <a:p>
            <a:r>
              <a:rPr lang="en-US" dirty="0" smtClean="0"/>
              <a:t>Do not leave Exit doors open</a:t>
            </a:r>
          </a:p>
          <a:p>
            <a:r>
              <a:rPr lang="en-US" dirty="0" smtClean="0"/>
              <a:t>Mindful of patients or residents whom are “wanderers” and take their safety very seriously</a:t>
            </a:r>
          </a:p>
          <a:p>
            <a:r>
              <a:rPr lang="en-US" dirty="0" smtClean="0"/>
              <a:t>Wander alert systems are in our buildings, if a resident/patient attempts to exit an alarm goes off, please do not silence any alarms until safety of residents are determined</a:t>
            </a:r>
            <a:endParaRPr lang="en-US" dirty="0"/>
          </a:p>
        </p:txBody>
      </p:sp>
    </p:spTree>
    <p:extLst>
      <p:ext uri="{BB962C8B-B14F-4D97-AF65-F5344CB8AC3E}">
        <p14:creationId xmlns:p14="http://schemas.microsoft.com/office/powerpoint/2010/main" val="2738665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316051" y="500332"/>
            <a:ext cx="8229600" cy="1586044"/>
          </a:xfrm>
        </p:spPr>
        <p:txBody>
          <a:bodyPr>
            <a:noAutofit/>
          </a:bodyPr>
          <a:lstStyle/>
          <a:p>
            <a:pPr algn="ctr"/>
            <a:r>
              <a:rPr lang="en-US" altLang="en-US" sz="4000" dirty="0"/>
              <a:t>ELOPEMENT </a:t>
            </a:r>
            <a:br>
              <a:rPr lang="en-US" altLang="en-US" sz="4000" dirty="0"/>
            </a:br>
            <a:r>
              <a:rPr lang="en-US" altLang="en-US" sz="4000" dirty="0"/>
              <a:t>Missing </a:t>
            </a:r>
            <a:r>
              <a:rPr lang="en-US" altLang="en-US" sz="4000" dirty="0" smtClean="0"/>
              <a:t>Patient/Resident</a:t>
            </a:r>
            <a:r>
              <a:rPr lang="en-US" altLang="en-US" sz="4000" dirty="0"/>
              <a:t/>
            </a:r>
            <a:br>
              <a:rPr lang="en-US" altLang="en-US" sz="4000" dirty="0"/>
            </a:br>
            <a:endParaRPr lang="en-US" altLang="en-US" sz="4000" dirty="0" smtClean="0"/>
          </a:p>
        </p:txBody>
      </p:sp>
      <p:sp>
        <p:nvSpPr>
          <p:cNvPr id="103427" name="Rectangle 3"/>
          <p:cNvSpPr>
            <a:spLocks noGrp="1" noChangeArrowheads="1"/>
          </p:cNvSpPr>
          <p:nvPr>
            <p:ph idx="1"/>
          </p:nvPr>
        </p:nvSpPr>
        <p:spPr>
          <a:xfrm>
            <a:off x="698740" y="2253802"/>
            <a:ext cx="9512060" cy="3940936"/>
          </a:xfrm>
        </p:spPr>
        <p:txBody>
          <a:bodyPr>
            <a:normAutofit/>
          </a:bodyPr>
          <a:lstStyle/>
          <a:p>
            <a:pPr eaLnBrk="1" hangingPunct="1">
              <a:lnSpc>
                <a:spcPct val="80000"/>
              </a:lnSpc>
              <a:buFont typeface="Wingdings" panose="05000000000000000000" pitchFamily="2" charset="2"/>
              <a:buNone/>
              <a:defRPr/>
            </a:pPr>
            <a:endParaRPr lang="en-US" altLang="en-US" dirty="0"/>
          </a:p>
          <a:p>
            <a:pPr marL="0" indent="0">
              <a:lnSpc>
                <a:spcPct val="80000"/>
              </a:lnSpc>
              <a:buNone/>
              <a:defRPr/>
            </a:pPr>
            <a:r>
              <a:rPr lang="en-US" altLang="en-US" sz="2000" dirty="0"/>
              <a:t>When it is determined that a patient/resident is suspected missing:</a:t>
            </a:r>
          </a:p>
          <a:p>
            <a:pPr marL="0" indent="0">
              <a:lnSpc>
                <a:spcPct val="80000"/>
              </a:lnSpc>
              <a:buNone/>
              <a:defRPr/>
            </a:pPr>
            <a:endParaRPr lang="en-US" altLang="en-US" sz="2000" dirty="0"/>
          </a:p>
          <a:p>
            <a:pPr eaLnBrk="1" hangingPunct="1">
              <a:lnSpc>
                <a:spcPct val="80000"/>
              </a:lnSpc>
              <a:defRPr/>
            </a:pPr>
            <a:r>
              <a:rPr lang="en-US" altLang="en-US" sz="2000" dirty="0"/>
              <a:t>An overhead announcement </a:t>
            </a:r>
            <a:r>
              <a:rPr lang="en-US" altLang="en-US" sz="2000" dirty="0" smtClean="0"/>
              <a:t>is </a:t>
            </a:r>
            <a:r>
              <a:rPr lang="en-US" altLang="en-US" sz="2000" dirty="0"/>
              <a:t>made for the specific unit </a:t>
            </a:r>
          </a:p>
          <a:p>
            <a:pPr eaLnBrk="1" hangingPunct="1">
              <a:lnSpc>
                <a:spcPct val="80000"/>
              </a:lnSpc>
              <a:defRPr/>
            </a:pPr>
            <a:r>
              <a:rPr lang="en-US" altLang="en-US" sz="2000" dirty="0"/>
              <a:t>A command post is established in a centrally located area.</a:t>
            </a:r>
          </a:p>
          <a:p>
            <a:pPr eaLnBrk="1" hangingPunct="1">
              <a:lnSpc>
                <a:spcPct val="80000"/>
              </a:lnSpc>
              <a:defRPr/>
            </a:pPr>
            <a:r>
              <a:rPr lang="en-US" altLang="en-US" sz="2000" dirty="0"/>
              <a:t>All staff on all units/departments search their immediate area. </a:t>
            </a:r>
          </a:p>
          <a:p>
            <a:pPr eaLnBrk="1" hangingPunct="1">
              <a:lnSpc>
                <a:spcPct val="80000"/>
              </a:lnSpc>
              <a:defRPr/>
            </a:pPr>
            <a:r>
              <a:rPr lang="en-US" altLang="en-US" sz="2000" dirty="0"/>
              <a:t>Upon completion of the search, the unit/department head/designee </a:t>
            </a:r>
            <a:r>
              <a:rPr lang="en-US" altLang="en-US" sz="2000" dirty="0" smtClean="0"/>
              <a:t>contacts</a:t>
            </a:r>
          </a:p>
          <a:p>
            <a:pPr marL="0" indent="0" eaLnBrk="1" hangingPunct="1">
              <a:lnSpc>
                <a:spcPct val="80000"/>
              </a:lnSpc>
              <a:buNone/>
              <a:defRPr/>
            </a:pPr>
            <a:r>
              <a:rPr lang="en-US" altLang="en-US" sz="2000" dirty="0"/>
              <a:t> </a:t>
            </a:r>
            <a:r>
              <a:rPr lang="en-US" altLang="en-US" sz="2000" dirty="0" smtClean="0"/>
              <a:t>    </a:t>
            </a:r>
            <a:r>
              <a:rPr lang="en-US" altLang="en-US" sz="2000" dirty="0"/>
              <a:t>the command post. </a:t>
            </a:r>
          </a:p>
          <a:p>
            <a:pPr eaLnBrk="1" hangingPunct="1">
              <a:lnSpc>
                <a:spcPct val="80000"/>
              </a:lnSpc>
              <a:defRPr/>
            </a:pPr>
            <a:r>
              <a:rPr lang="en-US" altLang="en-US" sz="2000" dirty="0"/>
              <a:t> If the patient/resident is located an overhead announcement </a:t>
            </a:r>
            <a:r>
              <a:rPr lang="en-US" altLang="en-US" sz="2000" dirty="0" smtClean="0"/>
              <a:t>of all clear is  </a:t>
            </a:r>
          </a:p>
          <a:p>
            <a:pPr marL="0" indent="0" eaLnBrk="1" hangingPunct="1">
              <a:lnSpc>
                <a:spcPct val="80000"/>
              </a:lnSpc>
              <a:buNone/>
              <a:defRPr/>
            </a:pPr>
            <a:r>
              <a:rPr lang="en-US" altLang="en-US" sz="2000" dirty="0"/>
              <a:t> </a:t>
            </a:r>
            <a:r>
              <a:rPr lang="en-US" altLang="en-US" sz="2000" dirty="0" smtClean="0"/>
              <a:t>    made</a:t>
            </a:r>
            <a:r>
              <a:rPr lang="en-US" altLang="en-US" sz="2000" dirty="0"/>
              <a:t>.</a:t>
            </a:r>
          </a:p>
        </p:txBody>
      </p:sp>
    </p:spTree>
    <p:extLst>
      <p:ext uri="{BB962C8B-B14F-4D97-AF65-F5344CB8AC3E}">
        <p14:creationId xmlns:p14="http://schemas.microsoft.com/office/powerpoint/2010/main" val="23061082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xfrm>
            <a:off x="790755" y="1026543"/>
            <a:ext cx="8229600" cy="1354347"/>
          </a:xfrm>
        </p:spPr>
        <p:txBody>
          <a:bodyPr>
            <a:normAutofit fontScale="90000"/>
          </a:bodyPr>
          <a:lstStyle/>
          <a:p>
            <a:pPr algn="ctr"/>
            <a:r>
              <a:rPr lang="en-US" altLang="en-US" sz="4000" dirty="0" smtClean="0"/>
              <a:t>If the individual is not found, the Nursing Supervisor/Nurse Manager:</a:t>
            </a:r>
            <a:br>
              <a:rPr lang="en-US" altLang="en-US" sz="4000" dirty="0" smtClean="0"/>
            </a:br>
            <a:r>
              <a:rPr lang="en-US" altLang="en-US" sz="4000" dirty="0"/>
              <a:t/>
            </a:r>
            <a:br>
              <a:rPr lang="en-US" altLang="en-US" sz="4000" dirty="0"/>
            </a:br>
            <a:endParaRPr lang="en-US" altLang="en-US" sz="4000" dirty="0" smtClean="0"/>
          </a:p>
        </p:txBody>
      </p:sp>
      <p:sp>
        <p:nvSpPr>
          <p:cNvPr id="104450" name="Rectangle 3"/>
          <p:cNvSpPr>
            <a:spLocks noGrp="1" noChangeArrowheads="1"/>
          </p:cNvSpPr>
          <p:nvPr>
            <p:ph idx="1"/>
          </p:nvPr>
        </p:nvSpPr>
        <p:spPr>
          <a:xfrm>
            <a:off x="790755" y="2168631"/>
            <a:ext cx="8229600" cy="4455017"/>
          </a:xfrm>
        </p:spPr>
        <p:txBody>
          <a:bodyPr/>
          <a:lstStyle/>
          <a:p>
            <a:pPr marL="0" indent="0">
              <a:buNone/>
              <a:defRPr/>
            </a:pPr>
            <a:endParaRPr lang="en-US" altLang="en-US" sz="2400" dirty="0"/>
          </a:p>
          <a:p>
            <a:pPr lvl="1" eaLnBrk="1" hangingPunct="1">
              <a:defRPr/>
            </a:pPr>
            <a:r>
              <a:rPr lang="en-US" altLang="en-US" sz="2000" dirty="0"/>
              <a:t>Contacts the DON &amp; Administrator within 15 minutes of the event </a:t>
            </a:r>
          </a:p>
          <a:p>
            <a:pPr lvl="1" eaLnBrk="1" hangingPunct="1">
              <a:defRPr/>
            </a:pPr>
            <a:r>
              <a:rPr lang="en-US" altLang="en-US" sz="2000" dirty="0"/>
              <a:t>Initiates the Elopement Search Assignment form.</a:t>
            </a:r>
          </a:p>
          <a:p>
            <a:pPr lvl="1" eaLnBrk="1" hangingPunct="1">
              <a:defRPr/>
            </a:pPr>
            <a:r>
              <a:rPr lang="en-US" altLang="en-US" sz="2000" dirty="0"/>
              <a:t>Secures and isolates the patient’s/resident’s room. </a:t>
            </a:r>
          </a:p>
          <a:p>
            <a:pPr lvl="1" eaLnBrk="1" hangingPunct="1">
              <a:defRPr/>
            </a:pPr>
            <a:r>
              <a:rPr lang="en-US" altLang="en-US" sz="2000" dirty="0"/>
              <a:t>Contacts all available staff for search assignments.</a:t>
            </a:r>
          </a:p>
          <a:p>
            <a:pPr lvl="1" eaLnBrk="1" hangingPunct="1">
              <a:defRPr/>
            </a:pPr>
            <a:r>
              <a:rPr lang="en-US" altLang="en-US" sz="2000" dirty="0"/>
              <a:t>Organizes an internal/external </a:t>
            </a:r>
            <a:r>
              <a:rPr lang="en-US" altLang="en-US" sz="2000" dirty="0" smtClean="0"/>
              <a:t>search. The </a:t>
            </a:r>
            <a:r>
              <a:rPr lang="en-US" altLang="en-US" sz="2000" dirty="0"/>
              <a:t>external search will include the grounds within an approximate ¼ mile radius of the building.</a:t>
            </a:r>
          </a:p>
          <a:p>
            <a:pPr lvl="1" eaLnBrk="1" hangingPunct="1">
              <a:defRPr/>
            </a:pPr>
            <a:r>
              <a:rPr lang="en-US" altLang="en-US" sz="2000" dirty="0"/>
              <a:t>Assigns monitors for all accessible egresses.</a:t>
            </a:r>
          </a:p>
          <a:p>
            <a:pPr eaLnBrk="1" hangingPunct="1">
              <a:defRPr/>
            </a:pPr>
            <a:endParaRPr lang="en-US" altLang="en-US" sz="2400" dirty="0"/>
          </a:p>
        </p:txBody>
      </p:sp>
    </p:spTree>
    <p:extLst>
      <p:ext uri="{BB962C8B-B14F-4D97-AF65-F5344CB8AC3E}">
        <p14:creationId xmlns:p14="http://schemas.microsoft.com/office/powerpoint/2010/main" val="34558547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457200"/>
            <a:ext cx="8229600" cy="1423114"/>
          </a:xfrm>
        </p:spPr>
        <p:txBody>
          <a:bodyPr>
            <a:noAutofit/>
          </a:bodyPr>
          <a:lstStyle/>
          <a:p>
            <a:pPr algn="ctr"/>
            <a:r>
              <a:rPr lang="en-US" altLang="en-US" sz="4000" dirty="0"/>
              <a:t/>
            </a:r>
            <a:br>
              <a:rPr lang="en-US" altLang="en-US" sz="4000" dirty="0"/>
            </a:br>
            <a:endParaRPr lang="en-US" altLang="en-US" sz="4000" dirty="0"/>
          </a:p>
        </p:txBody>
      </p:sp>
      <p:sp>
        <p:nvSpPr>
          <p:cNvPr id="105475" name="Rectangle 3"/>
          <p:cNvSpPr>
            <a:spLocks noGrp="1" noChangeArrowheads="1"/>
          </p:cNvSpPr>
          <p:nvPr>
            <p:ph idx="1"/>
          </p:nvPr>
        </p:nvSpPr>
        <p:spPr>
          <a:xfrm>
            <a:off x="776377" y="319178"/>
            <a:ext cx="9358223" cy="6157822"/>
          </a:xfrm>
        </p:spPr>
        <p:txBody>
          <a:bodyPr>
            <a:normAutofit/>
          </a:bodyPr>
          <a:lstStyle/>
          <a:p>
            <a:pPr marL="609600" indent="-609600">
              <a:lnSpc>
                <a:spcPct val="80000"/>
              </a:lnSpc>
              <a:buNone/>
              <a:defRPr/>
            </a:pPr>
            <a:endParaRPr lang="en-US" altLang="en-US" dirty="0"/>
          </a:p>
          <a:p>
            <a:pPr marL="609600" indent="-609600">
              <a:lnSpc>
                <a:spcPct val="80000"/>
              </a:lnSpc>
              <a:buNone/>
              <a:defRPr/>
            </a:pPr>
            <a:r>
              <a:rPr lang="en-US" altLang="en-US" dirty="0" smtClean="0"/>
              <a:t>Search </a:t>
            </a:r>
            <a:r>
              <a:rPr lang="en-US" altLang="en-US" dirty="0"/>
              <a:t>process:</a:t>
            </a:r>
          </a:p>
          <a:p>
            <a:pPr marL="609600" indent="-609600">
              <a:lnSpc>
                <a:spcPct val="80000"/>
              </a:lnSpc>
              <a:buNone/>
              <a:defRPr/>
            </a:pPr>
            <a:r>
              <a:rPr lang="en-US" altLang="en-US" sz="2000" b="1" dirty="0"/>
              <a:t>Police Department and the family are notified within 30</a:t>
            </a:r>
          </a:p>
          <a:p>
            <a:pPr marL="609600" indent="-609600">
              <a:lnSpc>
                <a:spcPct val="80000"/>
              </a:lnSpc>
              <a:buNone/>
              <a:defRPr/>
            </a:pPr>
            <a:r>
              <a:rPr lang="en-US" altLang="en-US" sz="2000" b="1" dirty="0"/>
              <a:t>minutes of the incident.  </a:t>
            </a:r>
          </a:p>
          <a:p>
            <a:pPr marL="609600" indent="-609600">
              <a:lnSpc>
                <a:spcPct val="80000"/>
              </a:lnSpc>
              <a:buNone/>
              <a:defRPr/>
            </a:pPr>
            <a:r>
              <a:rPr lang="en-US" altLang="en-US" sz="2000" dirty="0"/>
              <a:t>The police will be provided with the following information:</a:t>
            </a:r>
          </a:p>
          <a:p>
            <a:pPr marL="609600" indent="-609600">
              <a:lnSpc>
                <a:spcPct val="80000"/>
              </a:lnSpc>
              <a:defRPr/>
            </a:pPr>
            <a:r>
              <a:rPr lang="en-US" altLang="en-US" sz="2000" dirty="0"/>
              <a:t>Time discovered missing.</a:t>
            </a:r>
          </a:p>
          <a:p>
            <a:pPr marL="609600" indent="-609600">
              <a:lnSpc>
                <a:spcPct val="80000"/>
              </a:lnSpc>
              <a:defRPr/>
            </a:pPr>
            <a:r>
              <a:rPr lang="en-US" altLang="en-US" sz="2000" dirty="0"/>
              <a:t>Last known location.</a:t>
            </a:r>
          </a:p>
          <a:p>
            <a:pPr marL="609600" indent="-609600">
              <a:lnSpc>
                <a:spcPct val="80000"/>
              </a:lnSpc>
              <a:defRPr/>
            </a:pPr>
            <a:r>
              <a:rPr lang="en-US" altLang="en-US" sz="2000" dirty="0"/>
              <a:t>Description of appearance.</a:t>
            </a:r>
          </a:p>
          <a:p>
            <a:pPr marL="609600" indent="-609600">
              <a:lnSpc>
                <a:spcPct val="80000"/>
              </a:lnSpc>
              <a:defRPr/>
            </a:pPr>
            <a:r>
              <a:rPr lang="en-US" altLang="en-US" sz="2000" dirty="0"/>
              <a:t>Cognitive status and native language.</a:t>
            </a:r>
          </a:p>
          <a:p>
            <a:pPr marL="609600" indent="-609600">
              <a:lnSpc>
                <a:spcPct val="80000"/>
              </a:lnSpc>
              <a:defRPr/>
            </a:pPr>
            <a:r>
              <a:rPr lang="en-US" altLang="en-US" sz="2000" dirty="0"/>
              <a:t>Street Address information that is significant/meaningful to the patient/resident.</a:t>
            </a:r>
          </a:p>
          <a:p>
            <a:pPr marL="609600" indent="-609600">
              <a:lnSpc>
                <a:spcPct val="80000"/>
              </a:lnSpc>
              <a:defRPr/>
            </a:pPr>
            <a:r>
              <a:rPr lang="en-US" altLang="en-US" sz="2000" dirty="0"/>
              <a:t>Any unique identifying information.</a:t>
            </a:r>
          </a:p>
          <a:p>
            <a:pPr marL="609600" indent="-609600">
              <a:lnSpc>
                <a:spcPct val="80000"/>
              </a:lnSpc>
              <a:defRPr/>
            </a:pPr>
            <a:r>
              <a:rPr lang="en-US" altLang="en-US" sz="2000" dirty="0"/>
              <a:t>Patient’s/Resident’s ID Packet.</a:t>
            </a:r>
          </a:p>
          <a:p>
            <a:pPr marL="0" indent="0">
              <a:lnSpc>
                <a:spcPct val="80000"/>
              </a:lnSpc>
              <a:buNone/>
              <a:defRPr/>
            </a:pPr>
            <a:endParaRPr lang="en-US" altLang="en-US" sz="2000" dirty="0"/>
          </a:p>
          <a:p>
            <a:pPr marL="609600" indent="-609600">
              <a:lnSpc>
                <a:spcPct val="80000"/>
              </a:lnSpc>
              <a:buNone/>
              <a:defRPr/>
            </a:pPr>
            <a:r>
              <a:rPr lang="en-US" altLang="en-US" sz="2000" b="1" dirty="0"/>
              <a:t>For residents/patients</a:t>
            </a:r>
            <a:r>
              <a:rPr lang="en-US" altLang="en-US" sz="2000" dirty="0"/>
              <a:t> without an ID packet, a detailed</a:t>
            </a:r>
          </a:p>
          <a:p>
            <a:pPr marL="609600" indent="-609600">
              <a:lnSpc>
                <a:spcPct val="80000"/>
              </a:lnSpc>
              <a:buNone/>
              <a:defRPr/>
            </a:pPr>
            <a:r>
              <a:rPr lang="en-US" altLang="en-US" sz="2000" dirty="0"/>
              <a:t>description will be provided along with their photo.</a:t>
            </a:r>
          </a:p>
        </p:txBody>
      </p:sp>
    </p:spTree>
    <p:extLst>
      <p:ext uri="{BB962C8B-B14F-4D97-AF65-F5344CB8AC3E}">
        <p14:creationId xmlns:p14="http://schemas.microsoft.com/office/powerpoint/2010/main" val="36770372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marL="0" indent="0">
              <a:spcBef>
                <a:spcPts val="0"/>
              </a:spcBef>
              <a:spcAft>
                <a:spcPts val="900"/>
              </a:spcAft>
              <a:buNone/>
              <a:defRPr/>
            </a:pPr>
            <a:endParaRPr lang="en-US" dirty="0" smtClean="0"/>
          </a:p>
          <a:p>
            <a:pPr marL="0" indent="0">
              <a:spcBef>
                <a:spcPts val="0"/>
              </a:spcBef>
              <a:spcAft>
                <a:spcPts val="900"/>
              </a:spcAft>
              <a:buNone/>
              <a:defRPr/>
            </a:pPr>
            <a:r>
              <a:rPr lang="en-US" dirty="0" smtClean="0"/>
              <a:t>The CIA was agreed to as part of settlement of </a:t>
            </a:r>
            <a:r>
              <a:rPr lang="en-US" u="sng" dirty="0" smtClean="0"/>
              <a:t>qui</a:t>
            </a:r>
            <a:r>
              <a:rPr lang="en-US" dirty="0" smtClean="0"/>
              <a:t> </a:t>
            </a:r>
            <a:r>
              <a:rPr lang="en-US" u="sng" dirty="0" smtClean="0"/>
              <a:t>tam</a:t>
            </a:r>
            <a:r>
              <a:rPr lang="en-US" dirty="0" smtClean="0"/>
              <a:t> (whistleblower) action brought by former Catholic Health employees on behalf of the United States, which alleged that Catholic Health subacute care facilities provided medically unnecessary rehabilitation services.</a:t>
            </a:r>
          </a:p>
          <a:p>
            <a:pPr marL="0" indent="0">
              <a:spcBef>
                <a:spcPts val="0"/>
              </a:spcBef>
              <a:spcAft>
                <a:spcPts val="900"/>
              </a:spcAft>
              <a:buNone/>
              <a:defRPr/>
            </a:pPr>
            <a:r>
              <a:rPr lang="en-US" dirty="0" smtClean="0"/>
              <a:t>Purpose of CIA is “to promote compliance with the statutes, regulations, and written directives of Medicare, Medicaid, and all other Federal health care programs.”</a:t>
            </a:r>
          </a:p>
          <a:p>
            <a:pPr>
              <a:defRPr/>
            </a:pPr>
            <a:endParaRPr lang="en-US" dirty="0"/>
          </a:p>
        </p:txBody>
      </p:sp>
      <p:pic>
        <p:nvPicPr>
          <p:cNvPr id="1741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7254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457200"/>
            <a:ext cx="8229600" cy="1603420"/>
          </a:xfrm>
        </p:spPr>
        <p:txBody>
          <a:bodyPr>
            <a:normAutofit/>
          </a:bodyPr>
          <a:lstStyle/>
          <a:p>
            <a:pPr algn="ctr"/>
            <a:r>
              <a:rPr lang="en-US" altLang="en-US" dirty="0"/>
              <a:t/>
            </a:r>
            <a:br>
              <a:rPr lang="en-US" altLang="en-US" dirty="0"/>
            </a:br>
            <a:endParaRPr lang="en-US" altLang="en-US" dirty="0" smtClean="0"/>
          </a:p>
        </p:txBody>
      </p:sp>
      <p:sp>
        <p:nvSpPr>
          <p:cNvPr id="12291" name="Rectangle 3"/>
          <p:cNvSpPr>
            <a:spLocks noGrp="1" noChangeArrowheads="1"/>
          </p:cNvSpPr>
          <p:nvPr>
            <p:ph idx="1"/>
          </p:nvPr>
        </p:nvSpPr>
        <p:spPr>
          <a:xfrm>
            <a:off x="923026" y="457200"/>
            <a:ext cx="9287774" cy="5410200"/>
          </a:xfrm>
        </p:spPr>
        <p:txBody>
          <a:bodyPr>
            <a:normAutofit/>
          </a:bodyPr>
          <a:lstStyle/>
          <a:p>
            <a:pPr eaLnBrk="1" hangingPunct="1">
              <a:lnSpc>
                <a:spcPct val="90000"/>
              </a:lnSpc>
              <a:buFont typeface="Wingdings" panose="05000000000000000000" pitchFamily="2" charset="2"/>
              <a:buNone/>
            </a:pPr>
            <a:r>
              <a:rPr lang="en-US" altLang="en-US" sz="2400" dirty="0"/>
              <a:t>Search process</a:t>
            </a:r>
          </a:p>
          <a:p>
            <a:pPr eaLnBrk="1" hangingPunct="1">
              <a:lnSpc>
                <a:spcPct val="90000"/>
              </a:lnSpc>
              <a:buFont typeface="Wingdings" panose="05000000000000000000" pitchFamily="2" charset="2"/>
              <a:buNone/>
            </a:pPr>
            <a:endParaRPr lang="en-US" altLang="en-US" sz="2400" dirty="0"/>
          </a:p>
          <a:p>
            <a:pPr eaLnBrk="1" hangingPunct="1">
              <a:lnSpc>
                <a:spcPct val="90000"/>
              </a:lnSpc>
              <a:buFont typeface="Wingdings" panose="05000000000000000000" pitchFamily="2" charset="2"/>
              <a:buNone/>
            </a:pPr>
            <a:r>
              <a:rPr lang="en-US" altLang="en-US" sz="2000" dirty="0"/>
              <a:t>If the resident/patient has not been located following the</a:t>
            </a:r>
          </a:p>
          <a:p>
            <a:pPr eaLnBrk="1" hangingPunct="1">
              <a:lnSpc>
                <a:spcPct val="90000"/>
              </a:lnSpc>
              <a:buFont typeface="Wingdings" panose="05000000000000000000" pitchFamily="2" charset="2"/>
              <a:buNone/>
            </a:pPr>
            <a:r>
              <a:rPr lang="en-US" altLang="en-US" sz="2000" dirty="0"/>
              <a:t>search, the Administrator/DON</a:t>
            </a:r>
          </a:p>
          <a:p>
            <a:pPr eaLnBrk="1" hangingPunct="1">
              <a:lnSpc>
                <a:spcPct val="90000"/>
              </a:lnSpc>
              <a:buFont typeface="Wingdings" panose="05000000000000000000" pitchFamily="2" charset="2"/>
              <a:buNone/>
            </a:pPr>
            <a:endParaRPr lang="en-US" altLang="en-US" sz="2000" dirty="0"/>
          </a:p>
          <a:p>
            <a:pPr lvl="1" eaLnBrk="1" hangingPunct="1">
              <a:lnSpc>
                <a:spcPct val="90000"/>
              </a:lnSpc>
            </a:pPr>
            <a:r>
              <a:rPr lang="en-US" altLang="en-US" sz="2000" dirty="0"/>
              <a:t>Calls the NYSDOH.</a:t>
            </a:r>
          </a:p>
          <a:p>
            <a:pPr lvl="1" eaLnBrk="1" hangingPunct="1">
              <a:lnSpc>
                <a:spcPct val="90000"/>
              </a:lnSpc>
            </a:pPr>
            <a:r>
              <a:rPr lang="en-US" altLang="en-US" sz="2000" dirty="0"/>
              <a:t>Works in conjunction with the outside authorities.</a:t>
            </a:r>
          </a:p>
          <a:p>
            <a:pPr lvl="1" eaLnBrk="1" hangingPunct="1">
              <a:lnSpc>
                <a:spcPct val="90000"/>
              </a:lnSpc>
            </a:pPr>
            <a:endParaRPr lang="en-US" altLang="en-US" sz="2000" dirty="0"/>
          </a:p>
          <a:p>
            <a:pPr eaLnBrk="1" hangingPunct="1">
              <a:lnSpc>
                <a:spcPct val="90000"/>
              </a:lnSpc>
              <a:buFont typeface="Wingdings" panose="05000000000000000000" pitchFamily="2" charset="2"/>
              <a:buNone/>
            </a:pPr>
            <a:r>
              <a:rPr lang="en-US" altLang="en-US" sz="2000" dirty="0"/>
              <a:t>All media inquiries are handled by Catholic Health Public Relations</a:t>
            </a:r>
          </a:p>
          <a:p>
            <a:pPr eaLnBrk="1" hangingPunct="1">
              <a:lnSpc>
                <a:spcPct val="90000"/>
              </a:lnSpc>
              <a:buFont typeface="Wingdings" panose="05000000000000000000" pitchFamily="2" charset="2"/>
              <a:buNone/>
            </a:pPr>
            <a:r>
              <a:rPr lang="en-US" altLang="en-US" sz="2000" dirty="0"/>
              <a:t>Department.</a:t>
            </a:r>
          </a:p>
        </p:txBody>
      </p:sp>
    </p:spTree>
    <p:extLst>
      <p:ext uri="{BB962C8B-B14F-4D97-AF65-F5344CB8AC3E}">
        <p14:creationId xmlns:p14="http://schemas.microsoft.com/office/powerpoint/2010/main" val="28379462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1200" y="457199"/>
            <a:ext cx="8229600" cy="1680693"/>
          </a:xfrm>
        </p:spPr>
        <p:txBody>
          <a:bodyPr>
            <a:normAutofit/>
          </a:bodyPr>
          <a:lstStyle/>
          <a:p>
            <a:pPr algn="ctr"/>
            <a:r>
              <a:rPr lang="en-US" altLang="en-US" dirty="0"/>
              <a:t/>
            </a:r>
            <a:br>
              <a:rPr lang="en-US" altLang="en-US" dirty="0"/>
            </a:br>
            <a:endParaRPr lang="en-US" altLang="en-US" dirty="0" smtClean="0"/>
          </a:p>
        </p:txBody>
      </p:sp>
      <p:sp>
        <p:nvSpPr>
          <p:cNvPr id="13315" name="Rectangle 3"/>
          <p:cNvSpPr>
            <a:spLocks noGrp="1" noChangeArrowheads="1"/>
          </p:cNvSpPr>
          <p:nvPr>
            <p:ph idx="1"/>
          </p:nvPr>
        </p:nvSpPr>
        <p:spPr>
          <a:xfrm>
            <a:off x="838200" y="715992"/>
            <a:ext cx="10515600" cy="5460971"/>
          </a:xfrm>
        </p:spPr>
        <p:txBody>
          <a:bodyPr/>
          <a:lstStyle/>
          <a:p>
            <a:pPr eaLnBrk="1" hangingPunct="1">
              <a:lnSpc>
                <a:spcPct val="80000"/>
              </a:lnSpc>
              <a:buFont typeface="Wingdings" panose="05000000000000000000" pitchFamily="2" charset="2"/>
              <a:buNone/>
            </a:pPr>
            <a:endParaRPr lang="en-US" altLang="en-US" sz="2400" dirty="0"/>
          </a:p>
          <a:p>
            <a:pPr eaLnBrk="1" hangingPunct="1">
              <a:lnSpc>
                <a:spcPct val="80000"/>
              </a:lnSpc>
              <a:buFont typeface="Wingdings" panose="05000000000000000000" pitchFamily="2" charset="2"/>
              <a:buNone/>
            </a:pPr>
            <a:r>
              <a:rPr lang="en-US" altLang="en-US" sz="2400" dirty="0"/>
              <a:t>Once the Patient/resident is found, the Nursing Supervisor</a:t>
            </a:r>
          </a:p>
          <a:p>
            <a:pPr eaLnBrk="1" hangingPunct="1">
              <a:lnSpc>
                <a:spcPct val="80000"/>
              </a:lnSpc>
              <a:buFont typeface="Wingdings" panose="05000000000000000000" pitchFamily="2" charset="2"/>
              <a:buNone/>
            </a:pPr>
            <a:endParaRPr lang="en-US" altLang="en-US" sz="2400" dirty="0"/>
          </a:p>
          <a:p>
            <a:pPr eaLnBrk="1" hangingPunct="1">
              <a:lnSpc>
                <a:spcPct val="80000"/>
              </a:lnSpc>
            </a:pPr>
            <a:r>
              <a:rPr lang="en-US" altLang="en-US" sz="2000" dirty="0"/>
              <a:t>Completes a patient/resident nursing assessment and arranges emergent care, if indicated.</a:t>
            </a:r>
          </a:p>
          <a:p>
            <a:pPr eaLnBrk="1" hangingPunct="1">
              <a:lnSpc>
                <a:spcPct val="80000"/>
              </a:lnSpc>
            </a:pPr>
            <a:r>
              <a:rPr lang="en-US" altLang="en-US" sz="2000" dirty="0"/>
              <a:t>Notifies the search team, authorities, and family.</a:t>
            </a:r>
          </a:p>
          <a:p>
            <a:pPr eaLnBrk="1" hangingPunct="1">
              <a:lnSpc>
                <a:spcPct val="80000"/>
              </a:lnSpc>
            </a:pPr>
            <a:r>
              <a:rPr lang="en-US" altLang="en-US" sz="2000" dirty="0"/>
              <a:t>Notifies the Administrator/DON</a:t>
            </a:r>
          </a:p>
          <a:p>
            <a:pPr eaLnBrk="1" hangingPunct="1">
              <a:lnSpc>
                <a:spcPct val="80000"/>
              </a:lnSpc>
            </a:pPr>
            <a:r>
              <a:rPr lang="en-US" altLang="en-US" sz="2000" dirty="0"/>
              <a:t>Places the Patient/resident on visual 15 min. checks X’s 24 </a:t>
            </a:r>
            <a:r>
              <a:rPr lang="en-US" altLang="en-US" sz="2000" dirty="0" smtClean="0"/>
              <a:t>hrs..</a:t>
            </a:r>
            <a:endParaRPr lang="en-US" altLang="en-US" sz="2000" dirty="0"/>
          </a:p>
          <a:p>
            <a:pPr eaLnBrk="1" hangingPunct="1">
              <a:lnSpc>
                <a:spcPct val="80000"/>
              </a:lnSpc>
            </a:pPr>
            <a:r>
              <a:rPr lang="en-US" altLang="en-US" sz="2000" dirty="0"/>
              <a:t>Keeps in contact with the ED for all transferred patients/residents</a:t>
            </a:r>
            <a:r>
              <a:rPr lang="en-US" altLang="en-US" sz="2000" b="1" dirty="0"/>
              <a:t>.</a:t>
            </a:r>
          </a:p>
        </p:txBody>
      </p:sp>
    </p:spTree>
    <p:extLst>
      <p:ext uri="{BB962C8B-B14F-4D97-AF65-F5344CB8AC3E}">
        <p14:creationId xmlns:p14="http://schemas.microsoft.com/office/powerpoint/2010/main" val="25200867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altLang="en-US" dirty="0" smtClean="0"/>
              <a:t>P&amp;SOS Program: Protect and Save Our Skin</a:t>
            </a:r>
          </a:p>
        </p:txBody>
      </p:sp>
      <p:sp>
        <p:nvSpPr>
          <p:cNvPr id="48131" name="Rectangle 3"/>
          <p:cNvSpPr>
            <a:spLocks noGrp="1" noChangeArrowheads="1"/>
          </p:cNvSpPr>
          <p:nvPr>
            <p:ph idx="1"/>
          </p:nvPr>
        </p:nvSpPr>
        <p:spPr>
          <a:xfrm>
            <a:off x="600974" y="1505309"/>
            <a:ext cx="4652513" cy="4495800"/>
          </a:xfrm>
        </p:spPr>
        <p:txBody>
          <a:bodyPr/>
          <a:lstStyle/>
          <a:p>
            <a:pPr algn="ctr" eaLnBrk="1" hangingPunct="1">
              <a:buFontTx/>
              <a:buNone/>
            </a:pPr>
            <a:endParaRPr lang="en-US" altLang="en-US" b="1" dirty="0"/>
          </a:p>
          <a:p>
            <a:pPr eaLnBrk="1" hangingPunct="1"/>
            <a:r>
              <a:rPr lang="en-US" altLang="en-US" sz="2400" dirty="0"/>
              <a:t>Systematic evidence based interdisciplinary program </a:t>
            </a:r>
          </a:p>
          <a:p>
            <a:pPr eaLnBrk="1" hangingPunct="1"/>
            <a:r>
              <a:rPr lang="en-US" altLang="en-US" sz="2400" dirty="0"/>
              <a:t>Designed to prevent the development of skin impairments </a:t>
            </a:r>
          </a:p>
          <a:p>
            <a:pPr eaLnBrk="1" hangingPunct="1"/>
            <a:r>
              <a:rPr lang="en-US" altLang="en-US" sz="2400" dirty="0"/>
              <a:t>To recommend treatment options to promote wound healing consistent with clinical best practices.</a:t>
            </a:r>
          </a:p>
          <a:p>
            <a:pPr eaLnBrk="1" hangingPunct="1">
              <a:buFontTx/>
              <a:buNone/>
            </a:pPr>
            <a:endParaRPr lang="en-US" altLang="en-US" sz="2400" dirty="0"/>
          </a:p>
          <a:p>
            <a:pPr eaLnBrk="1" hangingPunct="1">
              <a:buFontTx/>
              <a:buNone/>
            </a:pPr>
            <a:endParaRPr lang="en-US" altLang="en-US" sz="2000" dirty="0"/>
          </a:p>
        </p:txBody>
      </p:sp>
      <p:sp>
        <p:nvSpPr>
          <p:cNvPr id="2" name="TextBox 1"/>
          <p:cNvSpPr txBox="1"/>
          <p:nvPr/>
        </p:nvSpPr>
        <p:spPr>
          <a:xfrm>
            <a:off x="5572664" y="1690688"/>
            <a:ext cx="5184476" cy="4062651"/>
          </a:xfrm>
          <a:prstGeom prst="rect">
            <a:avLst/>
          </a:prstGeom>
          <a:noFill/>
        </p:spPr>
        <p:txBody>
          <a:bodyPr wrap="square" rtlCol="0">
            <a:spAutoFit/>
          </a:bodyPr>
          <a:lstStyle/>
          <a:p>
            <a:r>
              <a:rPr lang="en-US" altLang="en-US" sz="2400" b="1" u="sng" dirty="0" smtClean="0"/>
              <a:t>Goals</a:t>
            </a:r>
          </a:p>
          <a:p>
            <a:endParaRPr lang="en-US" altLang="en-US" dirty="0"/>
          </a:p>
          <a:p>
            <a:pPr marL="285750" indent="-285750">
              <a:buFont typeface="Arial" panose="020B0604020202020204" pitchFamily="34" charset="0"/>
              <a:buChar char="•"/>
            </a:pPr>
            <a:r>
              <a:rPr lang="en-US" altLang="en-US" sz="2400" dirty="0" smtClean="0"/>
              <a:t>Prevent and Treat Pressure Ulcers using evidenced based best practices supported by an IDT</a:t>
            </a:r>
          </a:p>
          <a:p>
            <a:pPr marL="285750" indent="-285750">
              <a:buFont typeface="Arial" panose="020B0604020202020204" pitchFamily="34" charset="0"/>
              <a:buChar char="•"/>
            </a:pPr>
            <a:r>
              <a:rPr lang="en-US" altLang="en-US" sz="2400" dirty="0" smtClean="0"/>
              <a:t>Insure high quality fiscally responsible care to our Residents/Patients in compliance with state and federal regulations</a:t>
            </a:r>
          </a:p>
          <a:p>
            <a:pPr marL="285750" indent="-285750">
              <a:buFont typeface="Arial" panose="020B0604020202020204" pitchFamily="34" charset="0"/>
              <a:buChar char="•"/>
            </a:pPr>
            <a:r>
              <a:rPr lang="en-US" altLang="en-US" sz="2400" dirty="0" smtClean="0"/>
              <a:t>Provide patient/resident/family education</a:t>
            </a:r>
            <a:endParaRPr lang="en-US" altLang="en-US" sz="2400" dirty="0"/>
          </a:p>
        </p:txBody>
      </p:sp>
    </p:spTree>
    <p:extLst>
      <p:ext uri="{BB962C8B-B14F-4D97-AF65-F5344CB8AC3E}">
        <p14:creationId xmlns:p14="http://schemas.microsoft.com/office/powerpoint/2010/main" val="892161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3"/>
          <p:cNvSpPr>
            <a:spLocks noGrp="1" noChangeArrowheads="1"/>
          </p:cNvSpPr>
          <p:nvPr>
            <p:ph type="body" idx="4294967295"/>
          </p:nvPr>
        </p:nvSpPr>
        <p:spPr>
          <a:xfrm>
            <a:off x="0" y="833438"/>
            <a:ext cx="10515600" cy="4351337"/>
          </a:xfrm>
        </p:spPr>
        <p:txBody>
          <a:bodyPr/>
          <a:lstStyle/>
          <a:p>
            <a:pPr eaLnBrk="1" hangingPunct="1">
              <a:buFontTx/>
              <a:buNone/>
              <a:defRPr/>
            </a:pPr>
            <a:endParaRPr lang="en-US" altLang="en-US" dirty="0" smtClean="0">
              <a:effectLst>
                <a:outerShdw blurRad="38100" dist="38100" dir="2700000" algn="tl">
                  <a:srgbClr val="C0C0C0"/>
                </a:outerShdw>
              </a:effectLst>
            </a:endParaRPr>
          </a:p>
          <a:p>
            <a:pPr eaLnBrk="1" hangingPunct="1">
              <a:buFontTx/>
              <a:buNone/>
              <a:defRPr/>
            </a:pPr>
            <a:r>
              <a:rPr lang="en-US" altLang="en-US" dirty="0" smtClean="0">
                <a:effectLst>
                  <a:outerShdw blurRad="38100" dist="38100" dir="2700000" algn="tl">
                    <a:srgbClr val="C0C0C0"/>
                  </a:outerShdw>
                </a:effectLst>
              </a:rPr>
              <a:t>   </a:t>
            </a:r>
            <a:r>
              <a:rPr lang="en-US" altLang="en-US" sz="2400" dirty="0" smtClean="0">
                <a:effectLst>
                  <a:outerShdw blurRad="38100" dist="38100" dir="2700000" algn="tl">
                    <a:srgbClr val="C0C0C0"/>
                  </a:outerShdw>
                </a:effectLst>
              </a:rPr>
              <a:t>A pressure ulcer is a localized injury to the skin and/or underlying tissues usually over bony prominence, as a result of pressure, or pressure in combination with shear. </a:t>
            </a:r>
            <a:endParaRPr lang="en-US" altLang="en-US" sz="2400" i="1" dirty="0">
              <a:effectLst>
                <a:outerShdw blurRad="38100" dist="38100" dir="2700000" algn="tl">
                  <a:srgbClr val="C0C0C0"/>
                </a:outerShdw>
              </a:effectLst>
            </a:endParaRPr>
          </a:p>
        </p:txBody>
      </p:sp>
      <p:sp>
        <p:nvSpPr>
          <p:cNvPr id="2" name="TextBox 1"/>
          <p:cNvSpPr txBox="1"/>
          <p:nvPr/>
        </p:nvSpPr>
        <p:spPr>
          <a:xfrm>
            <a:off x="948906" y="284672"/>
            <a:ext cx="9903124" cy="523220"/>
          </a:xfrm>
          <a:prstGeom prst="rect">
            <a:avLst/>
          </a:prstGeom>
          <a:noFill/>
        </p:spPr>
        <p:txBody>
          <a:bodyPr wrap="square" rtlCol="0">
            <a:spAutoFit/>
          </a:bodyPr>
          <a:lstStyle/>
          <a:p>
            <a:pPr algn="ctr">
              <a:defRPr/>
            </a:pPr>
            <a:r>
              <a:rPr lang="en-US" altLang="en-US" sz="2800" dirty="0">
                <a:effectLst>
                  <a:outerShdw blurRad="38100" dist="38100" dir="2700000" algn="tl">
                    <a:srgbClr val="C0C0C0"/>
                  </a:outerShdw>
                </a:effectLst>
              </a:rPr>
              <a:t>Definition by National Pressure Ulcer Advisory Panel (NPUAP)</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23536" y="2389517"/>
            <a:ext cx="8504208" cy="4277694"/>
          </a:xfrm>
          <a:prstGeom prst="rect">
            <a:avLst/>
          </a:prstGeom>
        </p:spPr>
      </p:pic>
    </p:spTree>
    <p:extLst>
      <p:ext uri="{BB962C8B-B14F-4D97-AF65-F5344CB8AC3E}">
        <p14:creationId xmlns:p14="http://schemas.microsoft.com/office/powerpoint/2010/main" val="4175831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r>
              <a:rPr lang="en-US" altLang="en-US" sz="4000" dirty="0"/>
              <a:t/>
            </a:r>
            <a:br>
              <a:rPr lang="en-US" altLang="en-US" sz="4000" dirty="0"/>
            </a:br>
            <a:endParaRPr lang="en-US" altLang="en-US" sz="4000" dirty="0"/>
          </a:p>
        </p:txBody>
      </p:sp>
      <p:pic>
        <p:nvPicPr>
          <p:cNvPr id="53251"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66051" y="1270000"/>
            <a:ext cx="4183062" cy="2814804"/>
          </a:xfrm>
          <a:noFill/>
          <a:extLst>
            <a:ext uri="{909E8E84-426E-40DD-AFC4-6F175D3DCCD1}">
              <a14:hiddenFill xmlns:a14="http://schemas.microsoft.com/office/drawing/2010/main">
                <a:solidFill>
                  <a:srgbClr val="AAA57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0BC94"/>
                  </a:outerShdw>
                </a:effectLst>
              </a14:hiddenEffects>
            </a:ext>
          </a:extLst>
        </p:spPr>
      </p:pic>
      <p:sp>
        <p:nvSpPr>
          <p:cNvPr id="53252" name="Rectangle 5"/>
          <p:cNvSpPr>
            <a:spLocks noGrp="1" noChangeArrowheads="1"/>
          </p:cNvSpPr>
          <p:nvPr>
            <p:ph sz="half" idx="2"/>
          </p:nvPr>
        </p:nvSpPr>
        <p:spPr>
          <a:xfrm>
            <a:off x="5540202" y="1433347"/>
            <a:ext cx="3733800" cy="4251324"/>
          </a:xfrm>
        </p:spPr>
        <p:txBody>
          <a:bodyPr/>
          <a:lstStyle/>
          <a:p>
            <a:pPr eaLnBrk="1" hangingPunct="1">
              <a:buFontTx/>
              <a:buNone/>
            </a:pPr>
            <a:r>
              <a:rPr lang="en-US" altLang="en-US" b="1" dirty="0"/>
              <a:t>   Deep Tissue Injury</a:t>
            </a:r>
          </a:p>
          <a:p>
            <a:pPr eaLnBrk="1" hangingPunct="1">
              <a:buFontTx/>
              <a:buNone/>
            </a:pPr>
            <a:r>
              <a:rPr lang="en-US" altLang="en-US" b="1" dirty="0"/>
              <a:t>   </a:t>
            </a:r>
            <a:r>
              <a:rPr lang="en-US" altLang="en-US" dirty="0"/>
              <a:t>Purple or maroon localized area of </a:t>
            </a:r>
            <a:r>
              <a:rPr lang="en-US" altLang="en-US" dirty="0" smtClean="0"/>
              <a:t>discolored skin open, intact, </a:t>
            </a:r>
            <a:r>
              <a:rPr lang="en-US" altLang="en-US" dirty="0"/>
              <a:t>or blood-filled blister due to damage of underlying soft tissue from pressure and/or shear.</a:t>
            </a:r>
            <a:r>
              <a:rPr lang="en-US" altLang="en-US" b="1" dirty="0"/>
              <a:t>                </a:t>
            </a:r>
          </a:p>
        </p:txBody>
      </p:sp>
    </p:spTree>
    <p:extLst>
      <p:ext uri="{BB962C8B-B14F-4D97-AF65-F5344CB8AC3E}">
        <p14:creationId xmlns:p14="http://schemas.microsoft.com/office/powerpoint/2010/main" val="36747072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eaLnBrk="1" hangingPunct="1"/>
            <a:endParaRPr lang="en-US" altLang="en-US" dirty="0" smtClean="0"/>
          </a:p>
        </p:txBody>
      </p:sp>
      <p:pic>
        <p:nvPicPr>
          <p:cNvPr id="5427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31056" y="2986881"/>
            <a:ext cx="3876675" cy="2228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6" name="Rectangle 5"/>
          <p:cNvSpPr>
            <a:spLocks noGrp="1" noChangeArrowheads="1"/>
          </p:cNvSpPr>
          <p:nvPr>
            <p:ph sz="half" idx="2"/>
          </p:nvPr>
        </p:nvSpPr>
        <p:spPr>
          <a:xfrm>
            <a:off x="6553200" y="1965101"/>
            <a:ext cx="3657600" cy="4225457"/>
          </a:xfrm>
        </p:spPr>
        <p:txBody>
          <a:bodyPr>
            <a:normAutofit fontScale="92500" lnSpcReduction="10000"/>
          </a:bodyPr>
          <a:lstStyle/>
          <a:p>
            <a:pPr eaLnBrk="1" hangingPunct="1">
              <a:lnSpc>
                <a:spcPct val="80000"/>
              </a:lnSpc>
              <a:buFontTx/>
              <a:buNone/>
            </a:pPr>
            <a:r>
              <a:rPr lang="en-US" altLang="en-US" sz="2400" b="1" dirty="0"/>
              <a:t>Stage </a:t>
            </a:r>
            <a:r>
              <a:rPr lang="en-US" altLang="en-US" sz="2400" b="1" dirty="0" smtClean="0"/>
              <a:t>1</a:t>
            </a:r>
            <a:endParaRPr lang="en-US" altLang="en-US" sz="2400" b="1" dirty="0"/>
          </a:p>
          <a:p>
            <a:pPr eaLnBrk="1" hangingPunct="1">
              <a:lnSpc>
                <a:spcPct val="80000"/>
              </a:lnSpc>
              <a:buFontTx/>
              <a:buNone/>
            </a:pPr>
            <a:endParaRPr lang="en-US" altLang="en-US" sz="2400" dirty="0"/>
          </a:p>
          <a:p>
            <a:pPr eaLnBrk="1" hangingPunct="1">
              <a:lnSpc>
                <a:spcPct val="80000"/>
              </a:lnSpc>
              <a:buFontTx/>
              <a:buNone/>
            </a:pPr>
            <a:r>
              <a:rPr lang="en-US" altLang="en-US" sz="2400" dirty="0"/>
              <a:t>Intact skin with an area</a:t>
            </a:r>
          </a:p>
          <a:p>
            <a:pPr eaLnBrk="1" hangingPunct="1">
              <a:lnSpc>
                <a:spcPct val="80000"/>
              </a:lnSpc>
              <a:buFontTx/>
              <a:buNone/>
            </a:pPr>
            <a:r>
              <a:rPr lang="en-US" altLang="en-US" sz="2400" dirty="0"/>
              <a:t>of nonblanchable</a:t>
            </a:r>
          </a:p>
          <a:p>
            <a:pPr eaLnBrk="1" hangingPunct="1">
              <a:lnSpc>
                <a:spcPct val="80000"/>
              </a:lnSpc>
              <a:buFontTx/>
              <a:buNone/>
            </a:pPr>
            <a:r>
              <a:rPr lang="en-US" altLang="en-US" sz="2400" dirty="0"/>
              <a:t>redness. Can be</a:t>
            </a:r>
          </a:p>
          <a:p>
            <a:pPr eaLnBrk="1" hangingPunct="1">
              <a:lnSpc>
                <a:spcPct val="80000"/>
              </a:lnSpc>
              <a:buFontTx/>
              <a:buNone/>
            </a:pPr>
            <a:r>
              <a:rPr lang="en-US" altLang="en-US" sz="2400" dirty="0"/>
              <a:t>painful, area can be</a:t>
            </a:r>
          </a:p>
          <a:p>
            <a:pPr eaLnBrk="1" hangingPunct="1">
              <a:lnSpc>
                <a:spcPct val="80000"/>
              </a:lnSpc>
              <a:buFontTx/>
              <a:buNone/>
            </a:pPr>
            <a:r>
              <a:rPr lang="en-US" altLang="en-US" sz="2400" dirty="0"/>
              <a:t>firm or soft.</a:t>
            </a:r>
          </a:p>
          <a:p>
            <a:pPr eaLnBrk="1" hangingPunct="1">
              <a:lnSpc>
                <a:spcPct val="80000"/>
              </a:lnSpc>
              <a:buFontTx/>
              <a:buNone/>
            </a:pPr>
            <a:r>
              <a:rPr lang="en-US" altLang="en-US" sz="2400" dirty="0"/>
              <a:t>It signals “AT RISK” for</a:t>
            </a:r>
          </a:p>
          <a:p>
            <a:pPr eaLnBrk="1" hangingPunct="1">
              <a:lnSpc>
                <a:spcPct val="80000"/>
              </a:lnSpc>
              <a:buFontTx/>
              <a:buNone/>
            </a:pPr>
            <a:r>
              <a:rPr lang="en-US" altLang="en-US" sz="2400" dirty="0"/>
              <a:t>tissue breakdown.</a:t>
            </a:r>
          </a:p>
          <a:p>
            <a:pPr eaLnBrk="1" hangingPunct="1">
              <a:lnSpc>
                <a:spcPct val="80000"/>
              </a:lnSpc>
              <a:buFontTx/>
              <a:buNone/>
            </a:pPr>
            <a:endParaRPr lang="en-US" altLang="en-US" sz="2400" dirty="0"/>
          </a:p>
          <a:p>
            <a:pPr eaLnBrk="1" hangingPunct="1">
              <a:lnSpc>
                <a:spcPct val="80000"/>
              </a:lnSpc>
              <a:buFontTx/>
              <a:buNone/>
            </a:pPr>
            <a:endParaRPr lang="en-US" altLang="en-US" sz="2400" dirty="0"/>
          </a:p>
          <a:p>
            <a:pPr eaLnBrk="1" hangingPunct="1">
              <a:lnSpc>
                <a:spcPct val="80000"/>
              </a:lnSpc>
              <a:buFontTx/>
              <a:buNone/>
            </a:pPr>
            <a:r>
              <a:rPr lang="en-US" altLang="en-US" sz="1400" dirty="0"/>
              <a:t>                                 </a:t>
            </a:r>
          </a:p>
        </p:txBody>
      </p:sp>
    </p:spTree>
    <p:extLst>
      <p:ext uri="{BB962C8B-B14F-4D97-AF65-F5344CB8AC3E}">
        <p14:creationId xmlns:p14="http://schemas.microsoft.com/office/powerpoint/2010/main" val="22492661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eaLnBrk="1" hangingPunct="1"/>
            <a:endParaRPr lang="en-US" altLang="en-US" dirty="0" smtClean="0"/>
          </a:p>
        </p:txBody>
      </p:sp>
      <p:pic>
        <p:nvPicPr>
          <p:cNvPr id="55300"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77863" y="2693258"/>
            <a:ext cx="4183062" cy="2816097"/>
          </a:xfrm>
        </p:spPr>
      </p:pic>
      <p:sp>
        <p:nvSpPr>
          <p:cNvPr id="55299" name="Rectangle 5"/>
          <p:cNvSpPr>
            <a:spLocks noGrp="1" noChangeArrowheads="1"/>
          </p:cNvSpPr>
          <p:nvPr>
            <p:ph sz="half" idx="2"/>
          </p:nvPr>
        </p:nvSpPr>
        <p:spPr>
          <a:xfrm>
            <a:off x="6553200" y="2316164"/>
            <a:ext cx="3657600" cy="3810000"/>
          </a:xfrm>
        </p:spPr>
        <p:txBody>
          <a:bodyPr>
            <a:normAutofit fontScale="92500"/>
          </a:bodyPr>
          <a:lstStyle/>
          <a:p>
            <a:pPr eaLnBrk="1" hangingPunct="1">
              <a:lnSpc>
                <a:spcPct val="80000"/>
              </a:lnSpc>
              <a:buFontTx/>
              <a:buNone/>
            </a:pPr>
            <a:r>
              <a:rPr lang="en-US" altLang="en-US" sz="2400" b="1" dirty="0"/>
              <a:t>Stage </a:t>
            </a:r>
            <a:r>
              <a:rPr lang="en-US" altLang="en-US" sz="2400" b="1" dirty="0" smtClean="0"/>
              <a:t>1</a:t>
            </a:r>
            <a:endParaRPr lang="en-US" altLang="en-US" sz="2400" b="1" dirty="0"/>
          </a:p>
          <a:p>
            <a:pPr eaLnBrk="1" hangingPunct="1">
              <a:lnSpc>
                <a:spcPct val="80000"/>
              </a:lnSpc>
              <a:buFontTx/>
              <a:buNone/>
            </a:pPr>
            <a:endParaRPr lang="en-US" altLang="en-US" sz="2400" dirty="0"/>
          </a:p>
          <a:p>
            <a:pPr eaLnBrk="1" hangingPunct="1">
              <a:lnSpc>
                <a:spcPct val="80000"/>
              </a:lnSpc>
              <a:buFontTx/>
              <a:buNone/>
            </a:pPr>
            <a:r>
              <a:rPr lang="en-US" altLang="en-US" sz="2400" dirty="0"/>
              <a:t>May be difficult to detect</a:t>
            </a:r>
          </a:p>
          <a:p>
            <a:pPr eaLnBrk="1" hangingPunct="1">
              <a:lnSpc>
                <a:spcPct val="80000"/>
              </a:lnSpc>
              <a:buFontTx/>
              <a:buNone/>
            </a:pPr>
            <a:r>
              <a:rPr lang="en-US" altLang="en-US" sz="2400" dirty="0"/>
              <a:t>in individuals with dark</a:t>
            </a:r>
          </a:p>
          <a:p>
            <a:pPr eaLnBrk="1" hangingPunct="1">
              <a:lnSpc>
                <a:spcPct val="80000"/>
              </a:lnSpc>
              <a:buFontTx/>
              <a:buNone/>
            </a:pPr>
            <a:r>
              <a:rPr lang="en-US" altLang="en-US" sz="2400" dirty="0"/>
              <a:t>skin tones. Darkly</a:t>
            </a:r>
          </a:p>
          <a:p>
            <a:pPr eaLnBrk="1" hangingPunct="1">
              <a:lnSpc>
                <a:spcPct val="80000"/>
              </a:lnSpc>
              <a:buFontTx/>
              <a:buNone/>
            </a:pPr>
            <a:r>
              <a:rPr lang="en-US" altLang="en-US" sz="2400" dirty="0"/>
              <a:t>pigmented skin may not</a:t>
            </a:r>
          </a:p>
          <a:p>
            <a:pPr eaLnBrk="1" hangingPunct="1">
              <a:lnSpc>
                <a:spcPct val="80000"/>
              </a:lnSpc>
              <a:buFontTx/>
              <a:buNone/>
            </a:pPr>
            <a:r>
              <a:rPr lang="en-US" altLang="en-US" sz="2400" dirty="0"/>
              <a:t>have visible  blanching;</a:t>
            </a:r>
          </a:p>
          <a:p>
            <a:pPr eaLnBrk="1" hangingPunct="1">
              <a:lnSpc>
                <a:spcPct val="80000"/>
              </a:lnSpc>
              <a:buFontTx/>
              <a:buNone/>
            </a:pPr>
            <a:r>
              <a:rPr lang="en-US" altLang="en-US" sz="2400" dirty="0"/>
              <a:t>its color may differ from</a:t>
            </a:r>
          </a:p>
          <a:p>
            <a:pPr eaLnBrk="1" hangingPunct="1">
              <a:lnSpc>
                <a:spcPct val="80000"/>
              </a:lnSpc>
              <a:buFontTx/>
              <a:buNone/>
            </a:pPr>
            <a:r>
              <a:rPr lang="en-US" altLang="en-US" sz="2400" dirty="0"/>
              <a:t>the surrounding area.</a:t>
            </a:r>
          </a:p>
          <a:p>
            <a:pPr eaLnBrk="1" hangingPunct="1">
              <a:lnSpc>
                <a:spcPct val="80000"/>
              </a:lnSpc>
              <a:buFontTx/>
              <a:buNone/>
            </a:pPr>
            <a:r>
              <a:rPr lang="en-US" altLang="en-US" sz="1400" dirty="0"/>
              <a:t>                                 </a:t>
            </a:r>
          </a:p>
        </p:txBody>
      </p:sp>
    </p:spTree>
    <p:extLst>
      <p:ext uri="{BB962C8B-B14F-4D97-AF65-F5344CB8AC3E}">
        <p14:creationId xmlns:p14="http://schemas.microsoft.com/office/powerpoint/2010/main" val="21162936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endParaRPr lang="en-US" altLang="en-US" dirty="0" smtClean="0"/>
          </a:p>
        </p:txBody>
      </p:sp>
      <p:pic>
        <p:nvPicPr>
          <p:cNvPr id="56324" name="Picture 6"/>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864632" y="2867647"/>
            <a:ext cx="3809524" cy="2467319"/>
          </a:xfrm>
          <a:noFill/>
          <a:extLst>
            <a:ext uri="{909E8E84-426E-40DD-AFC4-6F175D3DCCD1}">
              <a14:hiddenFill xmlns:a14="http://schemas.microsoft.com/office/drawing/2010/main">
                <a:solidFill>
                  <a:srgbClr val="AAA57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0BC94"/>
                  </a:outerShdw>
                </a:effectLst>
              </a14:hiddenEffects>
            </a:ext>
          </a:extLst>
        </p:spPr>
      </p:pic>
      <p:sp>
        <p:nvSpPr>
          <p:cNvPr id="56323" name="Rectangle 5"/>
          <p:cNvSpPr>
            <a:spLocks noGrp="1" noChangeArrowheads="1"/>
          </p:cNvSpPr>
          <p:nvPr>
            <p:ph sz="half" idx="2"/>
          </p:nvPr>
        </p:nvSpPr>
        <p:spPr>
          <a:xfrm>
            <a:off x="6781800" y="2112135"/>
            <a:ext cx="3429000" cy="4014029"/>
          </a:xfrm>
        </p:spPr>
        <p:txBody>
          <a:bodyPr>
            <a:normAutofit/>
          </a:bodyPr>
          <a:lstStyle/>
          <a:p>
            <a:pPr eaLnBrk="1" hangingPunct="1">
              <a:buFontTx/>
              <a:buNone/>
            </a:pPr>
            <a:r>
              <a:rPr lang="en-US" altLang="en-US" sz="2400" b="1" dirty="0"/>
              <a:t>Stage 2</a:t>
            </a:r>
          </a:p>
          <a:p>
            <a:pPr eaLnBrk="1" hangingPunct="1">
              <a:buFontTx/>
              <a:buNone/>
            </a:pPr>
            <a:r>
              <a:rPr lang="en-US" altLang="en-US" sz="2400" dirty="0"/>
              <a:t>Partial thickness</a:t>
            </a:r>
          </a:p>
          <a:p>
            <a:pPr eaLnBrk="1" hangingPunct="1">
              <a:buFontTx/>
              <a:buNone/>
            </a:pPr>
            <a:r>
              <a:rPr lang="en-US" altLang="en-US" sz="2400" dirty="0"/>
              <a:t>tissue loss.</a:t>
            </a:r>
          </a:p>
          <a:p>
            <a:pPr eaLnBrk="1" hangingPunct="1">
              <a:buFontTx/>
              <a:buNone/>
            </a:pPr>
            <a:r>
              <a:rPr lang="en-US" altLang="en-US" sz="2400" dirty="0"/>
              <a:t>(loss of the dermis)</a:t>
            </a:r>
          </a:p>
          <a:p>
            <a:pPr eaLnBrk="1" hangingPunct="1">
              <a:buFontTx/>
              <a:buNone/>
            </a:pPr>
            <a:r>
              <a:rPr lang="en-US" altLang="en-US" sz="2400" dirty="0"/>
              <a:t>Shallow, open or </a:t>
            </a:r>
          </a:p>
          <a:p>
            <a:pPr eaLnBrk="1" hangingPunct="1">
              <a:buFontTx/>
              <a:buNone/>
            </a:pPr>
            <a:r>
              <a:rPr lang="en-US" altLang="en-US" sz="2400" dirty="0"/>
              <a:t>ruptured serum </a:t>
            </a:r>
          </a:p>
          <a:p>
            <a:pPr eaLnBrk="1" hangingPunct="1">
              <a:buFontTx/>
              <a:buNone/>
            </a:pPr>
            <a:r>
              <a:rPr lang="en-US" altLang="en-US" sz="2400" dirty="0"/>
              <a:t>filled blister without </a:t>
            </a:r>
          </a:p>
          <a:p>
            <a:pPr eaLnBrk="1" hangingPunct="1">
              <a:buFontTx/>
              <a:buNone/>
            </a:pPr>
            <a:r>
              <a:rPr lang="en-US" altLang="en-US" sz="2400" dirty="0"/>
              <a:t>slough or bruising</a:t>
            </a:r>
          </a:p>
        </p:txBody>
      </p:sp>
    </p:spTree>
    <p:extLst>
      <p:ext uri="{BB962C8B-B14F-4D97-AF65-F5344CB8AC3E}">
        <p14:creationId xmlns:p14="http://schemas.microsoft.com/office/powerpoint/2010/main" val="37132565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lgn="ctr" eaLnBrk="1" hangingPunct="1"/>
            <a:endParaRPr lang="en-US" altLang="en-US" dirty="0" smtClean="0"/>
          </a:p>
        </p:txBody>
      </p:sp>
      <p:sp>
        <p:nvSpPr>
          <p:cNvPr id="57347" name="Rectangle 3"/>
          <p:cNvSpPr>
            <a:spLocks noGrp="1" noChangeArrowheads="1"/>
          </p:cNvSpPr>
          <p:nvPr>
            <p:ph sz="half" idx="1"/>
          </p:nvPr>
        </p:nvSpPr>
        <p:spPr/>
        <p:txBody>
          <a:bodyPr>
            <a:normAutofit fontScale="92500" lnSpcReduction="10000"/>
          </a:bodyPr>
          <a:lstStyle/>
          <a:p>
            <a:pPr eaLnBrk="1" hangingPunct="1">
              <a:buFontTx/>
              <a:buNone/>
            </a:pPr>
            <a:endParaRPr lang="en-US" altLang="en-US" sz="2400" dirty="0"/>
          </a:p>
          <a:p>
            <a:pPr lvl="1" eaLnBrk="1" hangingPunct="1">
              <a:buFontTx/>
              <a:buNone/>
            </a:pPr>
            <a:r>
              <a:rPr lang="en-US" altLang="en-US" sz="2000" dirty="0"/>
              <a:t> </a:t>
            </a:r>
          </a:p>
        </p:txBody>
      </p:sp>
      <p:sp>
        <p:nvSpPr>
          <p:cNvPr id="57348" name="Rectangle 4"/>
          <p:cNvSpPr>
            <a:spLocks noGrp="1" noChangeArrowheads="1"/>
          </p:cNvSpPr>
          <p:nvPr>
            <p:ph sz="half" idx="2"/>
          </p:nvPr>
        </p:nvSpPr>
        <p:spPr>
          <a:xfrm>
            <a:off x="6781800" y="1825625"/>
            <a:ext cx="3657600" cy="4300539"/>
          </a:xfrm>
        </p:spPr>
        <p:txBody>
          <a:bodyPr>
            <a:normAutofit fontScale="92500" lnSpcReduction="10000"/>
          </a:bodyPr>
          <a:lstStyle/>
          <a:p>
            <a:pPr lvl="1" eaLnBrk="1" hangingPunct="1">
              <a:buFontTx/>
              <a:buNone/>
            </a:pPr>
            <a:r>
              <a:rPr lang="en-US" altLang="en-US" sz="2000" b="1" dirty="0"/>
              <a:t>Stage 3</a:t>
            </a:r>
          </a:p>
          <a:p>
            <a:pPr lvl="1" eaLnBrk="1" hangingPunct="1">
              <a:buFontTx/>
              <a:buNone/>
            </a:pPr>
            <a:r>
              <a:rPr lang="en-US" altLang="en-US" sz="2000" dirty="0"/>
              <a:t>Full thickness tissue </a:t>
            </a:r>
          </a:p>
          <a:p>
            <a:pPr lvl="1" eaLnBrk="1" hangingPunct="1">
              <a:buFontTx/>
              <a:buNone/>
            </a:pPr>
            <a:r>
              <a:rPr lang="en-US" altLang="en-US" sz="2000" dirty="0"/>
              <a:t>loss.  Subcutaneous fat </a:t>
            </a:r>
          </a:p>
          <a:p>
            <a:pPr lvl="1" eaLnBrk="1" hangingPunct="1">
              <a:buFontTx/>
              <a:buNone/>
            </a:pPr>
            <a:r>
              <a:rPr lang="en-US" altLang="en-US" sz="2000" dirty="0"/>
              <a:t>may be visible but bone, </a:t>
            </a:r>
          </a:p>
          <a:p>
            <a:pPr lvl="1" eaLnBrk="1" hangingPunct="1">
              <a:buFontTx/>
              <a:buNone/>
            </a:pPr>
            <a:r>
              <a:rPr lang="en-US" altLang="en-US" sz="2000" dirty="0"/>
              <a:t>tendon or muscle are not </a:t>
            </a:r>
          </a:p>
          <a:p>
            <a:pPr lvl="1" eaLnBrk="1" hangingPunct="1">
              <a:buFontTx/>
              <a:buNone/>
            </a:pPr>
            <a:r>
              <a:rPr lang="en-US" altLang="en-US" sz="2000" dirty="0"/>
              <a:t>exposed.  Slough may </a:t>
            </a:r>
          </a:p>
          <a:p>
            <a:pPr lvl="1" eaLnBrk="1" hangingPunct="1">
              <a:buFontTx/>
              <a:buNone/>
            </a:pPr>
            <a:r>
              <a:rPr lang="en-US" altLang="en-US" sz="2000" dirty="0"/>
              <a:t>be present but does not </a:t>
            </a:r>
          </a:p>
          <a:p>
            <a:pPr lvl="1" eaLnBrk="1" hangingPunct="1">
              <a:buFontTx/>
              <a:buNone/>
            </a:pPr>
            <a:r>
              <a:rPr lang="en-US" altLang="en-US" sz="2000" dirty="0"/>
              <a:t>obscure the depth of </a:t>
            </a:r>
          </a:p>
          <a:p>
            <a:pPr lvl="1" eaLnBrk="1" hangingPunct="1">
              <a:buFontTx/>
              <a:buNone/>
            </a:pPr>
            <a:r>
              <a:rPr lang="en-US" altLang="en-US" sz="2000" dirty="0"/>
              <a:t>tissue loss.  May include </a:t>
            </a:r>
          </a:p>
          <a:p>
            <a:pPr lvl="1" eaLnBrk="1" hangingPunct="1">
              <a:buFontTx/>
              <a:buNone/>
            </a:pPr>
            <a:r>
              <a:rPr lang="en-US" altLang="en-US" sz="2000" dirty="0"/>
              <a:t>undermining and </a:t>
            </a:r>
          </a:p>
          <a:p>
            <a:pPr lvl="1" eaLnBrk="1" hangingPunct="1">
              <a:buFontTx/>
              <a:buNone/>
            </a:pPr>
            <a:r>
              <a:rPr lang="en-US" altLang="en-US" sz="2000" dirty="0"/>
              <a:t>tunneling.</a:t>
            </a:r>
          </a:p>
          <a:p>
            <a:pPr eaLnBrk="1" hangingPunct="1">
              <a:buFontTx/>
              <a:buNone/>
            </a:pPr>
            <a:endParaRPr lang="en-US" altLang="en-US" sz="2400" dirty="0"/>
          </a:p>
        </p:txBody>
      </p:sp>
      <p:pic>
        <p:nvPicPr>
          <p:cNvPr id="573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253" y="1825625"/>
            <a:ext cx="4572000" cy="4549417"/>
          </a:xfrm>
          <a:prstGeom prst="rect">
            <a:avLst/>
          </a:prstGeom>
          <a:noFill/>
          <a:ln>
            <a:noFill/>
          </a:ln>
          <a:effectLst/>
          <a:extLst>
            <a:ext uri="{909E8E84-426E-40DD-AFC4-6F175D3DCCD1}">
              <a14:hiddenFill xmlns:a14="http://schemas.microsoft.com/office/drawing/2010/main">
                <a:solidFill>
                  <a:srgbClr val="AAA57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0BC94"/>
                  </a:outerShdw>
                </a:effectLst>
              </a14:hiddenEffects>
            </a:ext>
          </a:extLst>
        </p:spPr>
      </p:pic>
    </p:spTree>
    <p:extLst>
      <p:ext uri="{BB962C8B-B14F-4D97-AF65-F5344CB8AC3E}">
        <p14:creationId xmlns:p14="http://schemas.microsoft.com/office/powerpoint/2010/main" val="37785194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905000" y="304800"/>
            <a:ext cx="8229600" cy="1143000"/>
          </a:xfrm>
        </p:spPr>
        <p:txBody>
          <a:bodyPr/>
          <a:lstStyle/>
          <a:p>
            <a:pPr algn="ctr" eaLnBrk="1" hangingPunct="1"/>
            <a:endParaRPr lang="en-US" altLang="en-US" dirty="0" smtClean="0"/>
          </a:p>
        </p:txBody>
      </p:sp>
      <p:sp>
        <p:nvSpPr>
          <p:cNvPr id="58371" name="Rectangle 3"/>
          <p:cNvSpPr>
            <a:spLocks noGrp="1" noChangeArrowheads="1"/>
          </p:cNvSpPr>
          <p:nvPr>
            <p:ph sz="half" idx="1"/>
          </p:nvPr>
        </p:nvSpPr>
        <p:spPr/>
        <p:txBody>
          <a:bodyPr/>
          <a:lstStyle/>
          <a:p>
            <a:pPr eaLnBrk="1" hangingPunct="1">
              <a:buFontTx/>
              <a:buNone/>
            </a:pPr>
            <a:endParaRPr lang="en-US" altLang="en-US" dirty="0"/>
          </a:p>
          <a:p>
            <a:pPr lvl="1" eaLnBrk="1" hangingPunct="1">
              <a:buFontTx/>
              <a:buNone/>
            </a:pPr>
            <a:r>
              <a:rPr lang="en-US" altLang="en-US" dirty="0"/>
              <a:t>  </a:t>
            </a:r>
          </a:p>
        </p:txBody>
      </p:sp>
      <p:sp>
        <p:nvSpPr>
          <p:cNvPr id="58372" name="Rectangle 4"/>
          <p:cNvSpPr>
            <a:spLocks noGrp="1" noChangeArrowheads="1"/>
          </p:cNvSpPr>
          <p:nvPr>
            <p:ph sz="half" idx="2"/>
          </p:nvPr>
        </p:nvSpPr>
        <p:spPr>
          <a:xfrm>
            <a:off x="5846193" y="2008697"/>
            <a:ext cx="3810000" cy="3929130"/>
          </a:xfrm>
        </p:spPr>
        <p:txBody>
          <a:bodyPr/>
          <a:lstStyle/>
          <a:p>
            <a:pPr lvl="1" eaLnBrk="1" hangingPunct="1">
              <a:buFontTx/>
              <a:buNone/>
            </a:pPr>
            <a:r>
              <a:rPr lang="en-US" altLang="en-US" b="1" dirty="0"/>
              <a:t>   Stage </a:t>
            </a:r>
            <a:r>
              <a:rPr lang="en-US" altLang="en-US" b="1" dirty="0" smtClean="0"/>
              <a:t>4</a:t>
            </a:r>
            <a:endParaRPr lang="en-US" altLang="en-US" b="1" dirty="0"/>
          </a:p>
          <a:p>
            <a:pPr lvl="1" eaLnBrk="1" hangingPunct="1">
              <a:buFontTx/>
              <a:buNone/>
            </a:pPr>
            <a:r>
              <a:rPr lang="en-US" altLang="en-US" dirty="0"/>
              <a:t>   Full thickness tissue loss with exposed bone, tendon or muscle.  Slough or eschar may be present on some parts of the wound bed. Often includes undermining and tunneling.</a:t>
            </a:r>
          </a:p>
          <a:p>
            <a:pPr eaLnBrk="1" hangingPunct="1">
              <a:buFontTx/>
              <a:buNone/>
            </a:pPr>
            <a:endParaRPr lang="en-US" altLang="en-US" sz="2400" dirty="0"/>
          </a:p>
        </p:txBody>
      </p:sp>
      <p:pic>
        <p:nvPicPr>
          <p:cNvPr id="58373" name="Picture 6" descr="... of his large trochanteric pressure ulcers his pressure ulcers w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34" y="1724026"/>
            <a:ext cx="47434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457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18434" name="Content Placeholder 2"/>
          <p:cNvSpPr>
            <a:spLocks noGrp="1"/>
          </p:cNvSpPr>
          <p:nvPr>
            <p:ph idx="1"/>
          </p:nvPr>
        </p:nvSpPr>
        <p:spPr/>
        <p:txBody>
          <a:bodyPr>
            <a:normAutofit/>
          </a:bodyPr>
          <a:lstStyle/>
          <a:p>
            <a:pPr>
              <a:spcBef>
                <a:spcPct val="0"/>
              </a:spcBef>
              <a:spcAft>
                <a:spcPts val="900"/>
              </a:spcAft>
              <a:buNone/>
            </a:pPr>
            <a:endParaRPr lang="en-US" altLang="en-US" smtClean="0"/>
          </a:p>
          <a:p>
            <a:pPr>
              <a:spcBef>
                <a:spcPct val="0"/>
              </a:spcBef>
              <a:buFont typeface="Wingdings 3" panose="05040102010807070707" pitchFamily="18" charset="2"/>
              <a:buNone/>
            </a:pPr>
            <a:r>
              <a:rPr lang="en-US" altLang="en-US" smtClean="0"/>
              <a:t>The CIA applies specifically to Catholic Health’s subacute </a:t>
            </a:r>
          </a:p>
          <a:p>
            <a:pPr>
              <a:spcBef>
                <a:spcPct val="0"/>
              </a:spcBef>
              <a:buFont typeface="Wingdings 3" panose="05040102010807070707" pitchFamily="18" charset="2"/>
              <a:buNone/>
            </a:pPr>
            <a:r>
              <a:rPr lang="en-US" altLang="en-US" smtClean="0"/>
              <a:t>rehabilitation facilities:  Father Baker Manor (“FBM”) and The McAuley </a:t>
            </a:r>
          </a:p>
          <a:p>
            <a:pPr>
              <a:spcBef>
                <a:spcPct val="0"/>
              </a:spcBef>
              <a:buFont typeface="Wingdings 3" panose="05040102010807070707" pitchFamily="18" charset="2"/>
              <a:buNone/>
            </a:pPr>
            <a:r>
              <a:rPr lang="en-US" altLang="en-US" smtClean="0"/>
              <a:t>Residence (“TMR”), and any other subacute rehabilitation facilities in </a:t>
            </a:r>
          </a:p>
          <a:p>
            <a:pPr>
              <a:spcBef>
                <a:spcPct val="0"/>
              </a:spcBef>
              <a:buFont typeface="Wingdings 3" panose="05040102010807070707" pitchFamily="18" charset="2"/>
              <a:buNone/>
            </a:pPr>
            <a:r>
              <a:rPr lang="en-US" altLang="en-US" smtClean="0"/>
              <a:t>which Catholic Health has an ownership or control interest.</a:t>
            </a:r>
          </a:p>
          <a:p>
            <a:pPr>
              <a:spcBef>
                <a:spcPct val="0"/>
              </a:spcBef>
              <a:buFont typeface="Wingdings 3" panose="05040102010807070707" pitchFamily="18" charset="2"/>
              <a:buNone/>
            </a:pPr>
            <a:endParaRPr lang="en-US" altLang="en-US" smtClean="0"/>
          </a:p>
          <a:p>
            <a:pPr>
              <a:spcBef>
                <a:spcPct val="0"/>
              </a:spcBef>
              <a:spcAft>
                <a:spcPts val="900"/>
              </a:spcAft>
            </a:pPr>
            <a:r>
              <a:rPr lang="en-US" altLang="en-US" smtClean="0"/>
              <a:t>Effective Date of CIA is October 19, 2017.</a:t>
            </a:r>
          </a:p>
          <a:p>
            <a:pPr>
              <a:spcBef>
                <a:spcPct val="0"/>
              </a:spcBef>
              <a:spcAft>
                <a:spcPts val="900"/>
              </a:spcAft>
            </a:pPr>
            <a:r>
              <a:rPr lang="en-US" altLang="en-US" smtClean="0"/>
              <a:t>Term is five (5) years.</a:t>
            </a:r>
          </a:p>
          <a:p>
            <a:endParaRPr lang="en-US" altLang="en-US" smtClean="0"/>
          </a:p>
        </p:txBody>
      </p:sp>
      <p:pic>
        <p:nvPicPr>
          <p:cNvPr id="1843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5274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eaLnBrk="1" hangingPunct="1"/>
            <a:endParaRPr lang="en-US" altLang="en-US" dirty="0" smtClean="0"/>
          </a:p>
        </p:txBody>
      </p:sp>
      <p:sp>
        <p:nvSpPr>
          <p:cNvPr id="60419" name="Rectangle 3"/>
          <p:cNvSpPr>
            <a:spLocks noGrp="1" noChangeArrowheads="1"/>
          </p:cNvSpPr>
          <p:nvPr>
            <p:ph sz="half" idx="1"/>
          </p:nvPr>
        </p:nvSpPr>
        <p:spPr/>
        <p:txBody>
          <a:bodyPr/>
          <a:lstStyle/>
          <a:p>
            <a:pPr eaLnBrk="1" hangingPunct="1">
              <a:buFontTx/>
              <a:buNone/>
            </a:pPr>
            <a:endParaRPr lang="en-US" altLang="en-US" dirty="0"/>
          </a:p>
          <a:p>
            <a:pPr lvl="1" eaLnBrk="1" hangingPunct="1">
              <a:buFontTx/>
              <a:buNone/>
            </a:pPr>
            <a:r>
              <a:rPr lang="en-US" altLang="en-US" dirty="0"/>
              <a:t>   </a:t>
            </a:r>
          </a:p>
        </p:txBody>
      </p:sp>
      <p:sp>
        <p:nvSpPr>
          <p:cNvPr id="60420" name="Rectangle 4"/>
          <p:cNvSpPr>
            <a:spLocks noGrp="1" noChangeArrowheads="1"/>
          </p:cNvSpPr>
          <p:nvPr>
            <p:ph sz="half" idx="2"/>
          </p:nvPr>
        </p:nvSpPr>
        <p:spPr>
          <a:xfrm>
            <a:off x="5635125" y="1925306"/>
            <a:ext cx="4005330" cy="4351338"/>
          </a:xfrm>
        </p:spPr>
        <p:txBody>
          <a:bodyPr/>
          <a:lstStyle/>
          <a:p>
            <a:pPr lvl="1" eaLnBrk="1" hangingPunct="1">
              <a:buFontTx/>
              <a:buNone/>
            </a:pPr>
            <a:r>
              <a:rPr lang="en-US" altLang="en-US" b="1" dirty="0"/>
              <a:t>  Unstageable</a:t>
            </a:r>
          </a:p>
          <a:p>
            <a:pPr lvl="1" eaLnBrk="1" hangingPunct="1">
              <a:buFontTx/>
              <a:buNone/>
            </a:pPr>
            <a:r>
              <a:rPr lang="en-US" altLang="en-US" dirty="0"/>
              <a:t>   Full thickness tissue loss in which the base of the ulcer is covered by slough (yellow, tan, gray, green or brown) and/or eschar (tan. Brown or black) in the wound bed.</a:t>
            </a:r>
          </a:p>
          <a:p>
            <a:pPr eaLnBrk="1" hangingPunct="1"/>
            <a:endParaRPr lang="en-US" altLang="en-US" dirty="0"/>
          </a:p>
        </p:txBody>
      </p:sp>
      <p:pic>
        <p:nvPicPr>
          <p:cNvPr id="604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787" y="1690023"/>
            <a:ext cx="4343400" cy="4351338"/>
          </a:xfrm>
          <a:prstGeom prst="rect">
            <a:avLst/>
          </a:prstGeom>
          <a:noFill/>
          <a:ln>
            <a:noFill/>
          </a:ln>
          <a:effectLst/>
          <a:extLst>
            <a:ext uri="{909E8E84-426E-40DD-AFC4-6F175D3DCCD1}">
              <a14:hiddenFill xmlns:a14="http://schemas.microsoft.com/office/drawing/2010/main">
                <a:solidFill>
                  <a:srgbClr val="AAA57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0BC94"/>
                  </a:outerShdw>
                </a:effectLst>
              </a14:hiddenEffects>
            </a:ext>
          </a:extLst>
        </p:spPr>
      </p:pic>
    </p:spTree>
    <p:extLst>
      <p:ext uri="{BB962C8B-B14F-4D97-AF65-F5344CB8AC3E}">
        <p14:creationId xmlns:p14="http://schemas.microsoft.com/office/powerpoint/2010/main" val="38551082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eaLnBrk="1" hangingPunct="1"/>
            <a:endParaRPr lang="en-US" altLang="en-US" dirty="0" smtClean="0"/>
          </a:p>
        </p:txBody>
      </p:sp>
      <p:sp>
        <p:nvSpPr>
          <p:cNvPr id="61443" name="Rectangle 3"/>
          <p:cNvSpPr>
            <a:spLocks noGrp="1" noChangeArrowheads="1"/>
          </p:cNvSpPr>
          <p:nvPr>
            <p:ph sz="half" idx="1"/>
          </p:nvPr>
        </p:nvSpPr>
        <p:spPr/>
        <p:txBody>
          <a:bodyPr>
            <a:normAutofit fontScale="47500" lnSpcReduction="20000"/>
          </a:bodyPr>
          <a:lstStyle/>
          <a:p>
            <a:pPr eaLnBrk="1" hangingPunct="1">
              <a:buFontTx/>
              <a:buNone/>
            </a:pPr>
            <a:endParaRPr lang="en-US" altLang="en-US" dirty="0"/>
          </a:p>
          <a:p>
            <a:pPr lvl="1" eaLnBrk="1" hangingPunct="1">
              <a:buFontTx/>
              <a:buNone/>
            </a:pPr>
            <a:r>
              <a:rPr lang="en-US" altLang="en-US" dirty="0"/>
              <a:t>   </a:t>
            </a:r>
          </a:p>
        </p:txBody>
      </p:sp>
      <p:sp>
        <p:nvSpPr>
          <p:cNvPr id="61444" name="Rectangle 4"/>
          <p:cNvSpPr>
            <a:spLocks noGrp="1" noChangeArrowheads="1"/>
          </p:cNvSpPr>
          <p:nvPr>
            <p:ph sz="half" idx="2"/>
          </p:nvPr>
        </p:nvSpPr>
        <p:spPr>
          <a:xfrm>
            <a:off x="5883216" y="603401"/>
            <a:ext cx="5667554" cy="5522762"/>
          </a:xfrm>
        </p:spPr>
        <p:txBody>
          <a:bodyPr>
            <a:normAutofit fontScale="47500" lnSpcReduction="20000"/>
          </a:bodyPr>
          <a:lstStyle/>
          <a:p>
            <a:pPr eaLnBrk="1" hangingPunct="1">
              <a:buFontTx/>
              <a:buNone/>
            </a:pPr>
            <a:r>
              <a:rPr lang="en-US" altLang="en-US" sz="2100" dirty="0"/>
              <a:t>Kennedy Terminal Ulcer</a:t>
            </a:r>
          </a:p>
          <a:p>
            <a:pPr eaLnBrk="1" hangingPunct="1"/>
            <a:r>
              <a:rPr lang="en-US" altLang="en-US" sz="2100" dirty="0"/>
              <a:t>A pressure ulcer some people</a:t>
            </a:r>
          </a:p>
          <a:p>
            <a:pPr eaLnBrk="1" hangingPunct="1">
              <a:buFontTx/>
              <a:buNone/>
            </a:pPr>
            <a:r>
              <a:rPr lang="en-US" altLang="en-US" sz="2100" dirty="0"/>
              <a:t>     develop as they are dying</a:t>
            </a:r>
          </a:p>
          <a:p>
            <a:pPr eaLnBrk="1" hangingPunct="1"/>
            <a:r>
              <a:rPr lang="en-US" altLang="en-US" sz="2100" dirty="0"/>
              <a:t>Usually presents on the sacrum</a:t>
            </a:r>
          </a:p>
          <a:p>
            <a:pPr eaLnBrk="1" hangingPunct="1"/>
            <a:r>
              <a:rPr lang="en-US" altLang="en-US" sz="2100" dirty="0"/>
              <a:t>Can be shaped like a</a:t>
            </a:r>
          </a:p>
          <a:p>
            <a:pPr lvl="1" eaLnBrk="1" hangingPunct="1"/>
            <a:r>
              <a:rPr lang="en-US" altLang="en-US" sz="2100" dirty="0"/>
              <a:t>Pear</a:t>
            </a:r>
          </a:p>
          <a:p>
            <a:pPr lvl="1" eaLnBrk="1" hangingPunct="1"/>
            <a:r>
              <a:rPr lang="en-US" altLang="en-US" sz="2100" dirty="0"/>
              <a:t>Butterfly </a:t>
            </a:r>
          </a:p>
          <a:p>
            <a:pPr lvl="1" eaLnBrk="1" hangingPunct="1"/>
            <a:r>
              <a:rPr lang="en-US" altLang="en-US" sz="2100" dirty="0"/>
              <a:t>Horseshoe </a:t>
            </a:r>
          </a:p>
          <a:p>
            <a:pPr eaLnBrk="1" hangingPunct="1"/>
            <a:r>
              <a:rPr lang="en-US" altLang="en-US" sz="2100" dirty="0"/>
              <a:t>Can have the colors of</a:t>
            </a:r>
          </a:p>
          <a:p>
            <a:pPr lvl="1" eaLnBrk="1" hangingPunct="1"/>
            <a:r>
              <a:rPr lang="en-US" altLang="en-US" sz="2100" dirty="0"/>
              <a:t>Red</a:t>
            </a:r>
          </a:p>
          <a:p>
            <a:pPr lvl="1" eaLnBrk="1" hangingPunct="1"/>
            <a:r>
              <a:rPr lang="en-US" altLang="en-US" sz="2100" dirty="0"/>
              <a:t>Yellow</a:t>
            </a:r>
          </a:p>
          <a:p>
            <a:pPr lvl="1" eaLnBrk="1" hangingPunct="1"/>
            <a:r>
              <a:rPr lang="en-US" altLang="en-US" sz="2100" dirty="0"/>
              <a:t>Black</a:t>
            </a:r>
          </a:p>
          <a:p>
            <a:r>
              <a:rPr lang="en-US" altLang="en-US" sz="2100" dirty="0"/>
              <a:t>Purple </a:t>
            </a:r>
            <a:r>
              <a:rPr lang="en-US" altLang="en-US" sz="2100" dirty="0" smtClean="0"/>
              <a:t>Sudden onset</a:t>
            </a:r>
          </a:p>
          <a:p>
            <a:r>
              <a:rPr lang="en-US" altLang="en-US" sz="2100" dirty="0" smtClean="0"/>
              <a:t>In the beginning looks much like an abrasion</a:t>
            </a:r>
          </a:p>
          <a:p>
            <a:r>
              <a:rPr lang="en-US" altLang="en-US" sz="2100" dirty="0" smtClean="0"/>
              <a:t>It becomes deeper and turns colors</a:t>
            </a:r>
          </a:p>
          <a:p>
            <a:pPr lvl="1"/>
            <a:r>
              <a:rPr lang="en-US" altLang="en-US" sz="2100" dirty="0" smtClean="0"/>
              <a:t>presents as a blister or Stage II</a:t>
            </a:r>
          </a:p>
          <a:p>
            <a:pPr lvl="1"/>
            <a:r>
              <a:rPr lang="en-US" altLang="en-US" sz="2100" dirty="0" smtClean="0"/>
              <a:t>Can rapidly progress to Stage III or IV</a:t>
            </a:r>
          </a:p>
          <a:p>
            <a:pPr lvl="1"/>
            <a:r>
              <a:rPr lang="en-US" altLang="en-US" sz="2100" dirty="0" smtClean="0"/>
              <a:t>Red/purple progresses to yellow and black</a:t>
            </a:r>
          </a:p>
          <a:p>
            <a:pPr>
              <a:buNone/>
            </a:pPr>
            <a:r>
              <a:rPr lang="en-US" altLang="en-US" dirty="0" smtClean="0"/>
              <a:t>   </a:t>
            </a:r>
          </a:p>
          <a:p>
            <a:pPr lvl="1" eaLnBrk="1" hangingPunct="1"/>
            <a:endParaRPr lang="en-US" altLang="en-US" sz="1900" dirty="0"/>
          </a:p>
          <a:p>
            <a:pPr eaLnBrk="1" hangingPunct="1"/>
            <a:endParaRPr lang="en-US" altLang="en-US" sz="1800" dirty="0"/>
          </a:p>
          <a:p>
            <a:pPr lvl="3" eaLnBrk="1" hangingPunct="1">
              <a:buFontTx/>
              <a:buNone/>
            </a:pPr>
            <a:r>
              <a:rPr lang="en-US" altLang="en-US" sz="1000" dirty="0"/>
              <a:t>   </a:t>
            </a:r>
          </a:p>
        </p:txBody>
      </p:sp>
      <p:pic>
        <p:nvPicPr>
          <p:cNvPr id="614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7064" y="844940"/>
            <a:ext cx="451961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87275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gn="ctr" eaLnBrk="1" hangingPunct="1"/>
            <a:r>
              <a:rPr lang="en-US" altLang="en-US" dirty="0" smtClean="0"/>
              <a:t>P&amp;SOS Program </a:t>
            </a:r>
          </a:p>
        </p:txBody>
      </p:sp>
      <p:pic>
        <p:nvPicPr>
          <p:cNvPr id="65540" name="Picture 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838200" y="1825625"/>
            <a:ext cx="4495800"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39" name="Rectangle 5"/>
          <p:cNvSpPr>
            <a:spLocks noGrp="1" noChangeArrowheads="1"/>
          </p:cNvSpPr>
          <p:nvPr>
            <p:ph sz="half" idx="2"/>
          </p:nvPr>
        </p:nvSpPr>
        <p:spPr>
          <a:xfrm>
            <a:off x="5334000" y="1825625"/>
            <a:ext cx="5181600" cy="4351338"/>
          </a:xfrm>
        </p:spPr>
        <p:txBody>
          <a:bodyPr/>
          <a:lstStyle/>
          <a:p>
            <a:pPr eaLnBrk="1" hangingPunct="1">
              <a:lnSpc>
                <a:spcPct val="90000"/>
              </a:lnSpc>
              <a:buFontTx/>
              <a:buNone/>
            </a:pPr>
            <a:r>
              <a:rPr lang="en-US" altLang="en-US" sz="2400" dirty="0"/>
              <a:t>    </a:t>
            </a:r>
            <a:r>
              <a:rPr lang="en-US" altLang="en-US" sz="2400" b="1" dirty="0"/>
              <a:t>Incontinent Associated Dermatitis</a:t>
            </a:r>
            <a:r>
              <a:rPr lang="en-US" altLang="en-US" sz="2400" dirty="0"/>
              <a:t> (IAD)</a:t>
            </a:r>
          </a:p>
          <a:p>
            <a:pPr eaLnBrk="1" hangingPunct="1">
              <a:lnSpc>
                <a:spcPct val="90000"/>
              </a:lnSpc>
              <a:buFontTx/>
              <a:buNone/>
            </a:pPr>
            <a:r>
              <a:rPr lang="en-US" altLang="en-US" sz="2400" dirty="0"/>
              <a:t>    Diffuse area of erythema, scaling, vesicles, pustules, weeping, pain/itching, or edema. Partial thickness skin loss may also occur secondary to maceration and friction. May see fungal or bacterial secondary infections</a:t>
            </a:r>
          </a:p>
        </p:txBody>
      </p:sp>
    </p:spTree>
    <p:extLst>
      <p:ext uri="{BB962C8B-B14F-4D97-AF65-F5344CB8AC3E}">
        <p14:creationId xmlns:p14="http://schemas.microsoft.com/office/powerpoint/2010/main" val="10888711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eaLnBrk="1" hangingPunct="1"/>
            <a:endParaRPr lang="en-US" altLang="en-US" dirty="0" smtClean="0"/>
          </a:p>
        </p:txBody>
      </p:sp>
      <p:sp>
        <p:nvSpPr>
          <p:cNvPr id="17411" name="Rectangle 3"/>
          <p:cNvSpPr>
            <a:spLocks noGrp="1" noChangeArrowheads="1"/>
          </p:cNvSpPr>
          <p:nvPr>
            <p:ph idx="1"/>
          </p:nvPr>
        </p:nvSpPr>
        <p:spPr>
          <a:xfrm>
            <a:off x="1981200" y="1295401"/>
            <a:ext cx="8229600" cy="4830763"/>
          </a:xfrm>
        </p:spPr>
        <p:txBody>
          <a:bodyPr>
            <a:normAutofit fontScale="92500" lnSpcReduction="10000"/>
          </a:bodyPr>
          <a:lstStyle/>
          <a:p>
            <a:pPr eaLnBrk="1" hangingPunct="1">
              <a:lnSpc>
                <a:spcPct val="80000"/>
              </a:lnSpc>
              <a:defRPr/>
            </a:pPr>
            <a:endParaRPr lang="en-US" altLang="en-US" sz="2000" dirty="0"/>
          </a:p>
          <a:p>
            <a:pPr eaLnBrk="1" hangingPunct="1">
              <a:lnSpc>
                <a:spcPct val="80000"/>
              </a:lnSpc>
              <a:defRPr/>
            </a:pPr>
            <a:r>
              <a:rPr lang="en-US" altLang="en-US" sz="2000" dirty="0"/>
              <a:t>Incontinence associated dermatitis (IAD)</a:t>
            </a:r>
          </a:p>
          <a:p>
            <a:pPr lvl="1" eaLnBrk="1" hangingPunct="1">
              <a:lnSpc>
                <a:spcPct val="80000"/>
              </a:lnSpc>
              <a:defRPr/>
            </a:pPr>
            <a:r>
              <a:rPr lang="en-US" altLang="en-US" sz="1800" dirty="0"/>
              <a:t>from the effects of prolonged contact with urine, stool, and containment devices on the skin (adult diapers or briefs)</a:t>
            </a:r>
          </a:p>
          <a:p>
            <a:pPr marL="457200" lvl="1" indent="0">
              <a:lnSpc>
                <a:spcPct val="80000"/>
              </a:lnSpc>
              <a:buNone/>
              <a:defRPr/>
            </a:pPr>
            <a:endParaRPr lang="en-US" altLang="en-US" sz="1600" dirty="0"/>
          </a:p>
          <a:p>
            <a:pPr eaLnBrk="1" hangingPunct="1">
              <a:lnSpc>
                <a:spcPct val="80000"/>
              </a:lnSpc>
              <a:defRPr/>
            </a:pPr>
            <a:r>
              <a:rPr lang="en-US" altLang="en-US" sz="2000" dirty="0"/>
              <a:t>Adult diapers or briefs</a:t>
            </a:r>
          </a:p>
          <a:p>
            <a:pPr lvl="1" eaLnBrk="1" hangingPunct="1">
              <a:lnSpc>
                <a:spcPct val="80000"/>
              </a:lnSpc>
              <a:defRPr/>
            </a:pPr>
            <a:r>
              <a:rPr lang="en-US" altLang="en-US" sz="1800" dirty="0"/>
              <a:t>multilayer disposable garments containing a superabsorbent polymer. </a:t>
            </a:r>
          </a:p>
          <a:p>
            <a:pPr lvl="1" eaLnBrk="1" hangingPunct="1">
              <a:lnSpc>
                <a:spcPct val="80000"/>
              </a:lnSpc>
              <a:defRPr/>
            </a:pPr>
            <a:r>
              <a:rPr lang="en-US" altLang="en-US" sz="1800" dirty="0"/>
              <a:t>the polymer wicks and traps moisture in the brief. </a:t>
            </a:r>
          </a:p>
          <a:p>
            <a:pPr lvl="1" eaLnBrk="1" hangingPunct="1">
              <a:lnSpc>
                <a:spcPct val="80000"/>
              </a:lnSpc>
              <a:defRPr/>
            </a:pPr>
            <a:r>
              <a:rPr lang="en-US" altLang="en-US" sz="1800" dirty="0"/>
              <a:t>Traps heat and moisture</a:t>
            </a:r>
          </a:p>
          <a:p>
            <a:pPr lvl="2" eaLnBrk="1" hangingPunct="1">
              <a:lnSpc>
                <a:spcPct val="80000"/>
              </a:lnSpc>
              <a:defRPr/>
            </a:pPr>
            <a:r>
              <a:rPr lang="en-US" altLang="en-US" sz="1600" dirty="0"/>
              <a:t>which may cause redness and inflammation that can progress to skin erosion. </a:t>
            </a:r>
          </a:p>
          <a:p>
            <a:pPr lvl="2" eaLnBrk="1" hangingPunct="1">
              <a:lnSpc>
                <a:spcPct val="80000"/>
              </a:lnSpc>
              <a:defRPr/>
            </a:pPr>
            <a:r>
              <a:rPr lang="en-US" altLang="en-US" sz="1600" dirty="0"/>
              <a:t>can lead to increased pressure against the skin </a:t>
            </a:r>
          </a:p>
          <a:p>
            <a:pPr lvl="1" eaLnBrk="1" hangingPunct="1">
              <a:lnSpc>
                <a:spcPct val="80000"/>
              </a:lnSpc>
              <a:defRPr/>
            </a:pPr>
            <a:endParaRPr lang="en-US" altLang="en-US" sz="1600" dirty="0"/>
          </a:p>
          <a:p>
            <a:pPr eaLnBrk="1" hangingPunct="1">
              <a:lnSpc>
                <a:spcPct val="80000"/>
              </a:lnSpc>
              <a:defRPr/>
            </a:pPr>
            <a:r>
              <a:rPr lang="en-US" altLang="en-US" sz="2000" dirty="0"/>
              <a:t>The three essentials of IAD prevention</a:t>
            </a:r>
          </a:p>
          <a:p>
            <a:pPr lvl="1" eaLnBrk="1" hangingPunct="1">
              <a:lnSpc>
                <a:spcPct val="80000"/>
              </a:lnSpc>
              <a:defRPr/>
            </a:pPr>
            <a:r>
              <a:rPr lang="en-US" altLang="en-US" sz="1800" dirty="0"/>
              <a:t>to cleanse</a:t>
            </a:r>
          </a:p>
          <a:p>
            <a:pPr lvl="1" eaLnBrk="1" hangingPunct="1">
              <a:lnSpc>
                <a:spcPct val="80000"/>
              </a:lnSpc>
              <a:defRPr/>
            </a:pPr>
            <a:r>
              <a:rPr lang="en-US" altLang="en-US" sz="1800" dirty="0"/>
              <a:t>moisturize</a:t>
            </a:r>
          </a:p>
          <a:p>
            <a:pPr lvl="1" eaLnBrk="1" hangingPunct="1">
              <a:lnSpc>
                <a:spcPct val="80000"/>
              </a:lnSpc>
              <a:defRPr/>
            </a:pPr>
            <a:r>
              <a:rPr lang="en-US" altLang="en-US" sz="1800" dirty="0"/>
              <a:t>protect</a:t>
            </a:r>
          </a:p>
          <a:p>
            <a:pPr eaLnBrk="1" hangingPunct="1">
              <a:lnSpc>
                <a:spcPct val="80000"/>
              </a:lnSpc>
              <a:defRPr/>
            </a:pPr>
            <a:endParaRPr lang="en-US" altLang="en-US" sz="2000" b="1" dirty="0"/>
          </a:p>
        </p:txBody>
      </p:sp>
    </p:spTree>
    <p:extLst>
      <p:ext uri="{BB962C8B-B14F-4D97-AF65-F5344CB8AC3E}">
        <p14:creationId xmlns:p14="http://schemas.microsoft.com/office/powerpoint/2010/main" val="11090626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981200" y="274638"/>
            <a:ext cx="8229600" cy="792162"/>
          </a:xfrm>
        </p:spPr>
        <p:txBody>
          <a:bodyPr>
            <a:normAutofit/>
          </a:bodyPr>
          <a:lstStyle/>
          <a:p>
            <a:pPr algn="ctr" eaLnBrk="1" hangingPunct="1"/>
            <a:r>
              <a:rPr lang="en-US" altLang="en-US" dirty="0" smtClean="0"/>
              <a:t>Prevention of Skin Impairments</a:t>
            </a:r>
            <a:endParaRPr lang="en-US" altLang="en-US" dirty="0"/>
          </a:p>
        </p:txBody>
      </p:sp>
      <p:sp>
        <p:nvSpPr>
          <p:cNvPr id="38915" name="Rectangle 3"/>
          <p:cNvSpPr>
            <a:spLocks noGrp="1" noChangeArrowheads="1"/>
          </p:cNvSpPr>
          <p:nvPr>
            <p:ph idx="1"/>
          </p:nvPr>
        </p:nvSpPr>
        <p:spPr>
          <a:xfrm>
            <a:off x="1981200" y="1295401"/>
            <a:ext cx="8229600" cy="4830763"/>
          </a:xfrm>
        </p:spPr>
        <p:txBody>
          <a:bodyPr/>
          <a:lstStyle/>
          <a:p>
            <a:pPr eaLnBrk="1" hangingPunct="1">
              <a:lnSpc>
                <a:spcPct val="80000"/>
              </a:lnSpc>
              <a:defRPr/>
            </a:pPr>
            <a:endParaRPr lang="en-US" altLang="en-US" sz="2400" dirty="0"/>
          </a:p>
          <a:p>
            <a:pPr eaLnBrk="1" hangingPunct="1">
              <a:lnSpc>
                <a:spcPct val="80000"/>
              </a:lnSpc>
              <a:defRPr/>
            </a:pPr>
            <a:r>
              <a:rPr lang="en-US" altLang="en-US" sz="2400" dirty="0"/>
              <a:t>Pressure Redistribution per CCP</a:t>
            </a:r>
          </a:p>
          <a:p>
            <a:pPr lvl="2" eaLnBrk="1" hangingPunct="1">
              <a:lnSpc>
                <a:spcPct val="80000"/>
              </a:lnSpc>
              <a:defRPr/>
            </a:pPr>
            <a:r>
              <a:rPr lang="en-US" altLang="en-US" dirty="0" smtClean="0"/>
              <a:t>Apply booties</a:t>
            </a:r>
            <a:r>
              <a:rPr lang="en-US" altLang="en-US" dirty="0"/>
              <a:t>, wedges, WC cushions, </a:t>
            </a:r>
            <a:r>
              <a:rPr lang="en-US" altLang="en-US" dirty="0" smtClean="0"/>
              <a:t>splints per Kardex</a:t>
            </a:r>
            <a:endParaRPr lang="en-US" altLang="en-US" dirty="0"/>
          </a:p>
          <a:p>
            <a:pPr lvl="2" eaLnBrk="1" hangingPunct="1">
              <a:lnSpc>
                <a:spcPct val="80000"/>
              </a:lnSpc>
              <a:defRPr/>
            </a:pPr>
            <a:r>
              <a:rPr lang="en-US" altLang="en-US" dirty="0" smtClean="0"/>
              <a:t>Monitor </a:t>
            </a:r>
            <a:r>
              <a:rPr lang="en-US" altLang="en-US" dirty="0"/>
              <a:t>for soiling, tears, fit.  Check for Bottoming out. Check plugs</a:t>
            </a:r>
            <a:r>
              <a:rPr lang="en-US" altLang="en-US" dirty="0" smtClean="0"/>
              <a:t>! (mattresses, specialty mattresses, WC cushions)</a:t>
            </a:r>
            <a:endParaRPr lang="en-US" altLang="en-US" dirty="0"/>
          </a:p>
          <a:p>
            <a:pPr lvl="2" eaLnBrk="1" hangingPunct="1">
              <a:lnSpc>
                <a:spcPct val="80000"/>
              </a:lnSpc>
              <a:defRPr/>
            </a:pPr>
            <a:endParaRPr lang="en-US" altLang="en-US" dirty="0"/>
          </a:p>
          <a:p>
            <a:pPr eaLnBrk="1" hangingPunct="1">
              <a:lnSpc>
                <a:spcPct val="80000"/>
              </a:lnSpc>
              <a:defRPr/>
            </a:pPr>
            <a:r>
              <a:rPr lang="en-US" altLang="en-US" sz="2400" dirty="0"/>
              <a:t>Silent ulcers</a:t>
            </a:r>
          </a:p>
          <a:p>
            <a:pPr lvl="2">
              <a:lnSpc>
                <a:spcPct val="80000"/>
              </a:lnSpc>
              <a:defRPr/>
            </a:pPr>
            <a:r>
              <a:rPr lang="en-US" altLang="en-US" dirty="0" smtClean="0"/>
              <a:t>Found under casts, splints, compression stockings, etc.</a:t>
            </a:r>
            <a:endParaRPr lang="en-US" altLang="en-US" dirty="0"/>
          </a:p>
          <a:p>
            <a:pPr eaLnBrk="1" hangingPunct="1">
              <a:lnSpc>
                <a:spcPct val="80000"/>
              </a:lnSpc>
              <a:defRPr/>
            </a:pPr>
            <a:r>
              <a:rPr lang="en-US" altLang="en-US" sz="2400" dirty="0"/>
              <a:t>Proper positioning</a:t>
            </a:r>
          </a:p>
          <a:p>
            <a:pPr lvl="2" eaLnBrk="1" hangingPunct="1">
              <a:lnSpc>
                <a:spcPct val="80000"/>
              </a:lnSpc>
              <a:defRPr/>
            </a:pPr>
            <a:r>
              <a:rPr lang="en-US" altLang="en-US" dirty="0"/>
              <a:t>30 degrees </a:t>
            </a:r>
            <a:r>
              <a:rPr lang="en-US" altLang="en-US" dirty="0" smtClean="0"/>
              <a:t>side lying position</a:t>
            </a:r>
          </a:p>
          <a:p>
            <a:pPr lvl="2" eaLnBrk="1" hangingPunct="1">
              <a:lnSpc>
                <a:spcPct val="80000"/>
              </a:lnSpc>
              <a:defRPr/>
            </a:pPr>
            <a:r>
              <a:rPr lang="en-US" altLang="en-US" dirty="0" smtClean="0"/>
              <a:t>HOB should never be greater than 30° for prolonged periods of time</a:t>
            </a:r>
            <a:endParaRPr lang="en-US" altLang="en-US" dirty="0"/>
          </a:p>
          <a:p>
            <a:pPr lvl="2" eaLnBrk="1" hangingPunct="1">
              <a:lnSpc>
                <a:spcPct val="80000"/>
              </a:lnSpc>
              <a:defRPr/>
            </a:pPr>
            <a:r>
              <a:rPr lang="en-US" altLang="en-US" dirty="0" smtClean="0"/>
              <a:t>Prevent friction </a:t>
            </a:r>
            <a:r>
              <a:rPr lang="en-US" altLang="en-US" dirty="0"/>
              <a:t>&amp; shearing</a:t>
            </a:r>
          </a:p>
          <a:p>
            <a:pPr marL="457200" lvl="1" indent="0">
              <a:lnSpc>
                <a:spcPct val="80000"/>
              </a:lnSpc>
              <a:buNone/>
              <a:defRPr/>
            </a:pPr>
            <a:endParaRPr lang="en-US" altLang="en-US" dirty="0"/>
          </a:p>
        </p:txBody>
      </p:sp>
    </p:spTree>
    <p:extLst>
      <p:ext uri="{BB962C8B-B14F-4D97-AF65-F5344CB8AC3E}">
        <p14:creationId xmlns:p14="http://schemas.microsoft.com/office/powerpoint/2010/main" val="49746323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normAutofit/>
          </a:bodyPr>
          <a:lstStyle/>
          <a:p>
            <a:pPr algn="ctr"/>
            <a:r>
              <a:rPr lang="en-US" altLang="en-US" dirty="0" smtClean="0"/>
              <a:t>Why is positioning important?</a:t>
            </a:r>
            <a:br>
              <a:rPr lang="en-US" altLang="en-US" dirty="0" smtClean="0"/>
            </a:br>
            <a:endParaRPr lang="en-US" altLang="en-US" dirty="0"/>
          </a:p>
        </p:txBody>
      </p:sp>
      <p:sp>
        <p:nvSpPr>
          <p:cNvPr id="28675" name="Content Placeholder 2"/>
          <p:cNvSpPr>
            <a:spLocks noGrp="1"/>
          </p:cNvSpPr>
          <p:nvPr>
            <p:ph idx="1"/>
          </p:nvPr>
        </p:nvSpPr>
        <p:spPr/>
        <p:txBody>
          <a:bodyPr>
            <a:normAutofit fontScale="92500" lnSpcReduction="20000"/>
          </a:bodyPr>
          <a:lstStyle/>
          <a:p>
            <a:pPr marL="0" indent="0">
              <a:buNone/>
              <a:defRPr/>
            </a:pPr>
            <a:endParaRPr lang="en-US" altLang="en-US" dirty="0"/>
          </a:p>
          <a:p>
            <a:pPr>
              <a:defRPr/>
            </a:pPr>
            <a:r>
              <a:rPr lang="en-US" altLang="en-US" sz="2400" dirty="0"/>
              <a:t>Basic procedures health care providers in long-term care facilities perform most frequently is that of changing the resident’s position. </a:t>
            </a:r>
          </a:p>
          <a:p>
            <a:pPr>
              <a:defRPr/>
            </a:pPr>
            <a:r>
              <a:rPr lang="en-US" altLang="en-US" sz="2400" dirty="0"/>
              <a:t>Any position, after a period of time becomes uncomfortable and then painful.</a:t>
            </a:r>
          </a:p>
          <a:p>
            <a:pPr>
              <a:defRPr/>
            </a:pPr>
            <a:r>
              <a:rPr lang="en-US" altLang="en-US" sz="2400" dirty="0"/>
              <a:t>The independent person has the ability to assume a great variety of positions, the dependent person may be limited. </a:t>
            </a:r>
          </a:p>
          <a:p>
            <a:pPr>
              <a:defRPr/>
            </a:pPr>
            <a:r>
              <a:rPr lang="en-US" altLang="en-US" sz="2400" dirty="0"/>
              <a:t>The resident who is unable to move limbs freely to change positions or who is partially or totally dependent on the nursing staff because of injury or disease must be moved at regular intervals. </a:t>
            </a:r>
          </a:p>
        </p:txBody>
      </p:sp>
    </p:spTree>
    <p:extLst>
      <p:ext uri="{BB962C8B-B14F-4D97-AF65-F5344CB8AC3E}">
        <p14:creationId xmlns:p14="http://schemas.microsoft.com/office/powerpoint/2010/main" val="10263968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a:r>
              <a:rPr lang="en-US" altLang="en-US" sz="3600" dirty="0"/>
              <a:t>P&amp;SOS Program </a:t>
            </a:r>
          </a:p>
        </p:txBody>
      </p:sp>
      <p:pic>
        <p:nvPicPr>
          <p:cNvPr id="4" name="Content Placeholder 3"/>
          <p:cNvPicPr>
            <a:picLocks noGrp="1" noChangeAspect="1"/>
          </p:cNvPicPr>
          <p:nvPr>
            <p:ph idx="1"/>
          </p:nvPr>
        </p:nvPicPr>
        <p:blipFill>
          <a:blip r:embed="rId3"/>
          <a:stretch>
            <a:fillRect/>
          </a:stretch>
        </p:blipFill>
        <p:spPr>
          <a:xfrm>
            <a:off x="1301755" y="1633201"/>
            <a:ext cx="7347825" cy="3210926"/>
          </a:xfrm>
          <a:solidFill>
            <a:schemeClr val="accent4"/>
          </a:solidFill>
          <a:ln>
            <a:solidFill>
              <a:schemeClr val="accent1"/>
            </a:solidFill>
          </a:ln>
        </p:spPr>
      </p:pic>
      <p:sp>
        <p:nvSpPr>
          <p:cNvPr id="74756" name="TextBox 4"/>
          <p:cNvSpPr txBox="1">
            <a:spLocks noChangeArrowheads="1"/>
          </p:cNvSpPr>
          <p:nvPr/>
        </p:nvSpPr>
        <p:spPr bwMode="auto">
          <a:xfrm>
            <a:off x="1301755" y="5162182"/>
            <a:ext cx="73485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dirty="0"/>
              <a:t>30 degree lateral position  </a:t>
            </a:r>
          </a:p>
          <a:p>
            <a:pPr>
              <a:spcBef>
                <a:spcPct val="0"/>
              </a:spcBef>
              <a:buFontTx/>
              <a:buNone/>
            </a:pPr>
            <a:r>
              <a:rPr lang="en-US" altLang="en-US" sz="1800" dirty="0"/>
              <a:t>Pillows are placed under the head, shoulder, &amp; leg. This position lifts up the hip to avoid pressure on the hip. T&amp;P q </a:t>
            </a:r>
            <a:r>
              <a:rPr lang="en-US" altLang="en-US" sz="1800" dirty="0" smtClean="0"/>
              <a:t>2hrs.or per care plan</a:t>
            </a:r>
            <a:endParaRPr lang="en-US" altLang="en-US" sz="1800" dirty="0"/>
          </a:p>
        </p:txBody>
      </p:sp>
    </p:spTree>
    <p:extLst>
      <p:ext uri="{BB962C8B-B14F-4D97-AF65-F5344CB8AC3E}">
        <p14:creationId xmlns:p14="http://schemas.microsoft.com/office/powerpoint/2010/main" val="38908799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normAutofit/>
          </a:bodyPr>
          <a:lstStyle/>
          <a:p>
            <a:pPr algn="ctr"/>
            <a:r>
              <a:rPr lang="en-US" altLang="en-US" dirty="0"/>
              <a:t>P&amp;SOS Program </a:t>
            </a:r>
          </a:p>
        </p:txBody>
      </p:sp>
      <p:pic>
        <p:nvPicPr>
          <p:cNvPr id="7680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44084" y="1722572"/>
            <a:ext cx="2857500" cy="3429000"/>
          </a:xfrm>
        </p:spPr>
      </p:pic>
      <p:sp>
        <p:nvSpPr>
          <p:cNvPr id="76804" name="TextBox 6"/>
          <p:cNvSpPr txBox="1">
            <a:spLocks noChangeArrowheads="1"/>
          </p:cNvSpPr>
          <p:nvPr/>
        </p:nvSpPr>
        <p:spPr bwMode="auto">
          <a:xfrm>
            <a:off x="2994338" y="5686827"/>
            <a:ext cx="61150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dirty="0"/>
              <a:t>Correct body alignment when sitting, but you can see where the pressure points are. Residents dependent on staff to move should be repositioned q 1 hr.</a:t>
            </a:r>
          </a:p>
        </p:txBody>
      </p:sp>
    </p:spTree>
    <p:extLst>
      <p:ext uri="{BB962C8B-B14F-4D97-AF65-F5344CB8AC3E}">
        <p14:creationId xmlns:p14="http://schemas.microsoft.com/office/powerpoint/2010/main" val="288732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2781"/>
          </a:xfrm>
        </p:spPr>
        <p:txBody>
          <a:bodyPr>
            <a:normAutofit/>
          </a:bodyPr>
          <a:lstStyle/>
          <a:p>
            <a:r>
              <a:rPr lang="en-US" dirty="0" smtClean="0"/>
              <a:t>Comprehensive Care Plans</a:t>
            </a:r>
            <a:endParaRPr lang="en-US" dirty="0"/>
          </a:p>
        </p:txBody>
      </p:sp>
      <p:sp>
        <p:nvSpPr>
          <p:cNvPr id="3" name="Content Placeholder 2"/>
          <p:cNvSpPr>
            <a:spLocks noGrp="1"/>
          </p:cNvSpPr>
          <p:nvPr>
            <p:ph idx="1"/>
          </p:nvPr>
        </p:nvSpPr>
        <p:spPr>
          <a:xfrm>
            <a:off x="838200" y="1027906"/>
            <a:ext cx="8150525" cy="4547394"/>
          </a:xfrm>
        </p:spPr>
        <p:txBody>
          <a:bodyPr/>
          <a:lstStyle/>
          <a:p>
            <a:pPr marL="0" indent="0">
              <a:buNone/>
            </a:pPr>
            <a:r>
              <a:rPr lang="en-US" b="1" i="1" dirty="0"/>
              <a:t>§483.21(b)</a:t>
            </a:r>
            <a:r>
              <a:rPr lang="en-US" i="1" dirty="0"/>
              <a:t>  </a:t>
            </a:r>
          </a:p>
          <a:p>
            <a:pPr marL="0" indent="0">
              <a:buNone/>
            </a:pPr>
            <a:r>
              <a:rPr lang="en-US" sz="2400" i="1" dirty="0"/>
              <a:t>Each resident will have a person-centered comprehensive care plan developed and implemented to meet his other preferences and goals, and address the resident’s medical, physical, mental and psychosocial needs. </a:t>
            </a:r>
          </a:p>
          <a:p>
            <a:pPr marL="0" indent="0" algn="ctr">
              <a:buNone/>
            </a:pPr>
            <a:r>
              <a:rPr lang="en-US" sz="2400" dirty="0">
                <a:latin typeface="Berlin Sans FB" panose="020E0602020502020306" pitchFamily="34" charset="0"/>
              </a:rPr>
              <a:t>Personalized Care plans must be given to patient/resident and/or family representative with in 48 hours.   They are reviewed by the team with in 21 days, quarterly and any time there is a significant change in the patient.  </a:t>
            </a:r>
          </a:p>
          <a:p>
            <a:pPr marL="0" indent="0">
              <a:buNone/>
            </a:pPr>
            <a:r>
              <a:rPr lang="en-US" sz="2400" dirty="0"/>
              <a:t>	</a:t>
            </a:r>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276614539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Regulations</a:t>
            </a:r>
            <a:endParaRPr lang="en-US" dirty="0"/>
          </a:p>
        </p:txBody>
      </p:sp>
      <p:sp>
        <p:nvSpPr>
          <p:cNvPr id="3" name="Content Placeholder 2"/>
          <p:cNvSpPr>
            <a:spLocks noGrp="1"/>
          </p:cNvSpPr>
          <p:nvPr>
            <p:ph idx="1"/>
          </p:nvPr>
        </p:nvSpPr>
        <p:spPr/>
        <p:txBody>
          <a:bodyPr/>
          <a:lstStyle/>
          <a:p>
            <a:pPr marL="0" indent="0">
              <a:buNone/>
            </a:pPr>
            <a:r>
              <a:rPr lang="en-US" b="1" i="1" dirty="0"/>
              <a:t>§483.21(b) </a:t>
            </a:r>
            <a:r>
              <a:rPr lang="en-US" i="1" dirty="0" smtClean="0"/>
              <a:t>Care </a:t>
            </a:r>
            <a:r>
              <a:rPr lang="en-US" i="1" dirty="0"/>
              <a:t>plans must be person-centered and reflect the resident’s goals for admission and desired outcomes.  Person-centered care means the facility focuses on the resident as the center of control, and supports each resident in making his or her own choices.  Person-centered care includes making an effort to understand what each resident is communicating, verbally and nonverbally, identifying what is important to each resident with regard to daily routines and preferred activities, and having an understanding of the resident’s life before coming to reside in the nursing home.   </a:t>
            </a:r>
          </a:p>
          <a:p>
            <a:endParaRPr lang="en-US" dirty="0"/>
          </a:p>
        </p:txBody>
      </p:sp>
    </p:spTree>
    <p:extLst>
      <p:ext uri="{BB962C8B-B14F-4D97-AF65-F5344CB8AC3E}">
        <p14:creationId xmlns:p14="http://schemas.microsoft.com/office/powerpoint/2010/main" val="1810405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marL="0" indent="0">
              <a:spcBef>
                <a:spcPts val="0"/>
              </a:spcBef>
              <a:spcAft>
                <a:spcPts val="900"/>
              </a:spcAft>
              <a:buNone/>
              <a:defRPr/>
            </a:pPr>
            <a:r>
              <a:rPr lang="en-US" u="sng" dirty="0" smtClean="0">
                <a:solidFill>
                  <a:srgbClr val="000000"/>
                </a:solidFill>
              </a:rPr>
              <a:t>Corporate Integrity Obligations</a:t>
            </a:r>
          </a:p>
          <a:p>
            <a:pPr>
              <a:spcBef>
                <a:spcPts val="0"/>
              </a:spcBef>
              <a:spcAft>
                <a:spcPts val="900"/>
              </a:spcAft>
              <a:buFont typeface="Wingdings" pitchFamily="2" charset="2"/>
              <a:buAutoNum type="alphaUcPeriod"/>
              <a:defRPr/>
            </a:pPr>
            <a:r>
              <a:rPr lang="en-US" dirty="0" smtClean="0">
                <a:solidFill>
                  <a:srgbClr val="000000"/>
                </a:solidFill>
              </a:rPr>
              <a:t> Catholic Health must maintain a  full time Compliance Officer</a:t>
            </a:r>
          </a:p>
          <a:p>
            <a:pPr marL="685800">
              <a:spcBef>
                <a:spcPts val="0"/>
              </a:spcBef>
              <a:spcAft>
                <a:spcPts val="900"/>
              </a:spcAft>
              <a:defRPr/>
            </a:pPr>
            <a:r>
              <a:rPr lang="en-US" dirty="0" smtClean="0">
                <a:solidFill>
                  <a:srgbClr val="000000"/>
                </a:solidFill>
              </a:rPr>
              <a:t>a member of senior management</a:t>
            </a:r>
          </a:p>
          <a:p>
            <a:pPr marL="685800">
              <a:spcBef>
                <a:spcPts val="0"/>
              </a:spcBef>
              <a:spcAft>
                <a:spcPts val="900"/>
              </a:spcAft>
              <a:defRPr/>
            </a:pPr>
            <a:r>
              <a:rPr lang="en-US" dirty="0" smtClean="0">
                <a:solidFill>
                  <a:srgbClr val="000000"/>
                </a:solidFill>
              </a:rPr>
              <a:t>reports </a:t>
            </a:r>
            <a:r>
              <a:rPr lang="en-US" u="sng" dirty="0" smtClean="0">
                <a:solidFill>
                  <a:srgbClr val="000000"/>
                </a:solidFill>
              </a:rPr>
              <a:t>directly</a:t>
            </a:r>
            <a:r>
              <a:rPr lang="en-US" dirty="0" smtClean="0">
                <a:solidFill>
                  <a:srgbClr val="000000"/>
                </a:solidFill>
              </a:rPr>
              <a:t> to Catholic Health CEO</a:t>
            </a:r>
          </a:p>
          <a:p>
            <a:pPr marL="685800">
              <a:spcBef>
                <a:spcPts val="0"/>
              </a:spcBef>
              <a:spcAft>
                <a:spcPts val="900"/>
              </a:spcAft>
              <a:defRPr/>
            </a:pPr>
            <a:r>
              <a:rPr lang="en-US" dirty="0" smtClean="0">
                <a:solidFill>
                  <a:srgbClr val="000000"/>
                </a:solidFill>
              </a:rPr>
              <a:t>not subordinate to General Counsel or CFO, </a:t>
            </a:r>
            <a:r>
              <a:rPr lang="en-US" u="sng" dirty="0" smtClean="0">
                <a:solidFill>
                  <a:srgbClr val="000000"/>
                </a:solidFill>
              </a:rPr>
              <a:t>or</a:t>
            </a:r>
            <a:r>
              <a:rPr lang="en-US" dirty="0" smtClean="0">
                <a:solidFill>
                  <a:srgbClr val="000000"/>
                </a:solidFill>
              </a:rPr>
              <a:t> have responsibilities of legal counsel</a:t>
            </a:r>
          </a:p>
          <a:p>
            <a:pPr marL="0" indent="0">
              <a:buNone/>
              <a:defRPr/>
            </a:pPr>
            <a:endParaRPr lang="en-US" dirty="0"/>
          </a:p>
        </p:txBody>
      </p:sp>
      <p:pic>
        <p:nvPicPr>
          <p:cNvPr id="1946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26514" y="5548314"/>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7931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9475"/>
          </a:xfrm>
        </p:spPr>
        <p:txBody>
          <a:bodyPr/>
          <a:lstStyle/>
          <a:p>
            <a:endParaRPr lang="en-US" dirty="0"/>
          </a:p>
        </p:txBody>
      </p:sp>
      <p:sp>
        <p:nvSpPr>
          <p:cNvPr id="3" name="Content Placeholder 2"/>
          <p:cNvSpPr>
            <a:spLocks noGrp="1"/>
          </p:cNvSpPr>
          <p:nvPr>
            <p:ph idx="1"/>
          </p:nvPr>
        </p:nvSpPr>
        <p:spPr>
          <a:xfrm>
            <a:off x="838200" y="1473200"/>
            <a:ext cx="8599098" cy="4703763"/>
          </a:xfrm>
        </p:spPr>
        <p:txBody>
          <a:bodyPr/>
          <a:lstStyle/>
          <a:p>
            <a:r>
              <a:rPr lang="en-US" b="1" i="1" dirty="0"/>
              <a:t>§483.21(b) </a:t>
            </a:r>
            <a:r>
              <a:rPr lang="en-US" i="1" dirty="0" smtClean="0"/>
              <a:t>Facilities </a:t>
            </a:r>
            <a:r>
              <a:rPr lang="en-US" i="1" dirty="0"/>
              <a:t>are required to develop care plans that describe the resident's medical, nursing, physical, mental and psychosocial needs and preferences and how the facility will assist in meeting these needs and preferences.  Care plans must include person-specific, measurable objectives and timeframes in order to evaluate the resident’s progress toward his/her goal(s).  </a:t>
            </a:r>
          </a:p>
          <a:p>
            <a:r>
              <a:rPr lang="en-US" dirty="0"/>
              <a:t>This is done through the Inter Disciplinary Team or IDT to encompass the whole patient.  The team consists of Nursing, Therapy, Dietary, Social work, and Activities department to create a collaborative care plan. A well developed care plan looks at the patient/resident as a whole human being with unique characteristics and strengths.  </a:t>
            </a:r>
          </a:p>
          <a:p>
            <a:endParaRPr lang="en-US" dirty="0"/>
          </a:p>
        </p:txBody>
      </p:sp>
    </p:spTree>
    <p:extLst>
      <p:ext uri="{BB962C8B-B14F-4D97-AF65-F5344CB8AC3E}">
        <p14:creationId xmlns:p14="http://schemas.microsoft.com/office/powerpoint/2010/main" val="20727511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a:t>
            </a:r>
            <a:r>
              <a:rPr lang="en-US" dirty="0" smtClean="0"/>
              <a:t>Problems to address </a:t>
            </a:r>
            <a:r>
              <a:rPr lang="en-US" dirty="0"/>
              <a:t>on </a:t>
            </a:r>
            <a:r>
              <a:rPr lang="en-US" dirty="0" smtClean="0"/>
              <a:t>a Comprehensive Care Plan</a:t>
            </a:r>
            <a:endParaRPr lang="en-US" dirty="0"/>
          </a:p>
        </p:txBody>
      </p:sp>
      <p:sp>
        <p:nvSpPr>
          <p:cNvPr id="4" name="Content Placeholder 3"/>
          <p:cNvSpPr>
            <a:spLocks noGrp="1"/>
          </p:cNvSpPr>
          <p:nvPr>
            <p:ph sz="half" idx="1"/>
          </p:nvPr>
        </p:nvSpPr>
        <p:spPr/>
        <p:txBody>
          <a:bodyPr>
            <a:normAutofit/>
          </a:bodyPr>
          <a:lstStyle/>
          <a:p>
            <a:r>
              <a:rPr lang="en-US" dirty="0"/>
              <a:t>Falls</a:t>
            </a:r>
          </a:p>
          <a:p>
            <a:r>
              <a:rPr lang="en-US" dirty="0"/>
              <a:t>Potential for skin impairments, or actual skin impairments</a:t>
            </a:r>
          </a:p>
          <a:p>
            <a:r>
              <a:rPr lang="en-US" dirty="0"/>
              <a:t>Resident choices</a:t>
            </a:r>
          </a:p>
          <a:p>
            <a:r>
              <a:rPr lang="en-US" dirty="0"/>
              <a:t>Discharge Plan</a:t>
            </a:r>
          </a:p>
          <a:p>
            <a:r>
              <a:rPr lang="en-US" dirty="0"/>
              <a:t>Behavior issues including any sexual behaviors, elopement and recitative to care</a:t>
            </a:r>
          </a:p>
          <a:p>
            <a:endParaRPr lang="en-US" dirty="0"/>
          </a:p>
        </p:txBody>
      </p:sp>
      <p:sp>
        <p:nvSpPr>
          <p:cNvPr id="5" name="Content Placeholder 4"/>
          <p:cNvSpPr>
            <a:spLocks noGrp="1"/>
          </p:cNvSpPr>
          <p:nvPr>
            <p:ph sz="half" idx="2"/>
          </p:nvPr>
        </p:nvSpPr>
        <p:spPr>
          <a:xfrm>
            <a:off x="5181600" y="2912356"/>
            <a:ext cx="6248400" cy="2482228"/>
          </a:xfrm>
        </p:spPr>
        <p:txBody>
          <a:bodyPr>
            <a:normAutofit/>
          </a:bodyPr>
          <a:lstStyle/>
          <a:p>
            <a:r>
              <a:rPr lang="en-US" dirty="0"/>
              <a:t>Nutrition</a:t>
            </a:r>
          </a:p>
          <a:p>
            <a:r>
              <a:rPr lang="en-US" dirty="0"/>
              <a:t>Psychiatric diagnosis's like depression, anxiety, PTSD</a:t>
            </a:r>
          </a:p>
          <a:p>
            <a:r>
              <a:rPr lang="en-US" dirty="0"/>
              <a:t>Medical diagnosis and treatments for the disease </a:t>
            </a:r>
            <a:r>
              <a:rPr lang="en-US" dirty="0" smtClean="0"/>
              <a:t>process</a:t>
            </a:r>
          </a:p>
          <a:p>
            <a:r>
              <a:rPr lang="en-US" dirty="0" smtClean="0"/>
              <a:t>Any change in patient’s condition</a:t>
            </a:r>
            <a:endParaRPr lang="en-US" dirty="0"/>
          </a:p>
          <a:p>
            <a:pPr marL="0" indent="0">
              <a:buNone/>
            </a:pPr>
            <a:r>
              <a:rPr lang="en-US" dirty="0">
                <a:latin typeface="Bodoni MT" panose="02070603080606020203" pitchFamily="18" charset="0"/>
              </a:rPr>
              <a:t>Remember: what is on the care plan has to be followed. </a:t>
            </a:r>
          </a:p>
          <a:p>
            <a:endParaRPr lang="en-US" dirty="0"/>
          </a:p>
          <a:p>
            <a:endParaRPr lang="en-US" dirty="0"/>
          </a:p>
        </p:txBody>
      </p:sp>
    </p:spTree>
    <p:extLst>
      <p:ext uri="{BB962C8B-B14F-4D97-AF65-F5344CB8AC3E}">
        <p14:creationId xmlns:p14="http://schemas.microsoft.com/office/powerpoint/2010/main" val="4280491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Plans	</a:t>
            </a:r>
            <a:endParaRPr lang="en-US" dirty="0"/>
          </a:p>
        </p:txBody>
      </p:sp>
      <p:sp>
        <p:nvSpPr>
          <p:cNvPr id="3" name="Content Placeholder 2"/>
          <p:cNvSpPr>
            <a:spLocks noGrp="1"/>
          </p:cNvSpPr>
          <p:nvPr>
            <p:ph idx="1"/>
          </p:nvPr>
        </p:nvSpPr>
        <p:spPr/>
        <p:txBody>
          <a:bodyPr/>
          <a:lstStyle/>
          <a:p>
            <a:r>
              <a:rPr lang="en-US" dirty="0" smtClean="0"/>
              <a:t>Long Term Care has very strict rules when it comes to Care Plans</a:t>
            </a:r>
          </a:p>
          <a:p>
            <a:r>
              <a:rPr lang="en-US" dirty="0" smtClean="0"/>
              <a:t>EVERYTHING ON THE CAREPLAN MUST BE FOLLOWED</a:t>
            </a:r>
          </a:p>
          <a:p>
            <a:r>
              <a:rPr lang="en-US" dirty="0" smtClean="0"/>
              <a:t>The care plan is developed to optimize our care of our patient and resident</a:t>
            </a:r>
          </a:p>
          <a:p>
            <a:r>
              <a:rPr lang="en-US" dirty="0" smtClean="0"/>
              <a:t>Please always check the care plan before providing any care- specifics ADL’s like transferring and toileting have certain care levels that must be followed- like 1 person/2 person assist and if not perform specific to the patient/resident care need could cause injury</a:t>
            </a:r>
          </a:p>
        </p:txBody>
      </p:sp>
    </p:spTree>
    <p:extLst>
      <p:ext uri="{BB962C8B-B14F-4D97-AF65-F5344CB8AC3E}">
        <p14:creationId xmlns:p14="http://schemas.microsoft.com/office/powerpoint/2010/main" val="13846800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Preventing Needlestick Injuries</a:t>
            </a:r>
          </a:p>
        </p:txBody>
      </p:sp>
      <p:sp>
        <p:nvSpPr>
          <p:cNvPr id="2057" name="Rectangle 9"/>
          <p:cNvSpPr>
            <a:spLocks noGrp="1" noChangeArrowheads="1"/>
          </p:cNvSpPr>
          <p:nvPr>
            <p:ph type="subTitle" idx="1"/>
          </p:nvPr>
        </p:nvSpPr>
        <p:spPr>
          <a:xfrm>
            <a:off x="2819400" y="3429000"/>
            <a:ext cx="7010400" cy="1600200"/>
          </a:xfrm>
        </p:spPr>
        <p:txBody>
          <a:bodyPr/>
          <a:lstStyle/>
          <a:p>
            <a:endParaRPr lang="en-US" altLang="en-US" dirty="0"/>
          </a:p>
        </p:txBody>
      </p:sp>
      <p:pic>
        <p:nvPicPr>
          <p:cNvPr id="2053" name="Picture 5" descr="A Syringe Needle and a Bottle of Medication - Royalty Free Clipart Pictu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0167" y="3483728"/>
            <a:ext cx="9810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7641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n-US" altLang="en-US" dirty="0"/>
              <a:t> </a:t>
            </a:r>
          </a:p>
        </p:txBody>
      </p:sp>
      <p:sp>
        <p:nvSpPr>
          <p:cNvPr id="7171" name="Rectangle 3"/>
          <p:cNvSpPr>
            <a:spLocks noGrp="1" noChangeArrowheads="1"/>
          </p:cNvSpPr>
          <p:nvPr>
            <p:ph idx="1"/>
          </p:nvPr>
        </p:nvSpPr>
        <p:spPr/>
        <p:txBody>
          <a:bodyPr/>
          <a:lstStyle/>
          <a:p>
            <a:pPr>
              <a:spcBef>
                <a:spcPct val="20000"/>
              </a:spcBef>
              <a:buClr>
                <a:schemeClr val="accent2"/>
              </a:buClr>
              <a:buFont typeface="Wingdings" panose="05000000000000000000" pitchFamily="2" charset="2"/>
              <a:buNone/>
            </a:pPr>
            <a:r>
              <a:rPr lang="en-US" altLang="en-US" dirty="0"/>
              <a:t>What is a needlestick?</a:t>
            </a:r>
          </a:p>
          <a:p>
            <a:pPr>
              <a:buFont typeface="Wingdings" panose="05000000000000000000" pitchFamily="2" charset="2"/>
              <a:buNone/>
            </a:pPr>
            <a:endParaRPr lang="en-US" altLang="en-US" dirty="0" smtClean="0"/>
          </a:p>
          <a:p>
            <a:r>
              <a:rPr lang="en-US" altLang="en-US" dirty="0" smtClean="0"/>
              <a:t> </a:t>
            </a:r>
            <a:r>
              <a:rPr lang="en-US" altLang="en-US" dirty="0"/>
              <a:t>A “needlestick” means a break in the skin from a needle or other “sharp” such as a scalpel.</a:t>
            </a:r>
          </a:p>
        </p:txBody>
      </p:sp>
    </p:spTree>
    <p:extLst>
      <p:ext uri="{BB962C8B-B14F-4D97-AF65-F5344CB8AC3E}">
        <p14:creationId xmlns:p14="http://schemas.microsoft.com/office/powerpoint/2010/main" val="30375102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algn="ctr"/>
            <a:r>
              <a:rPr lang="en-US" altLang="en-US" dirty="0"/>
              <a:t>What infections are caused by </a:t>
            </a:r>
            <a:r>
              <a:rPr lang="en-US" altLang="en-US" dirty="0" err="1"/>
              <a:t>needlestick</a:t>
            </a:r>
            <a:r>
              <a:rPr lang="en-US" altLang="en-US" dirty="0"/>
              <a:t> injuries?</a:t>
            </a:r>
            <a:br>
              <a:rPr lang="en-US" altLang="en-US" dirty="0"/>
            </a:br>
            <a:endParaRPr lang="en-US" altLang="en-US" dirty="0"/>
          </a:p>
        </p:txBody>
      </p:sp>
      <p:sp>
        <p:nvSpPr>
          <p:cNvPr id="8195" name="Rectangle 3"/>
          <p:cNvSpPr>
            <a:spLocks noGrp="1" noChangeArrowheads="1"/>
          </p:cNvSpPr>
          <p:nvPr>
            <p:ph idx="1"/>
          </p:nvPr>
        </p:nvSpPr>
        <p:spPr/>
        <p:txBody>
          <a:bodyPr>
            <a:normAutofit/>
          </a:bodyPr>
          <a:lstStyle/>
          <a:p>
            <a:pPr marL="0" indent="0">
              <a:buNone/>
            </a:pPr>
            <a:endParaRPr lang="en-US" altLang="en-US" dirty="0" smtClean="0"/>
          </a:p>
          <a:p>
            <a:r>
              <a:rPr lang="en-US" altLang="en-US" sz="2400" dirty="0" smtClean="0"/>
              <a:t>An </a:t>
            </a:r>
            <a:r>
              <a:rPr lang="en-US" altLang="en-US" sz="2400" dirty="0"/>
              <a:t>injury from a contaminated needle exposes workers to blood borne pathogens that can cause serious or fatal infections. </a:t>
            </a:r>
          </a:p>
          <a:p>
            <a:r>
              <a:rPr lang="en-US" altLang="en-US" sz="2400" dirty="0"/>
              <a:t>The most serious are:</a:t>
            </a:r>
          </a:p>
          <a:p>
            <a:pPr lvl="1"/>
            <a:r>
              <a:rPr lang="en-US" altLang="en-US" dirty="0"/>
              <a:t>HIV</a:t>
            </a:r>
          </a:p>
          <a:p>
            <a:pPr lvl="1"/>
            <a:r>
              <a:rPr lang="en-US" altLang="en-US" dirty="0"/>
              <a:t>Hepatitis B</a:t>
            </a:r>
          </a:p>
          <a:p>
            <a:pPr lvl="1"/>
            <a:r>
              <a:rPr lang="en-US" altLang="en-US" dirty="0"/>
              <a:t>Hepatitis C</a:t>
            </a:r>
          </a:p>
        </p:txBody>
      </p:sp>
    </p:spTree>
    <p:extLst>
      <p:ext uri="{BB962C8B-B14F-4D97-AF65-F5344CB8AC3E}">
        <p14:creationId xmlns:p14="http://schemas.microsoft.com/office/powerpoint/2010/main" val="218571961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lgn="ctr"/>
            <a:r>
              <a:rPr lang="en-US" altLang="en-US" dirty="0"/>
              <a:t>How common are </a:t>
            </a:r>
            <a:r>
              <a:rPr lang="en-US" altLang="en-US" dirty="0" smtClean="0"/>
              <a:t>needle stick </a:t>
            </a:r>
            <a:r>
              <a:rPr lang="en-US" altLang="en-US" dirty="0"/>
              <a:t>injuries?</a:t>
            </a:r>
            <a:r>
              <a:rPr lang="en-US" altLang="en-US" sz="4400" dirty="0"/>
              <a:t/>
            </a:r>
            <a:br>
              <a:rPr lang="en-US" altLang="en-US" sz="4400" dirty="0"/>
            </a:br>
            <a:endParaRPr lang="en-US" altLang="en-US" dirty="0"/>
          </a:p>
        </p:txBody>
      </p:sp>
      <p:sp>
        <p:nvSpPr>
          <p:cNvPr id="9219" name="Rectangle 3"/>
          <p:cNvSpPr>
            <a:spLocks noGrp="1" noChangeArrowheads="1"/>
          </p:cNvSpPr>
          <p:nvPr>
            <p:ph idx="1"/>
          </p:nvPr>
        </p:nvSpPr>
        <p:spPr/>
        <p:txBody>
          <a:bodyPr>
            <a:normAutofit/>
          </a:bodyPr>
          <a:lstStyle/>
          <a:p>
            <a:pPr marL="0" indent="0">
              <a:buNone/>
            </a:pPr>
            <a:endParaRPr lang="en-US" altLang="en-US" sz="2400" dirty="0" smtClean="0"/>
          </a:p>
          <a:p>
            <a:r>
              <a:rPr lang="en-US" altLang="en-US" sz="2400" dirty="0" smtClean="0"/>
              <a:t>It is estimated that more than 800,000 injuries occur annually in the United States from needles and other sharps.</a:t>
            </a:r>
          </a:p>
          <a:p>
            <a:r>
              <a:rPr lang="en-US" altLang="en-US" sz="2400" dirty="0" smtClean="0"/>
              <a:t>More than half of these injuries are never officially reported. </a:t>
            </a:r>
          </a:p>
          <a:p>
            <a:r>
              <a:rPr lang="en-US" altLang="en-US" sz="2400" dirty="0" smtClean="0"/>
              <a:t>You should always report your injuries immediately to ensure that you receive proper follow-up medical care.</a:t>
            </a:r>
            <a:endParaRPr lang="en-US" altLang="en-US" sz="2400" dirty="0"/>
          </a:p>
        </p:txBody>
      </p:sp>
    </p:spTree>
    <p:extLst>
      <p:ext uri="{BB962C8B-B14F-4D97-AF65-F5344CB8AC3E}">
        <p14:creationId xmlns:p14="http://schemas.microsoft.com/office/powerpoint/2010/main" val="28204065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lgn="ctr"/>
            <a:r>
              <a:rPr lang="en-US" altLang="en-US" dirty="0"/>
              <a:t>Where do these injuries occur?</a:t>
            </a:r>
            <a:br>
              <a:rPr lang="en-US" altLang="en-US" dirty="0"/>
            </a:br>
            <a:endParaRPr lang="en-US" altLang="en-US" dirty="0"/>
          </a:p>
        </p:txBody>
      </p:sp>
      <p:sp>
        <p:nvSpPr>
          <p:cNvPr id="10243" name="Rectangle 3"/>
          <p:cNvSpPr>
            <a:spLocks noGrp="1" noChangeArrowheads="1"/>
          </p:cNvSpPr>
          <p:nvPr>
            <p:ph idx="1"/>
          </p:nvPr>
        </p:nvSpPr>
        <p:spPr/>
        <p:txBody>
          <a:bodyPr/>
          <a:lstStyle/>
          <a:p>
            <a:endParaRPr lang="en-US" altLang="en-US" dirty="0"/>
          </a:p>
          <a:p>
            <a:r>
              <a:rPr lang="en-US" altLang="en-US" dirty="0" smtClean="0"/>
              <a:t>These </a:t>
            </a:r>
            <a:r>
              <a:rPr lang="en-US" altLang="en-US" dirty="0"/>
              <a:t>injuries have been reported from all healthcare settings, including:</a:t>
            </a:r>
          </a:p>
          <a:p>
            <a:pPr lvl="1"/>
            <a:r>
              <a:rPr lang="en-US" altLang="en-US" dirty="0"/>
              <a:t>Ambulatory settings</a:t>
            </a:r>
          </a:p>
          <a:p>
            <a:pPr lvl="1"/>
            <a:r>
              <a:rPr lang="en-US" altLang="en-US" dirty="0"/>
              <a:t>Physician offices</a:t>
            </a:r>
          </a:p>
          <a:p>
            <a:pPr lvl="1"/>
            <a:r>
              <a:rPr lang="en-US" altLang="en-US" dirty="0"/>
              <a:t>Nursing homes, skilled nursing facilities</a:t>
            </a:r>
          </a:p>
          <a:p>
            <a:pPr lvl="1"/>
            <a:r>
              <a:rPr lang="en-US" altLang="en-US" dirty="0"/>
              <a:t>Home health, assisted living</a:t>
            </a:r>
          </a:p>
          <a:p>
            <a:pPr lvl="1"/>
            <a:r>
              <a:rPr lang="en-US" altLang="en-US" dirty="0"/>
              <a:t>Hospitals </a:t>
            </a:r>
          </a:p>
        </p:txBody>
      </p:sp>
    </p:spTree>
    <p:extLst>
      <p:ext uri="{BB962C8B-B14F-4D97-AF65-F5344CB8AC3E}">
        <p14:creationId xmlns:p14="http://schemas.microsoft.com/office/powerpoint/2010/main" val="42450088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a:endParaRPr lang="en-US" altLang="en-US" dirty="0"/>
          </a:p>
        </p:txBody>
      </p:sp>
      <p:sp>
        <p:nvSpPr>
          <p:cNvPr id="11267" name="Rectangle 3"/>
          <p:cNvSpPr>
            <a:spLocks noGrp="1" noChangeArrowheads="1"/>
          </p:cNvSpPr>
          <p:nvPr>
            <p:ph type="body" sz="half" idx="1"/>
          </p:nvPr>
        </p:nvSpPr>
        <p:spPr>
          <a:xfrm>
            <a:off x="493713" y="966524"/>
            <a:ext cx="5232400" cy="4267200"/>
          </a:xfrm>
        </p:spPr>
        <p:txBody>
          <a:bodyPr/>
          <a:lstStyle/>
          <a:p>
            <a:pPr marL="0" indent="0">
              <a:buNone/>
            </a:pPr>
            <a:endParaRPr lang="en-US" altLang="en-US" sz="2600" dirty="0" smtClean="0"/>
          </a:p>
          <a:p>
            <a:r>
              <a:rPr lang="en-US" altLang="en-US" sz="2400" dirty="0" smtClean="0"/>
              <a:t>Needlestick </a:t>
            </a:r>
            <a:r>
              <a:rPr lang="en-US" altLang="en-US" sz="2400" dirty="0"/>
              <a:t>injuries can occur at any time during the use or disposal of a device</a:t>
            </a:r>
          </a:p>
        </p:txBody>
      </p:sp>
      <p:graphicFrame>
        <p:nvGraphicFramePr>
          <p:cNvPr id="11268" name="Object 4"/>
          <p:cNvGraphicFramePr>
            <a:graphicFrameLocks noGrp="1" noChangeAspect="1"/>
          </p:cNvGraphicFramePr>
          <p:nvPr>
            <p:ph type="chart" sz="half" idx="2"/>
            <p:extLst/>
          </p:nvPr>
        </p:nvGraphicFramePr>
        <p:xfrm>
          <a:off x="6191250" y="2128183"/>
          <a:ext cx="5232400" cy="3516034"/>
        </p:xfrm>
        <a:graphic>
          <a:graphicData uri="http://schemas.openxmlformats.org/presentationml/2006/ole">
            <mc:AlternateContent xmlns:mc="http://schemas.openxmlformats.org/markup-compatibility/2006">
              <mc:Choice xmlns:v="urn:schemas-microsoft-com:vml" Requires="v">
                <p:oleObj spid="_x0000_s1034" name="Chart" r:id="rId3" imgW="5783506" imgH="3886358" progId="MSGraph.Chart.8">
                  <p:embed followColorScheme="full"/>
                </p:oleObj>
              </mc:Choice>
              <mc:Fallback>
                <p:oleObj name="Chart" r:id="rId3" imgW="5783506" imgH="3886358" progId="MSGraph.Chart.8">
                  <p:embed followColorScheme="full"/>
                  <p:pic>
                    <p:nvPicPr>
                      <p:cNvPr id="0" name=""/>
                      <p:cNvPicPr>
                        <a:picLocks noChangeAspect="1" noChangeArrowheads="1"/>
                      </p:cNvPicPr>
                      <p:nvPr/>
                    </p:nvPicPr>
                    <p:blipFill>
                      <a:blip r:embed="rId4"/>
                      <a:srcRect/>
                      <a:stretch>
                        <a:fillRect/>
                      </a:stretch>
                    </p:blipFill>
                    <p:spPr bwMode="auto">
                      <a:xfrm>
                        <a:off x="6191250" y="2128183"/>
                        <a:ext cx="5232400" cy="3516034"/>
                      </a:xfrm>
                      <a:prstGeom prst="rect">
                        <a:avLst/>
                      </a:prstGeom>
                      <a:noFill/>
                      <a:ln>
                        <a:noFill/>
                      </a:ln>
                      <a:effectLst/>
                      <a:extLst/>
                    </p:spPr>
                  </p:pic>
                </p:oleObj>
              </mc:Fallback>
            </mc:AlternateContent>
          </a:graphicData>
        </a:graphic>
      </p:graphicFrame>
      <p:sp>
        <p:nvSpPr>
          <p:cNvPr id="11270" name="Text Box 6"/>
          <p:cNvSpPr txBox="1">
            <a:spLocks noChangeArrowheads="1"/>
          </p:cNvSpPr>
          <p:nvPr/>
        </p:nvSpPr>
        <p:spPr bwMode="auto">
          <a:xfrm>
            <a:off x="9024602" y="2530624"/>
            <a:ext cx="137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5% during device recapping</a:t>
            </a:r>
          </a:p>
        </p:txBody>
      </p:sp>
      <p:sp>
        <p:nvSpPr>
          <p:cNvPr id="11271" name="Text Box 7"/>
          <p:cNvSpPr txBox="1">
            <a:spLocks noChangeArrowheads="1"/>
          </p:cNvSpPr>
          <p:nvPr/>
        </p:nvSpPr>
        <p:spPr bwMode="auto">
          <a:xfrm>
            <a:off x="10010104" y="3886200"/>
            <a:ext cx="129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40% during device use</a:t>
            </a:r>
          </a:p>
        </p:txBody>
      </p:sp>
      <p:sp>
        <p:nvSpPr>
          <p:cNvPr id="11272" name="Text Box 8"/>
          <p:cNvSpPr txBox="1">
            <a:spLocks noChangeArrowheads="1"/>
          </p:cNvSpPr>
          <p:nvPr/>
        </p:nvSpPr>
        <p:spPr bwMode="auto">
          <a:xfrm>
            <a:off x="6270626" y="4362451"/>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40% after device use, before disposal</a:t>
            </a:r>
          </a:p>
        </p:txBody>
      </p:sp>
      <p:sp>
        <p:nvSpPr>
          <p:cNvPr id="11273" name="Text Box 9"/>
          <p:cNvSpPr txBox="1">
            <a:spLocks noChangeArrowheads="1"/>
          </p:cNvSpPr>
          <p:nvPr/>
        </p:nvSpPr>
        <p:spPr bwMode="auto">
          <a:xfrm>
            <a:off x="7327903" y="2453793"/>
            <a:ext cx="1219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dirty="0"/>
              <a:t>15% during or related to device disposal</a:t>
            </a:r>
          </a:p>
        </p:txBody>
      </p:sp>
      <p:sp>
        <p:nvSpPr>
          <p:cNvPr id="11274" name="Text Box 10"/>
          <p:cNvSpPr txBox="1">
            <a:spLocks noChangeArrowheads="1"/>
          </p:cNvSpPr>
          <p:nvPr/>
        </p:nvSpPr>
        <p:spPr bwMode="auto">
          <a:xfrm>
            <a:off x="1981200" y="3886201"/>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dirty="0"/>
          </a:p>
        </p:txBody>
      </p:sp>
      <p:sp>
        <p:nvSpPr>
          <p:cNvPr id="11275" name="Text Box 11"/>
          <p:cNvSpPr txBox="1">
            <a:spLocks noChangeArrowheads="1"/>
          </p:cNvSpPr>
          <p:nvPr/>
        </p:nvSpPr>
        <p:spPr bwMode="auto">
          <a:xfrm>
            <a:off x="1065216" y="2610990"/>
            <a:ext cx="4283074" cy="367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400" b="1" dirty="0">
                <a:latin typeface="Verdana" panose="020B0604030504040204" pitchFamily="34" charset="0"/>
              </a:rPr>
              <a:t>Needlesticks in our division have</a:t>
            </a:r>
          </a:p>
          <a:p>
            <a:pPr>
              <a:spcBef>
                <a:spcPct val="50000"/>
              </a:spcBef>
            </a:pPr>
            <a:r>
              <a:rPr lang="en-US" altLang="en-US" sz="1400" b="1" dirty="0">
                <a:latin typeface="Verdana" panose="020B0604030504040204" pitchFamily="34" charset="0"/>
              </a:rPr>
              <a:t>occurred  related to:</a:t>
            </a:r>
          </a:p>
          <a:p>
            <a:pPr>
              <a:spcBef>
                <a:spcPct val="50000"/>
              </a:spcBef>
            </a:pPr>
            <a:r>
              <a:rPr lang="en-US" altLang="en-US" sz="1400" b="1" dirty="0">
                <a:latin typeface="Verdana" panose="020B0604030504040204" pitchFamily="34" charset="0"/>
              </a:rPr>
              <a:t>Failure</a:t>
            </a:r>
            <a:r>
              <a:rPr lang="en-US" altLang="en-US" sz="1400" dirty="0">
                <a:latin typeface="Verdana" panose="020B0604030504040204" pitchFamily="34" charset="0"/>
              </a:rPr>
              <a:t> to properly engage safety</a:t>
            </a:r>
          </a:p>
          <a:p>
            <a:pPr>
              <a:spcBef>
                <a:spcPct val="50000"/>
              </a:spcBef>
            </a:pPr>
            <a:r>
              <a:rPr lang="en-US" altLang="en-US" sz="1400" dirty="0">
                <a:latin typeface="Verdana" panose="020B0604030504040204" pitchFamily="34" charset="0"/>
              </a:rPr>
              <a:t>mechanism on syringes</a:t>
            </a:r>
          </a:p>
          <a:p>
            <a:pPr>
              <a:spcBef>
                <a:spcPct val="50000"/>
              </a:spcBef>
            </a:pPr>
            <a:r>
              <a:rPr lang="en-US" altLang="en-US" sz="1400" b="1" dirty="0">
                <a:latin typeface="Verdana" panose="020B0604030504040204" pitchFamily="34" charset="0"/>
              </a:rPr>
              <a:t>Safety awareness</a:t>
            </a:r>
            <a:r>
              <a:rPr lang="en-US" altLang="en-US" sz="1400" dirty="0">
                <a:latin typeface="Verdana" panose="020B0604030504040204" pitchFamily="34" charset="0"/>
              </a:rPr>
              <a:t> r/t handling of used</a:t>
            </a:r>
          </a:p>
          <a:p>
            <a:pPr>
              <a:spcBef>
                <a:spcPct val="50000"/>
              </a:spcBef>
            </a:pPr>
            <a:r>
              <a:rPr lang="en-US" altLang="en-US" sz="1400" dirty="0">
                <a:latin typeface="Verdana" panose="020B0604030504040204" pitchFamily="34" charset="0"/>
              </a:rPr>
              <a:t>clysis strips</a:t>
            </a:r>
          </a:p>
          <a:p>
            <a:pPr>
              <a:spcBef>
                <a:spcPct val="50000"/>
              </a:spcBef>
            </a:pPr>
            <a:r>
              <a:rPr lang="en-US" altLang="en-US" sz="1400" b="1" dirty="0">
                <a:latin typeface="Verdana" panose="020B0604030504040204" pitchFamily="34" charset="0"/>
              </a:rPr>
              <a:t>Safety awareness</a:t>
            </a:r>
            <a:r>
              <a:rPr lang="en-US" altLang="en-US" sz="1400" dirty="0">
                <a:latin typeface="Verdana" panose="020B0604030504040204" pitchFamily="34" charset="0"/>
              </a:rPr>
              <a:t> r/t safe handling of</a:t>
            </a:r>
          </a:p>
          <a:p>
            <a:pPr>
              <a:spcBef>
                <a:spcPct val="50000"/>
              </a:spcBef>
            </a:pPr>
            <a:r>
              <a:rPr lang="en-US" altLang="en-US" sz="1400" dirty="0">
                <a:latin typeface="Verdana" panose="020B0604030504040204" pitchFamily="34" charset="0"/>
              </a:rPr>
              <a:t>insulin pens after use</a:t>
            </a:r>
          </a:p>
          <a:p>
            <a:pPr>
              <a:spcBef>
                <a:spcPct val="50000"/>
              </a:spcBef>
            </a:pPr>
            <a:r>
              <a:rPr lang="en-US" altLang="en-US" sz="1400" b="1" dirty="0">
                <a:latin typeface="Verdana" panose="020B0604030504040204" pitchFamily="34" charset="0"/>
              </a:rPr>
              <a:t>Safety awareness</a:t>
            </a:r>
            <a:r>
              <a:rPr lang="en-US" altLang="en-US" sz="1400" dirty="0">
                <a:latin typeface="Verdana" panose="020B0604030504040204" pitchFamily="34" charset="0"/>
              </a:rPr>
              <a:t> r/t proper disposal</a:t>
            </a:r>
          </a:p>
          <a:p>
            <a:pPr>
              <a:spcBef>
                <a:spcPct val="50000"/>
              </a:spcBef>
            </a:pPr>
            <a:r>
              <a:rPr lang="en-US" altLang="en-US" sz="1400" dirty="0">
                <a:latin typeface="Verdana" panose="020B0604030504040204" pitchFamily="34" charset="0"/>
              </a:rPr>
              <a:t>of used lancets</a:t>
            </a:r>
          </a:p>
          <a:p>
            <a:pPr>
              <a:spcBef>
                <a:spcPct val="50000"/>
              </a:spcBef>
            </a:pPr>
            <a:endParaRPr lang="en-US" altLang="en-US" sz="1000" dirty="0">
              <a:latin typeface="Verdana" panose="020B0604030504040204" pitchFamily="34" charset="0"/>
            </a:endParaRPr>
          </a:p>
          <a:p>
            <a:pPr>
              <a:spcBef>
                <a:spcPct val="50000"/>
              </a:spcBef>
            </a:pPr>
            <a:endParaRPr lang="en-US" altLang="en-US" sz="1000" dirty="0">
              <a:latin typeface="Verdana" panose="020B0604030504040204" pitchFamily="34" charset="0"/>
            </a:endParaRPr>
          </a:p>
        </p:txBody>
      </p:sp>
    </p:spTree>
    <p:extLst>
      <p:ext uri="{BB962C8B-B14F-4D97-AF65-F5344CB8AC3E}">
        <p14:creationId xmlns:p14="http://schemas.microsoft.com/office/powerpoint/2010/main" val="17602637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algn="ctr"/>
            <a:r>
              <a:rPr lang="en-US" altLang="en-US" dirty="0" smtClean="0"/>
              <a:t>How to protect yourself, be aware!</a:t>
            </a:r>
            <a:br>
              <a:rPr lang="en-US" altLang="en-US" dirty="0" smtClean="0"/>
            </a:br>
            <a:endParaRPr lang="en-US" altLang="en-US" dirty="0"/>
          </a:p>
        </p:txBody>
      </p:sp>
      <p:sp>
        <p:nvSpPr>
          <p:cNvPr id="14339" name="Rectangle 3"/>
          <p:cNvSpPr>
            <a:spLocks noGrp="1" noChangeArrowheads="1"/>
          </p:cNvSpPr>
          <p:nvPr>
            <p:ph idx="1"/>
          </p:nvPr>
        </p:nvSpPr>
        <p:spPr>
          <a:xfrm>
            <a:off x="838199" y="1825625"/>
            <a:ext cx="9815423" cy="4351338"/>
          </a:xfrm>
        </p:spPr>
        <p:txBody>
          <a:bodyPr/>
          <a:lstStyle/>
          <a:p>
            <a:pPr marL="0" indent="0">
              <a:buNone/>
            </a:pPr>
            <a:endParaRPr lang="en-US" altLang="en-US" dirty="0"/>
          </a:p>
          <a:p>
            <a:r>
              <a:rPr lang="en-US" altLang="en-US" sz="2400" dirty="0" smtClean="0"/>
              <a:t>Other </a:t>
            </a:r>
            <a:r>
              <a:rPr lang="en-US" altLang="en-US" sz="2400" dirty="0"/>
              <a:t>factors that contribute to needlesticks are</a:t>
            </a:r>
            <a:r>
              <a:rPr lang="en-US" altLang="en-US" sz="2400" dirty="0" smtClean="0"/>
              <a:t>:</a:t>
            </a:r>
            <a:endParaRPr lang="en-US" altLang="en-US" sz="2400" dirty="0"/>
          </a:p>
          <a:p>
            <a:pPr lvl="1"/>
            <a:r>
              <a:rPr lang="en-US" altLang="en-US" sz="2000" dirty="0"/>
              <a:t>Lack of safety devices </a:t>
            </a:r>
          </a:p>
          <a:p>
            <a:pPr lvl="1"/>
            <a:r>
              <a:rPr lang="en-US" altLang="en-US" sz="2000" dirty="0"/>
              <a:t>Failure to engage safety device after use</a:t>
            </a:r>
          </a:p>
          <a:p>
            <a:pPr lvl="1"/>
            <a:r>
              <a:rPr lang="en-US" altLang="en-US" sz="2000" dirty="0"/>
              <a:t>Inconveniently placed or overfilled sharps containers</a:t>
            </a:r>
          </a:p>
          <a:p>
            <a:pPr lvl="1"/>
            <a:r>
              <a:rPr lang="en-US" altLang="en-US" sz="2000" dirty="0"/>
              <a:t>Busy, congested environments with frequent distractions and rushing</a:t>
            </a:r>
          </a:p>
          <a:p>
            <a:pPr lvl="1">
              <a:buFont typeface="Wingdings" panose="05000000000000000000" pitchFamily="2" charset="2"/>
              <a:buNone/>
            </a:pPr>
            <a:endParaRPr lang="en-US" altLang="en-US" sz="2000" dirty="0"/>
          </a:p>
        </p:txBody>
      </p:sp>
    </p:spTree>
    <p:extLst>
      <p:ext uri="{BB962C8B-B14F-4D97-AF65-F5344CB8AC3E}">
        <p14:creationId xmlns:p14="http://schemas.microsoft.com/office/powerpoint/2010/main" val="1155230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lstStyle/>
          <a:p>
            <a:pPr indent="0">
              <a:spcBef>
                <a:spcPts val="0"/>
              </a:spcBef>
              <a:spcAft>
                <a:spcPts val="900"/>
              </a:spcAft>
              <a:buNone/>
              <a:defRPr/>
            </a:pPr>
            <a:r>
              <a:rPr lang="en-US" u="sng" dirty="0" smtClean="0"/>
              <a:t>Compliance Officer Responsibilities</a:t>
            </a:r>
            <a:r>
              <a:rPr lang="en-US" dirty="0" smtClean="0"/>
              <a:t>:</a:t>
            </a:r>
          </a:p>
          <a:p>
            <a:pPr marL="1028700">
              <a:spcBef>
                <a:spcPts val="0"/>
              </a:spcBef>
              <a:spcAft>
                <a:spcPts val="900"/>
              </a:spcAft>
              <a:buFont typeface="Wingdings 3" panose="05040102010807070707" pitchFamily="18" charset="2"/>
              <a:buAutoNum type="alphaLcPeriod"/>
              <a:defRPr/>
            </a:pPr>
            <a:r>
              <a:rPr lang="en-US" dirty="0" smtClean="0"/>
              <a:t>Develop and implement policies, procedures and practices designed to ensure compliance with CIA and Federal health care program requirements.</a:t>
            </a:r>
          </a:p>
          <a:p>
            <a:pPr marL="1028700">
              <a:spcBef>
                <a:spcPts val="0"/>
              </a:spcBef>
              <a:spcAft>
                <a:spcPts val="900"/>
              </a:spcAft>
              <a:buFont typeface="Wingdings 3" panose="05040102010807070707" pitchFamily="18" charset="2"/>
              <a:buAutoNum type="alphaLcPeriod"/>
              <a:defRPr/>
            </a:pPr>
            <a:r>
              <a:rPr lang="en-US" dirty="0" smtClean="0"/>
              <a:t>Make reports regarding compliance matters, at least quarterly, to the Board of Directors of Catholic Health.</a:t>
            </a:r>
          </a:p>
          <a:p>
            <a:pPr marL="1028700">
              <a:spcBef>
                <a:spcPts val="0"/>
              </a:spcBef>
              <a:spcAft>
                <a:spcPts val="900"/>
              </a:spcAft>
              <a:buFont typeface="Wingdings 3" panose="05040102010807070707" pitchFamily="18" charset="2"/>
              <a:buAutoNum type="alphaLcPeriod"/>
              <a:defRPr/>
            </a:pPr>
            <a:r>
              <a:rPr lang="en-US" dirty="0" smtClean="0"/>
              <a:t>Monitor day-to-day compliance activities and reporting obligations under CIA.</a:t>
            </a:r>
          </a:p>
          <a:p>
            <a:pPr>
              <a:defRPr/>
            </a:pPr>
            <a:endParaRPr lang="en-US" dirty="0"/>
          </a:p>
        </p:txBody>
      </p:sp>
      <p:pic>
        <p:nvPicPr>
          <p:cNvPr id="2048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70951" y="5591176"/>
            <a:ext cx="1408113"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949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098675" y="304800"/>
            <a:ext cx="8001000" cy="1143000"/>
          </a:xfrm>
        </p:spPr>
        <p:txBody>
          <a:bodyPr>
            <a:normAutofit fontScale="90000"/>
          </a:bodyPr>
          <a:lstStyle/>
          <a:p>
            <a:pPr algn="ctr"/>
            <a:r>
              <a:rPr lang="en-US" altLang="en-US" dirty="0" smtClean="0"/>
              <a:t>How to protect yourself, be prepared!</a:t>
            </a:r>
            <a:br>
              <a:rPr lang="en-US" altLang="en-US" dirty="0" smtClean="0"/>
            </a:br>
            <a:endParaRPr lang="en-US" altLang="en-US" dirty="0"/>
          </a:p>
        </p:txBody>
      </p:sp>
      <p:sp>
        <p:nvSpPr>
          <p:cNvPr id="15363" name="Rectangle 3"/>
          <p:cNvSpPr>
            <a:spLocks noGrp="1" noChangeArrowheads="1"/>
          </p:cNvSpPr>
          <p:nvPr>
            <p:ph idx="1"/>
          </p:nvPr>
        </p:nvSpPr>
        <p:spPr>
          <a:xfrm>
            <a:off x="634202" y="1384212"/>
            <a:ext cx="8596668" cy="3880773"/>
          </a:xfrm>
        </p:spPr>
        <p:txBody>
          <a:bodyPr>
            <a:normAutofit/>
          </a:bodyPr>
          <a:lstStyle/>
          <a:p>
            <a:pPr>
              <a:lnSpc>
                <a:spcPct val="90000"/>
              </a:lnSpc>
            </a:pPr>
            <a:endParaRPr lang="en-US" altLang="en-US" dirty="0"/>
          </a:p>
          <a:p>
            <a:pPr>
              <a:lnSpc>
                <a:spcPct val="90000"/>
              </a:lnSpc>
            </a:pPr>
            <a:r>
              <a:rPr lang="en-US" altLang="en-US" sz="2400" dirty="0" smtClean="0"/>
              <a:t>Prior </a:t>
            </a:r>
            <a:r>
              <a:rPr lang="en-US" altLang="en-US" sz="2400" dirty="0"/>
              <a:t>to procedure using sharps:</a:t>
            </a:r>
          </a:p>
          <a:p>
            <a:pPr lvl="1">
              <a:lnSpc>
                <a:spcPct val="90000"/>
              </a:lnSpc>
            </a:pPr>
            <a:r>
              <a:rPr lang="en-US" altLang="en-US" sz="2000" dirty="0"/>
              <a:t>Ensure all equipment is available and within arms reach</a:t>
            </a:r>
          </a:p>
          <a:p>
            <a:pPr lvl="1">
              <a:lnSpc>
                <a:spcPct val="90000"/>
              </a:lnSpc>
            </a:pPr>
            <a:r>
              <a:rPr lang="en-US" altLang="en-US" sz="2000" dirty="0"/>
              <a:t>Ensure lighting is adequate</a:t>
            </a:r>
          </a:p>
          <a:p>
            <a:pPr lvl="1">
              <a:lnSpc>
                <a:spcPct val="90000"/>
              </a:lnSpc>
            </a:pPr>
            <a:r>
              <a:rPr lang="en-US" altLang="en-US" sz="2000" dirty="0"/>
              <a:t>Place a sharps container nearby and know where it is located</a:t>
            </a:r>
          </a:p>
          <a:p>
            <a:pPr lvl="1">
              <a:lnSpc>
                <a:spcPct val="90000"/>
              </a:lnSpc>
            </a:pPr>
            <a:r>
              <a:rPr lang="en-US" altLang="en-US" sz="2000" dirty="0"/>
              <a:t>Assess patient’s/resident’s capacity for cooperation; request additional help if needed</a:t>
            </a:r>
          </a:p>
          <a:p>
            <a:pPr lvl="1">
              <a:lnSpc>
                <a:spcPct val="90000"/>
              </a:lnSpc>
            </a:pPr>
            <a:r>
              <a:rPr lang="en-US" altLang="en-US" sz="2000" dirty="0"/>
              <a:t>Instruct patient/resident to avoid sudden movement</a:t>
            </a:r>
          </a:p>
          <a:p>
            <a:pPr lvl="1">
              <a:lnSpc>
                <a:spcPct val="90000"/>
              </a:lnSpc>
            </a:pPr>
            <a:r>
              <a:rPr lang="en-US" altLang="en-US" sz="2000" dirty="0"/>
              <a:t>Do not expose sharps/needles until moment of use and keep pointed away from user.</a:t>
            </a:r>
          </a:p>
        </p:txBody>
      </p:sp>
    </p:spTree>
    <p:extLst>
      <p:ext uri="{BB962C8B-B14F-4D97-AF65-F5344CB8AC3E}">
        <p14:creationId xmlns:p14="http://schemas.microsoft.com/office/powerpoint/2010/main" val="6788668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altLang="en-US" dirty="0" smtClean="0"/>
              <a:t>How to protect yourself, be prepared!</a:t>
            </a:r>
          </a:p>
        </p:txBody>
      </p:sp>
      <p:sp>
        <p:nvSpPr>
          <p:cNvPr id="16387" name="Rectangle 3"/>
          <p:cNvSpPr>
            <a:spLocks noGrp="1" noChangeArrowheads="1"/>
          </p:cNvSpPr>
          <p:nvPr>
            <p:ph idx="1"/>
          </p:nvPr>
        </p:nvSpPr>
        <p:spPr/>
        <p:txBody>
          <a:bodyPr/>
          <a:lstStyle/>
          <a:p>
            <a:endParaRPr lang="en-US" altLang="en-US" dirty="0"/>
          </a:p>
          <a:p>
            <a:r>
              <a:rPr lang="en-US" altLang="en-US" sz="2400" dirty="0" smtClean="0"/>
              <a:t>During </a:t>
            </a:r>
            <a:r>
              <a:rPr lang="en-US" altLang="en-US" sz="2400" dirty="0"/>
              <a:t>the procedure</a:t>
            </a:r>
          </a:p>
          <a:p>
            <a:pPr lvl="1"/>
            <a:r>
              <a:rPr lang="en-US" altLang="en-US" sz="2000" dirty="0"/>
              <a:t>Maintain visual contact with sharps during use</a:t>
            </a:r>
          </a:p>
          <a:p>
            <a:pPr lvl="1"/>
            <a:r>
              <a:rPr lang="en-US" altLang="en-US" sz="2000" dirty="0"/>
              <a:t>Remain aware of positioning of other staff to avoid accidental contact</a:t>
            </a:r>
          </a:p>
          <a:p>
            <a:pPr lvl="1"/>
            <a:r>
              <a:rPr lang="en-US" altLang="en-US" sz="2000" dirty="0"/>
              <a:t>Do not pass sharps by hand; place and retrieve from predetermined centralized location/tray</a:t>
            </a:r>
          </a:p>
          <a:p>
            <a:pPr lvl="1"/>
            <a:r>
              <a:rPr lang="en-US" altLang="en-US" sz="2000" dirty="0"/>
              <a:t>Alert other staff when placing or retrieving sharps</a:t>
            </a:r>
          </a:p>
        </p:txBody>
      </p:sp>
    </p:spTree>
    <p:extLst>
      <p:ext uri="{BB962C8B-B14F-4D97-AF65-F5344CB8AC3E}">
        <p14:creationId xmlns:p14="http://schemas.microsoft.com/office/powerpoint/2010/main" val="237401903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algn="ctr"/>
            <a:r>
              <a:rPr lang="en-US" altLang="en-US" dirty="0" smtClean="0"/>
              <a:t>How to protect yourself, be prepared!</a:t>
            </a:r>
            <a:br>
              <a:rPr lang="en-US" altLang="en-US" dirty="0" smtClean="0"/>
            </a:br>
            <a:endParaRPr lang="en-US" altLang="en-US" dirty="0"/>
          </a:p>
        </p:txBody>
      </p:sp>
      <p:sp>
        <p:nvSpPr>
          <p:cNvPr id="17411" name="Rectangle 3"/>
          <p:cNvSpPr>
            <a:spLocks noGrp="1" noChangeArrowheads="1"/>
          </p:cNvSpPr>
          <p:nvPr>
            <p:ph idx="1"/>
          </p:nvPr>
        </p:nvSpPr>
        <p:spPr/>
        <p:txBody>
          <a:bodyPr>
            <a:normAutofit/>
          </a:bodyPr>
          <a:lstStyle/>
          <a:p>
            <a:pPr>
              <a:lnSpc>
                <a:spcPct val="80000"/>
              </a:lnSpc>
            </a:pPr>
            <a:endParaRPr lang="en-US" altLang="en-US" sz="2000" b="1" dirty="0"/>
          </a:p>
          <a:p>
            <a:pPr>
              <a:lnSpc>
                <a:spcPct val="80000"/>
              </a:lnSpc>
            </a:pPr>
            <a:r>
              <a:rPr lang="en-US" altLang="en-US" sz="2400" dirty="0" smtClean="0"/>
              <a:t>Post-procedure</a:t>
            </a:r>
            <a:r>
              <a:rPr lang="en-US" altLang="en-US" sz="2400" dirty="0"/>
              <a:t>:</a:t>
            </a:r>
          </a:p>
          <a:p>
            <a:pPr>
              <a:lnSpc>
                <a:spcPct val="80000"/>
              </a:lnSpc>
            </a:pPr>
            <a:endParaRPr lang="en-US" altLang="en-US" sz="2000" b="1" dirty="0"/>
          </a:p>
          <a:p>
            <a:pPr lvl="1">
              <a:lnSpc>
                <a:spcPct val="80000"/>
              </a:lnSpc>
            </a:pPr>
            <a:r>
              <a:rPr lang="en-US" altLang="en-US" sz="2000" dirty="0"/>
              <a:t>Activate safety features of sharps and check (visual &amp; auditory) to ensure features are activated and locked in place.</a:t>
            </a:r>
          </a:p>
          <a:p>
            <a:pPr lvl="1">
              <a:lnSpc>
                <a:spcPct val="80000"/>
              </a:lnSpc>
            </a:pPr>
            <a:r>
              <a:rPr lang="en-US" altLang="en-US" sz="2000" dirty="0"/>
              <a:t>Ensure all sharps are accounted for and visible.</a:t>
            </a:r>
          </a:p>
          <a:p>
            <a:pPr lvl="1">
              <a:lnSpc>
                <a:spcPct val="80000"/>
              </a:lnSpc>
            </a:pPr>
            <a:r>
              <a:rPr lang="en-US" altLang="en-US" sz="2000" dirty="0"/>
              <a:t>Check trays, linens, waste materials prior to handling for sharps accidently misplaced or left behind</a:t>
            </a:r>
          </a:p>
          <a:p>
            <a:pPr lvl="1">
              <a:lnSpc>
                <a:spcPct val="80000"/>
              </a:lnSpc>
            </a:pPr>
            <a:r>
              <a:rPr lang="en-US" altLang="en-US" sz="2000" dirty="0"/>
              <a:t>Keep fingers away from tip of device when disposing, and avoid placing hands close to the opening of the sharps container.</a:t>
            </a:r>
          </a:p>
        </p:txBody>
      </p:sp>
    </p:spTree>
    <p:extLst>
      <p:ext uri="{BB962C8B-B14F-4D97-AF65-F5344CB8AC3E}">
        <p14:creationId xmlns:p14="http://schemas.microsoft.com/office/powerpoint/2010/main" val="87494694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i="0" u="none" strike="noStrike" baseline="0" dirty="0" smtClean="0"/>
              <a:t>Importance of Documentation in Nursing</a:t>
            </a:r>
            <a:endParaRPr lang="en-US" dirty="0"/>
          </a:p>
        </p:txBody>
      </p:sp>
      <p:sp>
        <p:nvSpPr>
          <p:cNvPr id="3" name="Content Placeholder 2"/>
          <p:cNvSpPr>
            <a:spLocks noGrp="1"/>
          </p:cNvSpPr>
          <p:nvPr>
            <p:ph idx="1"/>
          </p:nvPr>
        </p:nvSpPr>
        <p:spPr/>
        <p:txBody>
          <a:bodyPr>
            <a:normAutofit/>
          </a:bodyPr>
          <a:lstStyle/>
          <a:p>
            <a:endParaRPr lang="en-US" sz="2400" b="0" i="0" u="none" strike="noStrike" baseline="0" dirty="0" smtClean="0"/>
          </a:p>
          <a:p>
            <a:r>
              <a:rPr lang="en-US" sz="2400" b="0" i="0" u="none" strike="noStrike" baseline="0" dirty="0" smtClean="0"/>
              <a:t>Proper documentation can help you avoid med errors and legal problems.</a:t>
            </a:r>
            <a:endParaRPr lang="en-US" sz="2400" dirty="0" smtClean="0">
              <a:hlinkClick r:id="rId3"/>
            </a:endParaRPr>
          </a:p>
          <a:p>
            <a:r>
              <a:rPr lang="en-US" sz="2400" b="0" i="0" u="none" strike="noStrike" baseline="0" dirty="0" smtClean="0"/>
              <a:t>There is new legislation continually being enacted designed to protect people receiving medical care.</a:t>
            </a:r>
          </a:p>
          <a:p>
            <a:pPr lvl="1"/>
            <a:r>
              <a:rPr lang="en-US" sz="2000" b="0" i="0" u="none" strike="noStrike" baseline="0" dirty="0" smtClean="0"/>
              <a:t>Documentation allows you to demonstrate how you provided the patient with a standard of care that meets the institutional and board standards in the state where you practice. </a:t>
            </a:r>
          </a:p>
          <a:p>
            <a:pPr marL="0" indent="0">
              <a:buNone/>
            </a:pPr>
            <a:endParaRPr lang="en-US" sz="2000" dirty="0"/>
          </a:p>
        </p:txBody>
      </p:sp>
    </p:spTree>
    <p:extLst>
      <p:ext uri="{BB962C8B-B14F-4D97-AF65-F5344CB8AC3E}">
        <p14:creationId xmlns:p14="http://schemas.microsoft.com/office/powerpoint/2010/main" val="15468094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Why is there so much emphasis on documentation?</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r>
              <a:rPr lang="en-US" sz="2400" dirty="0" smtClean="0"/>
              <a:t>The old saying “if it’s not documented, it wasn’t done” has never been more true as state and federal governments continue to enact legislation to protect various healthcare consumers. </a:t>
            </a:r>
          </a:p>
          <a:p>
            <a:pPr lvl="1"/>
            <a:r>
              <a:rPr lang="en-US" sz="2000" dirty="0"/>
              <a:t>T</a:t>
            </a:r>
            <a:r>
              <a:rPr lang="en-US" sz="2000" dirty="0" smtClean="0"/>
              <a:t>he late 80’s and early 90’s showed increased interest in the elderly resulting in legislation and regulations relating to LTC facilities and new litigation possibilities occurred. </a:t>
            </a:r>
          </a:p>
          <a:p>
            <a:pPr lvl="1"/>
            <a:r>
              <a:rPr lang="en-US" sz="2000" dirty="0" smtClean="0"/>
              <a:t>Proper documentation reflects the quality of care that you gave and is evidence that you acted as required or ordered.</a:t>
            </a:r>
            <a:endParaRPr lang="en-US" sz="2000" dirty="0"/>
          </a:p>
        </p:txBody>
      </p:sp>
    </p:spTree>
    <p:extLst>
      <p:ext uri="{BB962C8B-B14F-4D97-AF65-F5344CB8AC3E}">
        <p14:creationId xmlns:p14="http://schemas.microsoft.com/office/powerpoint/2010/main" val="143543761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0" i="0" u="none" strike="noStrike" baseline="0" dirty="0" smtClean="0"/>
              <a:t>Importance of Documentation in Nursing</a:t>
            </a:r>
            <a:endParaRPr lang="en-US" dirty="0"/>
          </a:p>
        </p:txBody>
      </p:sp>
      <p:sp>
        <p:nvSpPr>
          <p:cNvPr id="3" name="Content Placeholder 2"/>
          <p:cNvSpPr>
            <a:spLocks noGrp="1"/>
          </p:cNvSpPr>
          <p:nvPr>
            <p:ph idx="1"/>
          </p:nvPr>
        </p:nvSpPr>
        <p:spPr/>
        <p:txBody>
          <a:bodyPr>
            <a:normAutofit fontScale="85000" lnSpcReduction="20000"/>
          </a:bodyPr>
          <a:lstStyle/>
          <a:p>
            <a:r>
              <a:rPr lang="en-US" sz="2400" b="0" i="0" u="none" strike="noStrike" baseline="0" dirty="0" smtClean="0"/>
              <a:t>Failure to provide timely, accurate documentation is unsafe, and irresponsible nursing care. </a:t>
            </a:r>
          </a:p>
          <a:p>
            <a:r>
              <a:rPr lang="en-US" sz="2400" b="0" i="0" u="none" strike="noStrike" baseline="0" dirty="0" smtClean="0"/>
              <a:t>Failure to document the care provided </a:t>
            </a:r>
          </a:p>
          <a:p>
            <a:pPr lvl="1"/>
            <a:r>
              <a:rPr lang="en-US" sz="2000" b="0" i="0" u="none" strike="noStrike" baseline="0" dirty="0" smtClean="0"/>
              <a:t>could put a patient at risk for getting a double dose of a medication(s)</a:t>
            </a:r>
          </a:p>
          <a:p>
            <a:pPr lvl="1"/>
            <a:r>
              <a:rPr lang="en-US" sz="2000" b="0" i="0" u="none" strike="noStrike" baseline="0" dirty="0" smtClean="0"/>
              <a:t>unnecessary treatments</a:t>
            </a:r>
          </a:p>
          <a:p>
            <a:pPr lvl="1"/>
            <a:r>
              <a:rPr lang="en-US" sz="2000" b="0" i="0" u="none" strike="noStrike" baseline="0" dirty="0" smtClean="0"/>
              <a:t>or a discontinuity in medical care.</a:t>
            </a:r>
          </a:p>
          <a:p>
            <a:r>
              <a:rPr lang="en-US" sz="2400" dirty="0"/>
              <a:t>When you assume care for a patient, you are saying that you will provide the patient with a standard of nursing care. </a:t>
            </a:r>
          </a:p>
          <a:p>
            <a:r>
              <a:rPr lang="en-US" sz="2400" dirty="0"/>
              <a:t>If it is determined by the court that you breached your duty by not providing the patient with the standard of care recognized by the state in which you practice, then you could be liable for damages and end up losing your nursing license </a:t>
            </a:r>
          </a:p>
          <a:p>
            <a:endParaRPr lang="en-US" b="0" i="0" u="none" strike="noStrike" baseline="0" dirty="0" smtClean="0"/>
          </a:p>
          <a:p>
            <a:endParaRPr lang="en-US" dirty="0"/>
          </a:p>
        </p:txBody>
      </p:sp>
    </p:spTree>
    <p:extLst>
      <p:ext uri="{BB962C8B-B14F-4D97-AF65-F5344CB8AC3E}">
        <p14:creationId xmlns:p14="http://schemas.microsoft.com/office/powerpoint/2010/main" val="404213786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baseline="0" dirty="0" smtClean="0"/>
              <a:t>When Documenting Don’t</a:t>
            </a:r>
            <a:br>
              <a:rPr lang="en-US" b="1" i="0" u="none" strike="noStrike" baseline="0"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sz="1800" b="1" i="0" u="none" strike="noStrike" baseline="0" dirty="0" smtClean="0"/>
              <a:t>Use uncommon abbreviations.</a:t>
            </a:r>
            <a:r>
              <a:rPr lang="en-US" sz="1800" b="0" i="0" u="none" strike="noStrike" baseline="0" dirty="0" smtClean="0"/>
              <a:t> Avoid abbreviations that are non-medical </a:t>
            </a:r>
            <a:r>
              <a:rPr lang="en-US" sz="1800" dirty="0" smtClean="0"/>
              <a:t>or made up </a:t>
            </a:r>
            <a:r>
              <a:rPr lang="en-US" sz="1800" b="0" i="0" u="none" strike="noStrike" baseline="0" dirty="0" smtClean="0"/>
              <a:t>and </a:t>
            </a:r>
            <a:r>
              <a:rPr lang="en-US" sz="1800" b="1" i="0" u="sng" strike="noStrike" baseline="0" dirty="0" smtClean="0">
                <a:solidFill>
                  <a:srgbClr val="FF0000"/>
                </a:solidFill>
              </a:rPr>
              <a:t>never add texting language in patient records. </a:t>
            </a:r>
          </a:p>
          <a:p>
            <a:r>
              <a:rPr lang="en-US" sz="1800" b="1" i="0" u="none" strike="noStrike" baseline="0" dirty="0" smtClean="0"/>
              <a:t>Include subjective data</a:t>
            </a:r>
            <a:r>
              <a:rPr lang="en-US" sz="1800" b="0" i="0" u="none" strike="noStrike" baseline="0" dirty="0" smtClean="0"/>
              <a:t>. For example, refrain from documenting judgments you make about a patient like ‘He is an angry old man,’ ‘She is irresponsible and rude,’ or ‘She’s acting like a child’</a:t>
            </a:r>
          </a:p>
          <a:p>
            <a:r>
              <a:rPr lang="en-US" sz="1800" b="1" i="0" u="none" strike="noStrike" baseline="0" dirty="0" smtClean="0"/>
              <a:t>Leave large sections of time blank</a:t>
            </a:r>
            <a:r>
              <a:rPr lang="en-US" sz="1800" b="0" i="0" u="none" strike="noStrike" baseline="0" dirty="0" smtClean="0"/>
              <a:t>. Remember if it wasn’t documented it wasn’t done! </a:t>
            </a:r>
          </a:p>
          <a:p>
            <a:r>
              <a:rPr lang="en-US" sz="1800" b="1" i="0" u="none" strike="noStrike" baseline="0" dirty="0" smtClean="0"/>
              <a:t>Don’t add in late entries.</a:t>
            </a:r>
            <a:r>
              <a:rPr lang="en-US" sz="1800" b="0" i="0" u="none" strike="noStrike" baseline="0" dirty="0" smtClean="0"/>
              <a:t> Try to squeeze in or add a late entry to the patient’s record to look as if it was documented on time.</a:t>
            </a:r>
          </a:p>
          <a:p>
            <a:r>
              <a:rPr lang="en-US" sz="1800" b="0" i="0" u="none" strike="noStrike" baseline="0" dirty="0" smtClean="0"/>
              <a:t> </a:t>
            </a:r>
            <a:r>
              <a:rPr lang="en-US" sz="1800" b="1" i="0" u="none" strike="noStrike" baseline="0" dirty="0" smtClean="0"/>
              <a:t>Fail to document a change</a:t>
            </a:r>
            <a:r>
              <a:rPr lang="en-US" sz="1800" b="0" i="0" u="none" strike="noStrike" baseline="0" dirty="0" smtClean="0"/>
              <a:t>. It’s extremely important that you document any change in patient/resident</a:t>
            </a:r>
            <a:r>
              <a:rPr lang="en-US" sz="1800" b="0" i="0" u="none" strike="noStrike" dirty="0" smtClean="0"/>
              <a:t> </a:t>
            </a:r>
            <a:r>
              <a:rPr lang="en-US" sz="1800" b="0" i="0" u="none" strike="noStrike" baseline="0" dirty="0" smtClean="0"/>
              <a:t>status that occurs during your shift. </a:t>
            </a:r>
            <a:r>
              <a:rPr lang="en-US" sz="1800" b="1" i="0" u="none" strike="noStrike" baseline="0" dirty="0" smtClean="0">
                <a:solidFill>
                  <a:srgbClr val="FF0000"/>
                </a:solidFill>
              </a:rPr>
              <a:t>Never document </a:t>
            </a:r>
            <a:r>
              <a:rPr lang="en-US" sz="1800" b="0" i="0" u="none" strike="noStrike" baseline="0" dirty="0" smtClean="0"/>
              <a:t>that an incident report was completed. Just document the circumstances of the event.</a:t>
            </a:r>
          </a:p>
          <a:p>
            <a:r>
              <a:rPr lang="en-US" sz="1800" b="1" i="0" u="none" strike="noStrike" baseline="0" dirty="0" smtClean="0"/>
              <a:t>Include meaningless jargon.</a:t>
            </a:r>
            <a:r>
              <a:rPr lang="en-US" sz="1800" b="0" i="0" u="none" strike="noStrike" baseline="0" dirty="0" smtClean="0"/>
              <a:t> Avoid long unspecific notes. Instead stick to the basics and make the entry concise.</a:t>
            </a:r>
          </a:p>
          <a:p>
            <a:endParaRPr lang="en-US" sz="1800" dirty="0"/>
          </a:p>
        </p:txBody>
      </p:sp>
    </p:spTree>
    <p:extLst>
      <p:ext uri="{BB962C8B-B14F-4D97-AF65-F5344CB8AC3E}">
        <p14:creationId xmlns:p14="http://schemas.microsoft.com/office/powerpoint/2010/main" val="23138756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baseline="0" dirty="0" smtClean="0"/>
              <a:t>When Documenting Do</a:t>
            </a:r>
            <a:br>
              <a:rPr lang="en-US" b="1" i="0" u="none" strike="noStrike" baseline="0" dirty="0" smtClean="0"/>
            </a:br>
            <a:endParaRPr lang="en-US" dirty="0"/>
          </a:p>
        </p:txBody>
      </p:sp>
      <p:sp>
        <p:nvSpPr>
          <p:cNvPr id="3" name="Content Placeholder 2"/>
          <p:cNvSpPr>
            <a:spLocks noGrp="1"/>
          </p:cNvSpPr>
          <p:nvPr>
            <p:ph idx="1"/>
          </p:nvPr>
        </p:nvSpPr>
        <p:spPr/>
        <p:txBody>
          <a:bodyPr>
            <a:normAutofit fontScale="85000" lnSpcReduction="10000"/>
          </a:bodyPr>
          <a:lstStyle/>
          <a:p>
            <a:r>
              <a:rPr lang="en-US" b="1" i="0" u="none" strike="noStrike" baseline="0" dirty="0" smtClean="0"/>
              <a:t>Use objective data</a:t>
            </a:r>
            <a:r>
              <a:rPr lang="en-US" b="0" i="0" u="none" strike="noStrike" baseline="0" dirty="0" smtClean="0"/>
              <a:t>. If a patient refused his medications document exactly what occurred in the chart. For example, you could document the following: “After giving the patient his oral medications he threw the medications on the floor and said, ‘I refuse to take this poison!’” </a:t>
            </a:r>
          </a:p>
          <a:p>
            <a:r>
              <a:rPr lang="en-US" b="1" i="0" u="none" strike="noStrike" baseline="0" dirty="0" smtClean="0"/>
              <a:t>Follow the standards of care.</a:t>
            </a:r>
            <a:r>
              <a:rPr lang="en-US" b="0" i="0" u="none" strike="noStrike" baseline="0" dirty="0" smtClean="0"/>
              <a:t> Document how you provided care according to the standards of care outlined by the state and facility where you practice. </a:t>
            </a:r>
          </a:p>
          <a:p>
            <a:r>
              <a:rPr lang="en-US" b="1" i="0" u="none" strike="noStrike" baseline="0" dirty="0" smtClean="0"/>
              <a:t>Include nursing interventions.</a:t>
            </a:r>
            <a:r>
              <a:rPr lang="en-US" b="0" i="0" u="none" strike="noStrike" baseline="0" dirty="0" smtClean="0"/>
              <a:t> Add the interventions you provided and the patient’s response to the treatment. </a:t>
            </a:r>
          </a:p>
          <a:p>
            <a:r>
              <a:rPr lang="en-US" b="1" i="0" u="none" strike="noStrike" baseline="0" dirty="0" smtClean="0"/>
              <a:t>Include any patient refusals.</a:t>
            </a:r>
            <a:r>
              <a:rPr lang="en-US" b="0" i="0" u="none" strike="noStrike" baseline="0" dirty="0" smtClean="0"/>
              <a:t> If a patient refused treatment, document the incident. Include the patient’s verbal and non-verbal response using as much objective detail as possible. </a:t>
            </a:r>
          </a:p>
          <a:p>
            <a:r>
              <a:rPr lang="en-US" b="1" i="0" u="none" strike="noStrike" baseline="0" dirty="0" smtClean="0"/>
              <a:t>Include follow up care.</a:t>
            </a:r>
            <a:r>
              <a:rPr lang="en-US" b="0" i="0" u="none" strike="noStrike" baseline="0" dirty="0" smtClean="0"/>
              <a:t> Document how you followed up a medical situation with the appropriate patient care. For example, if the patient’s status changed and you notified the physician, document the change in patient status and that you notified the physician. Be sure to include the changes the physician made and the patient’s response to those changes. </a:t>
            </a:r>
          </a:p>
          <a:p>
            <a:endParaRPr lang="en-US" dirty="0"/>
          </a:p>
        </p:txBody>
      </p:sp>
    </p:spTree>
    <p:extLst>
      <p:ext uri="{BB962C8B-B14F-4D97-AF65-F5344CB8AC3E}">
        <p14:creationId xmlns:p14="http://schemas.microsoft.com/office/powerpoint/2010/main" val="75393770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0" u="none" strike="noStrike" baseline="0" dirty="0" smtClean="0"/>
              <a:t>When Documenting Do</a:t>
            </a:r>
            <a:r>
              <a:rPr lang="en-US" sz="3200" b="1" dirty="0" smtClean="0"/>
              <a:t/>
            </a:r>
            <a:br>
              <a:rPr lang="en-US" sz="3200" b="1" dirty="0" smtClean="0"/>
            </a:br>
            <a:endParaRPr lang="en-US" dirty="0"/>
          </a:p>
        </p:txBody>
      </p:sp>
      <p:sp>
        <p:nvSpPr>
          <p:cNvPr id="3" name="Content Placeholder 2"/>
          <p:cNvSpPr>
            <a:spLocks noGrp="1"/>
          </p:cNvSpPr>
          <p:nvPr>
            <p:ph idx="1"/>
          </p:nvPr>
        </p:nvSpPr>
        <p:spPr/>
        <p:txBody>
          <a:bodyPr>
            <a:normAutofit fontScale="92500" lnSpcReduction="10000"/>
          </a:bodyPr>
          <a:lstStyle/>
          <a:p>
            <a:r>
              <a:rPr lang="en-US" sz="1800" b="1" i="0" u="none" strike="noStrike" baseline="0" dirty="0" smtClean="0"/>
              <a:t>Make documentation a continuing, ongoing process.</a:t>
            </a:r>
            <a:r>
              <a:rPr lang="en-US" sz="1800" b="0" i="0" u="none" strike="noStrike" baseline="0" dirty="0" smtClean="0"/>
              <a:t> Do not leave large spaces of time in the patient’s chart. Although you may know that you were there observing the patient, the court only has the patient’s medical record to go by and a blank area in the patient’s chart can be interpreted as a breach of duty. </a:t>
            </a:r>
          </a:p>
          <a:p>
            <a:r>
              <a:rPr lang="en-US" sz="1800" b="1" i="0" u="none" strike="noStrike" baseline="0" dirty="0" smtClean="0"/>
              <a:t>Document the discharge teaching.</a:t>
            </a:r>
            <a:r>
              <a:rPr lang="en-US" sz="1800" b="0" i="0" u="none" strike="noStrike" baseline="0" dirty="0" smtClean="0"/>
              <a:t> Include in the chart how the patient demonstrated an understanding of the discharge plan. </a:t>
            </a:r>
          </a:p>
          <a:p>
            <a:r>
              <a:rPr lang="en-US" sz="1800" b="1" i="0" u="none" strike="noStrike" baseline="0" dirty="0" smtClean="0"/>
              <a:t>Include what care you delegated.</a:t>
            </a:r>
            <a:r>
              <a:rPr lang="en-US" sz="1800" b="0" i="0" u="none" strike="noStrike" baseline="0" dirty="0" smtClean="0"/>
              <a:t> Document what you delegated to other staff members and when that care was provided. This demonstrates that you made sure the duties you delegated to the staff were provided to the patient in a timely manner. </a:t>
            </a:r>
          </a:p>
          <a:p>
            <a:r>
              <a:rPr lang="en-US" sz="1800" b="1" i="0" u="none" strike="noStrike" baseline="0" dirty="0" smtClean="0"/>
              <a:t>Chart according to your five senses.</a:t>
            </a:r>
            <a:r>
              <a:rPr lang="en-US" sz="1800" b="0" i="0" u="none" strike="noStrike" baseline="0" dirty="0" smtClean="0"/>
              <a:t> Include terms like ‘I palpated a pea size lump,’ ‘I observed a yellow tint to the skin,’ ‘Skin was hot to touch,’ ‘Crackles were heard upon auscultation of the lower lungs,’ or ‘Urine was dark amber in color with a strong rancid odor’ in the patient’s chart. </a:t>
            </a:r>
          </a:p>
          <a:p>
            <a:pPr marL="0" indent="0">
              <a:buNone/>
            </a:pPr>
            <a:endParaRPr lang="en-US" sz="1800" dirty="0"/>
          </a:p>
        </p:txBody>
      </p:sp>
    </p:spTree>
    <p:extLst>
      <p:ext uri="{BB962C8B-B14F-4D97-AF65-F5344CB8AC3E}">
        <p14:creationId xmlns:p14="http://schemas.microsoft.com/office/powerpoint/2010/main" val="3923048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a:xfrm>
            <a:off x="928352" y="1690688"/>
            <a:ext cx="10277361" cy="4351338"/>
          </a:xfrm>
        </p:spPr>
        <p:txBody>
          <a:bodyPr>
            <a:normAutofit lnSpcReduction="10000"/>
          </a:bodyPr>
          <a:lstStyle/>
          <a:p>
            <a:pPr marL="0" indent="0">
              <a:buNone/>
            </a:pPr>
            <a:r>
              <a:rPr lang="en-US" altLang="ko-KR" sz="2600" b="1" i="1" dirty="0"/>
              <a:t>Using “Copy and Paste”</a:t>
            </a:r>
            <a:r>
              <a:rPr lang="ko-KR" altLang="en-US" sz="2600" b="1" i="1" dirty="0"/>
              <a:t> </a:t>
            </a:r>
            <a:r>
              <a:rPr lang="en-US" altLang="ko-KR" sz="2600" b="1" i="1" dirty="0"/>
              <a:t>in documentation is tempting, but is it good nursing practice</a:t>
            </a:r>
            <a:r>
              <a:rPr lang="en-US" altLang="ko-KR" sz="2600" b="1" i="1" dirty="0" smtClean="0"/>
              <a:t>?</a:t>
            </a:r>
            <a:endParaRPr lang="en-US" sz="2000" dirty="0"/>
          </a:p>
          <a:p>
            <a:pPr marL="0" indent="0">
              <a:buNone/>
            </a:pPr>
            <a:r>
              <a:rPr lang="en-US" sz="2000" dirty="0" smtClean="0"/>
              <a:t>The </a:t>
            </a:r>
            <a:r>
              <a:rPr lang="en-US" sz="2000" dirty="0"/>
              <a:t>temptation might be there to copy previous notes into your current note. Nothing has changed on the resident, so why not? Well, there are actually many risks associated with copying and pasting information into a resident record:</a:t>
            </a:r>
          </a:p>
          <a:p>
            <a:r>
              <a:rPr lang="en-US" sz="1800" dirty="0"/>
              <a:t>Resident safety and quality of care is at risk. (identical wording could indicate failure to reassess) </a:t>
            </a:r>
          </a:p>
          <a:p>
            <a:r>
              <a:rPr lang="en-US" sz="1800" dirty="0" smtClean="0"/>
              <a:t>Insurance </a:t>
            </a:r>
            <a:r>
              <a:rPr lang="en-US" sz="1800" dirty="0"/>
              <a:t>fraud (identical language day after day </a:t>
            </a:r>
            <a:r>
              <a:rPr lang="en-US" sz="1800" dirty="0" smtClean="0"/>
              <a:t>is </a:t>
            </a:r>
            <a:r>
              <a:rPr lang="en-US" sz="1800" dirty="0"/>
              <a:t>an indicator of fraud to Medicare and other insurers)</a:t>
            </a:r>
          </a:p>
          <a:p>
            <a:r>
              <a:rPr lang="en-US" sz="1800" dirty="0"/>
              <a:t>Denial of payment (identical language may lead to a refusal of payment upon chart review) </a:t>
            </a:r>
          </a:p>
          <a:p>
            <a:pPr marL="0" indent="0">
              <a:buNone/>
            </a:pPr>
            <a:r>
              <a:rPr lang="en-US" sz="2000" dirty="0"/>
              <a:t>Even if the resident’s condition is identical from day to day, </a:t>
            </a:r>
            <a:r>
              <a:rPr lang="en-US" sz="2000" dirty="0" smtClean="0"/>
              <a:t>you still are required </a:t>
            </a:r>
            <a:r>
              <a:rPr lang="en-US" sz="2000" dirty="0"/>
              <a:t>to document in such a way as to reflect a current and accurate assessment and avoid the above issues.</a:t>
            </a:r>
          </a:p>
          <a:p>
            <a:endParaRPr lang="en-US" dirty="0"/>
          </a:p>
        </p:txBody>
      </p:sp>
    </p:spTree>
    <p:extLst>
      <p:ext uri="{BB962C8B-B14F-4D97-AF65-F5344CB8AC3E}">
        <p14:creationId xmlns:p14="http://schemas.microsoft.com/office/powerpoint/2010/main" val="542800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accent1"/>
          </a:solidFill>
        </p:spPr>
        <p:txBody>
          <a:bodyPr>
            <a:normAutofit/>
          </a:bodyPr>
          <a:lstStyle/>
          <a:p>
            <a:pPr algn="ctr">
              <a:defRPr/>
            </a:pPr>
            <a:r>
              <a:rPr lang="en-US" b="1" dirty="0">
                <a:solidFill>
                  <a:schemeClr val="bg1"/>
                </a:solidFill>
                <a:effectLst>
                  <a:outerShdw blurRad="38100" dist="38100" dir="2700000" algn="tl">
                    <a:srgbClr val="000000">
                      <a:alpha val="43137"/>
                    </a:srgbClr>
                  </a:outerShdw>
                </a:effectLst>
                <a:latin typeface="+mn-lt"/>
              </a:rPr>
              <a:t>Understanding the Community Based Care Corporate Integrity Agreement </a:t>
            </a:r>
          </a:p>
        </p:txBody>
      </p:sp>
      <p:sp>
        <p:nvSpPr>
          <p:cNvPr id="3" name="Content Placeholder 2"/>
          <p:cNvSpPr>
            <a:spLocks noGrp="1"/>
          </p:cNvSpPr>
          <p:nvPr>
            <p:ph idx="1"/>
          </p:nvPr>
        </p:nvSpPr>
        <p:spPr/>
        <p:txBody>
          <a:bodyPr>
            <a:normAutofit fontScale="92500" lnSpcReduction="10000"/>
          </a:bodyPr>
          <a:lstStyle/>
          <a:p>
            <a:pPr>
              <a:spcBef>
                <a:spcPts val="0"/>
              </a:spcBef>
              <a:spcAft>
                <a:spcPts val="900"/>
              </a:spcAft>
              <a:buFont typeface="Wingdings 3" panose="05040102010807070707" pitchFamily="18" charset="2"/>
              <a:buAutoNum type="alphaUcPeriod" startAt="2"/>
              <a:defRPr/>
            </a:pPr>
            <a:r>
              <a:rPr lang="en-US" dirty="0" smtClean="0"/>
              <a:t> Catholic Health must maintain a Community Based Care Compliance Committee</a:t>
            </a:r>
          </a:p>
          <a:p>
            <a:pPr>
              <a:spcBef>
                <a:spcPts val="0"/>
              </a:spcBef>
              <a:spcAft>
                <a:spcPts val="900"/>
              </a:spcAft>
              <a:buNone/>
              <a:defRPr/>
            </a:pPr>
            <a:r>
              <a:rPr lang="en-US" dirty="0" smtClean="0"/>
              <a:t>	-	must include the Compliance Officer as chair,</a:t>
            </a:r>
          </a:p>
          <a:p>
            <a:pPr marL="1028700" lvl="1" indent="-342900">
              <a:spcBef>
                <a:spcPts val="0"/>
              </a:spcBef>
              <a:spcAft>
                <a:spcPts val="900"/>
              </a:spcAft>
              <a:defRPr/>
            </a:pPr>
            <a:r>
              <a:rPr lang="en-US" sz="2100" dirty="0"/>
              <a:t>Executive Vice President, President and CEO, Catholic Health Home &amp; Community Based Care</a:t>
            </a:r>
          </a:p>
          <a:p>
            <a:pPr marL="1028700">
              <a:spcBef>
                <a:spcPts val="0"/>
              </a:spcBef>
              <a:spcAft>
                <a:spcPts val="900"/>
              </a:spcAft>
              <a:defRPr/>
            </a:pPr>
            <a:r>
              <a:rPr lang="en-US" dirty="0" smtClean="0">
                <a:solidFill>
                  <a:srgbClr val="000000"/>
                </a:solidFill>
              </a:rPr>
              <a:t>Chief Operating Officer, Home &amp; Community Based Care</a:t>
            </a:r>
          </a:p>
          <a:p>
            <a:pPr marL="1028700">
              <a:spcBef>
                <a:spcPts val="0"/>
              </a:spcBef>
              <a:spcAft>
                <a:spcPts val="900"/>
              </a:spcAft>
              <a:defRPr/>
            </a:pPr>
            <a:r>
              <a:rPr lang="en-US" dirty="0" smtClean="0">
                <a:solidFill>
                  <a:srgbClr val="000000"/>
                </a:solidFill>
              </a:rPr>
              <a:t>Director of Finance, Home &amp; Community Based Care</a:t>
            </a:r>
          </a:p>
          <a:p>
            <a:pPr marL="1028700">
              <a:spcBef>
                <a:spcPts val="0"/>
              </a:spcBef>
              <a:spcAft>
                <a:spcPts val="900"/>
              </a:spcAft>
              <a:defRPr/>
            </a:pPr>
            <a:r>
              <a:rPr lang="en-US" dirty="0" smtClean="0">
                <a:solidFill>
                  <a:srgbClr val="000000"/>
                </a:solidFill>
              </a:rPr>
              <a:t>System Director Human Resources, Home &amp; Community Based Care</a:t>
            </a:r>
          </a:p>
          <a:p>
            <a:pPr marL="1028700">
              <a:spcBef>
                <a:spcPts val="0"/>
              </a:spcBef>
              <a:spcAft>
                <a:spcPts val="900"/>
              </a:spcAft>
              <a:defRPr/>
            </a:pPr>
            <a:r>
              <a:rPr lang="en-US" dirty="0" smtClean="0">
                <a:solidFill>
                  <a:srgbClr val="000000"/>
                </a:solidFill>
              </a:rPr>
              <a:t>Manage, Internal Controls and Tax</a:t>
            </a:r>
          </a:p>
          <a:p>
            <a:pPr marL="1028700">
              <a:spcBef>
                <a:spcPts val="0"/>
              </a:spcBef>
              <a:spcAft>
                <a:spcPts val="900"/>
              </a:spcAft>
              <a:defRPr/>
            </a:pPr>
            <a:r>
              <a:rPr lang="en-US" sz="2100" dirty="0"/>
              <a:t>Must support Compliance Officer fulfill his responsibilities</a:t>
            </a:r>
          </a:p>
          <a:p>
            <a:pPr marL="1028700">
              <a:spcBef>
                <a:spcPts val="0"/>
              </a:spcBef>
              <a:spcAft>
                <a:spcPts val="900"/>
              </a:spcAft>
              <a:defRPr/>
            </a:pPr>
            <a:r>
              <a:rPr lang="en-US" dirty="0" smtClean="0"/>
              <a:t>Must </a:t>
            </a:r>
            <a:r>
              <a:rPr lang="en-US" dirty="0"/>
              <a:t>meet at least quarterly</a:t>
            </a:r>
          </a:p>
          <a:p>
            <a:pPr marL="1028700">
              <a:spcBef>
                <a:spcPts val="0"/>
              </a:spcBef>
              <a:spcAft>
                <a:spcPts val="900"/>
              </a:spcAft>
              <a:defRPr/>
            </a:pPr>
            <a:endParaRPr lang="en-US" dirty="0" smtClean="0">
              <a:solidFill>
                <a:srgbClr val="000000"/>
              </a:solidFill>
            </a:endParaRPr>
          </a:p>
          <a:p>
            <a:pPr marL="1028700">
              <a:spcBef>
                <a:spcPts val="0"/>
              </a:spcBef>
              <a:spcAft>
                <a:spcPts val="900"/>
              </a:spcAft>
              <a:defRPr/>
            </a:pPr>
            <a:endParaRPr lang="en-US" dirty="0" smtClean="0">
              <a:solidFill>
                <a:srgbClr val="000000"/>
              </a:solidFill>
            </a:endParaRPr>
          </a:p>
          <a:p>
            <a:pPr marL="1028700">
              <a:spcBef>
                <a:spcPts val="0"/>
              </a:spcBef>
              <a:spcAft>
                <a:spcPts val="900"/>
              </a:spcAft>
              <a:defRPr/>
            </a:pPr>
            <a:endParaRPr lang="en-US" dirty="0" smtClean="0">
              <a:solidFill>
                <a:srgbClr val="000000"/>
              </a:solidFill>
            </a:endParaRPr>
          </a:p>
          <a:p>
            <a:pPr marL="685800" indent="0">
              <a:spcBef>
                <a:spcPts val="0"/>
              </a:spcBef>
              <a:spcAft>
                <a:spcPts val="900"/>
              </a:spcAft>
              <a:buNone/>
              <a:defRPr/>
            </a:pPr>
            <a:endParaRPr lang="en-US" dirty="0" smtClean="0">
              <a:solidFill>
                <a:srgbClr val="000000"/>
              </a:solidFill>
            </a:endParaRPr>
          </a:p>
        </p:txBody>
      </p:sp>
      <p:pic>
        <p:nvPicPr>
          <p:cNvPr id="2150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4601" y="5591176"/>
            <a:ext cx="140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3349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Daily Skilled Assessment Note is done by a RN, and a very detail overview of a patient/resident</a:t>
            </a:r>
          </a:p>
          <a:p>
            <a:r>
              <a:rPr lang="en-US" dirty="0" smtClean="0"/>
              <a:t>Progress notes are utilized to describe a change of condition, or any diversion from the normal including incidents</a:t>
            </a:r>
          </a:p>
          <a:p>
            <a:r>
              <a:rPr lang="en-US" dirty="0" smtClean="0"/>
              <a:t>Always be clear and concise in documentation</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3555349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Neurological Checks</a:t>
            </a:r>
            <a:endParaRPr lang="en-US" dirty="0"/>
          </a:p>
        </p:txBody>
      </p:sp>
      <p:sp>
        <p:nvSpPr>
          <p:cNvPr id="3" name="Content Placeholder 2"/>
          <p:cNvSpPr>
            <a:spLocks noGrp="1"/>
          </p:cNvSpPr>
          <p:nvPr>
            <p:ph idx="1"/>
          </p:nvPr>
        </p:nvSpPr>
        <p:spPr>
          <a:xfrm>
            <a:off x="838200" y="1825625"/>
            <a:ext cx="5821392" cy="4351338"/>
          </a:xfrm>
        </p:spPr>
        <p:txBody>
          <a:bodyPr/>
          <a:lstStyle/>
          <a:p>
            <a:pPr fontAlgn="base"/>
            <a:r>
              <a:rPr lang="en-US" dirty="0" smtClean="0"/>
              <a:t>In the event of a suspected or actual head injury, can be witnessed or reported</a:t>
            </a:r>
          </a:p>
          <a:p>
            <a:pPr lvl="1" fontAlgn="base"/>
            <a:r>
              <a:rPr lang="en-US" sz="1800" dirty="0" smtClean="0"/>
              <a:t>Patient/resident complaints of or exhibits symptoms indicating possible neurologic impairment:</a:t>
            </a:r>
          </a:p>
          <a:p>
            <a:pPr lvl="1" fontAlgn="base"/>
            <a:r>
              <a:rPr lang="en-US" sz="1800" dirty="0" smtClean="0"/>
              <a:t>severe headache, vomiting, lethargy, change in level of consciousness, weakness or inability to move extremity, visual disturbances (blurring or double vision), and irregular respirations, etc.</a:t>
            </a:r>
          </a:p>
          <a:p>
            <a:pPr lvl="1" fontAlgn="base"/>
            <a:r>
              <a:rPr lang="en-US" sz="1800" dirty="0" smtClean="0"/>
              <a:t>Completed as determined necessary by RN assessment of patient/resident status or When ordered by the provider.</a:t>
            </a:r>
          </a:p>
          <a:p>
            <a:endParaRPr lang="en-US" dirty="0"/>
          </a:p>
        </p:txBody>
      </p:sp>
      <p:pic>
        <p:nvPicPr>
          <p:cNvPr id="4" name="Picture 3"/>
          <p:cNvPicPr>
            <a:picLocks noChangeAspect="1"/>
          </p:cNvPicPr>
          <p:nvPr/>
        </p:nvPicPr>
        <p:blipFill>
          <a:blip r:embed="rId2"/>
          <a:stretch>
            <a:fillRect/>
          </a:stretch>
        </p:blipFill>
        <p:spPr>
          <a:xfrm>
            <a:off x="6826468" y="1027906"/>
            <a:ext cx="4232596" cy="2415851"/>
          </a:xfrm>
          <a:prstGeom prst="rect">
            <a:avLst/>
          </a:prstGeom>
        </p:spPr>
      </p:pic>
      <p:pic>
        <p:nvPicPr>
          <p:cNvPr id="5" name="Picture 4"/>
          <p:cNvPicPr>
            <a:picLocks noChangeAspect="1"/>
          </p:cNvPicPr>
          <p:nvPr/>
        </p:nvPicPr>
        <p:blipFill>
          <a:blip r:embed="rId3"/>
          <a:stretch>
            <a:fillRect/>
          </a:stretch>
        </p:blipFill>
        <p:spPr>
          <a:xfrm>
            <a:off x="6901132" y="3443757"/>
            <a:ext cx="4157932" cy="2705569"/>
          </a:xfrm>
          <a:prstGeom prst="rect">
            <a:avLst/>
          </a:prstGeom>
        </p:spPr>
      </p:pic>
    </p:spTree>
    <p:extLst>
      <p:ext uri="{BB962C8B-B14F-4D97-AF65-F5344CB8AC3E}">
        <p14:creationId xmlns:p14="http://schemas.microsoft.com/office/powerpoint/2010/main" val="14562643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Charting</a:t>
            </a:r>
            <a:endParaRPr lang="en-US" dirty="0"/>
          </a:p>
        </p:txBody>
      </p:sp>
      <p:sp>
        <p:nvSpPr>
          <p:cNvPr id="3" name="Content Placeholder 2"/>
          <p:cNvSpPr>
            <a:spLocks noGrp="1"/>
          </p:cNvSpPr>
          <p:nvPr>
            <p:ph idx="1"/>
          </p:nvPr>
        </p:nvSpPr>
        <p:spPr/>
        <p:txBody>
          <a:bodyPr/>
          <a:lstStyle/>
          <a:p>
            <a:r>
              <a:rPr lang="en-US" dirty="0" smtClean="0"/>
              <a:t>Behavior Charting is completed in the </a:t>
            </a:r>
            <a:r>
              <a:rPr lang="en-US" dirty="0" err="1" smtClean="0"/>
              <a:t>eMAR</a:t>
            </a:r>
            <a:endParaRPr lang="en-US" dirty="0" smtClean="0"/>
          </a:p>
          <a:p>
            <a:r>
              <a:rPr lang="en-US" dirty="0" smtClean="0"/>
              <a:t>All New patient’s/residents for 21 days must be on behavior monitoring</a:t>
            </a:r>
          </a:p>
          <a:p>
            <a:r>
              <a:rPr lang="en-US" dirty="0" smtClean="0"/>
              <a:t>Any patient/resident on a psychotropic medication, changes of psychotropic medications, or have history of behaviors are on behavior monitoring every shift</a:t>
            </a:r>
            <a:endParaRPr lang="en-US" dirty="0"/>
          </a:p>
        </p:txBody>
      </p:sp>
    </p:spTree>
    <p:extLst>
      <p:ext uri="{BB962C8B-B14F-4D97-AF65-F5344CB8AC3E}">
        <p14:creationId xmlns:p14="http://schemas.microsoft.com/office/powerpoint/2010/main" val="3903632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Note in PCC</a:t>
            </a:r>
            <a:endParaRPr lang="en-US" dirty="0"/>
          </a:p>
        </p:txBody>
      </p:sp>
      <p:sp>
        <p:nvSpPr>
          <p:cNvPr id="3" name="Content Placeholder 2"/>
          <p:cNvSpPr>
            <a:spLocks noGrp="1"/>
          </p:cNvSpPr>
          <p:nvPr>
            <p:ph idx="1"/>
          </p:nvPr>
        </p:nvSpPr>
        <p:spPr>
          <a:xfrm>
            <a:off x="2589212" y="1581912"/>
            <a:ext cx="8915400" cy="4329310"/>
          </a:xfrm>
        </p:spPr>
        <p:txBody>
          <a:bodyPr>
            <a:normAutofit/>
          </a:bodyPr>
          <a:lstStyle/>
          <a:p>
            <a:r>
              <a:rPr lang="en-US" dirty="0" smtClean="0"/>
              <a:t>Make when in EMAR to click the brick, not Y or N</a:t>
            </a:r>
          </a:p>
          <a:p>
            <a:endParaRPr lang="en-US" dirty="0"/>
          </a:p>
          <a:p>
            <a:endParaRPr lang="en-US" dirty="0" smtClean="0"/>
          </a:p>
          <a:p>
            <a:endParaRPr lang="en-US" dirty="0" smtClean="0"/>
          </a:p>
          <a:p>
            <a:endParaRPr lang="en-US" dirty="0" smtClean="0"/>
          </a:p>
          <a:p>
            <a:endParaRPr lang="en-US" dirty="0"/>
          </a:p>
          <a:p>
            <a:r>
              <a:rPr lang="en-US" dirty="0" smtClean="0"/>
              <a:t>If no behaviors click </a:t>
            </a:r>
          </a:p>
          <a:p>
            <a:pPr marL="0" indent="0">
              <a:buNone/>
            </a:pPr>
            <a:r>
              <a:rPr lang="en-US" dirty="0" smtClean="0"/>
              <a:t>NO-Behaviors observed then</a:t>
            </a:r>
          </a:p>
          <a:p>
            <a:pPr marL="0" indent="0">
              <a:buNone/>
            </a:pPr>
            <a:r>
              <a:rPr lang="en-US" dirty="0" smtClean="0"/>
              <a:t>record</a:t>
            </a:r>
          </a:p>
          <a:p>
            <a:pPr marL="0" indent="0">
              <a:buNone/>
            </a:pPr>
            <a:endParaRPr lang="en-US" dirty="0" smtClean="0"/>
          </a:p>
          <a:p>
            <a:endParaRPr lang="en-US" dirty="0"/>
          </a:p>
        </p:txBody>
      </p:sp>
      <p:pic>
        <p:nvPicPr>
          <p:cNvPr id="6" name="Picture 5"/>
          <p:cNvPicPr>
            <a:picLocks noChangeAspect="1"/>
          </p:cNvPicPr>
          <p:nvPr/>
        </p:nvPicPr>
        <p:blipFill>
          <a:blip r:embed="rId2"/>
          <a:stretch>
            <a:fillRect/>
          </a:stretch>
        </p:blipFill>
        <p:spPr>
          <a:xfrm>
            <a:off x="1853184" y="1905000"/>
            <a:ext cx="9077325" cy="1266825"/>
          </a:xfrm>
          <a:prstGeom prst="rect">
            <a:avLst/>
          </a:prstGeom>
        </p:spPr>
      </p:pic>
      <p:pic>
        <p:nvPicPr>
          <p:cNvPr id="8" name="Picture 7"/>
          <p:cNvPicPr>
            <a:picLocks noChangeAspect="1"/>
          </p:cNvPicPr>
          <p:nvPr/>
        </p:nvPicPr>
        <p:blipFill>
          <a:blip r:embed="rId3"/>
          <a:stretch>
            <a:fillRect/>
          </a:stretch>
        </p:blipFill>
        <p:spPr>
          <a:xfrm>
            <a:off x="6912102" y="3330321"/>
            <a:ext cx="3543300" cy="3043047"/>
          </a:xfrm>
          <a:prstGeom prst="rect">
            <a:avLst/>
          </a:prstGeom>
        </p:spPr>
      </p:pic>
    </p:spTree>
    <p:extLst>
      <p:ext uri="{BB962C8B-B14F-4D97-AF65-F5344CB8AC3E}">
        <p14:creationId xmlns:p14="http://schemas.microsoft.com/office/powerpoint/2010/main" val="28118456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7593" y="652831"/>
            <a:ext cx="10515600" cy="4351338"/>
          </a:xfrm>
        </p:spPr>
        <p:txBody>
          <a:bodyPr/>
          <a:lstStyle/>
          <a:p>
            <a:r>
              <a:rPr lang="en-US" dirty="0" smtClean="0"/>
              <a:t>If behaviors are observed, click behaviors observed and document note accordingly and record.  </a:t>
            </a:r>
          </a:p>
          <a:p>
            <a:r>
              <a:rPr lang="en-US" dirty="0" smtClean="0"/>
              <a:t>Make sure to fill in note in its entirety so we can monitor for trends, and if need for different interventions for behaviors. </a:t>
            </a:r>
          </a:p>
          <a:p>
            <a:pPr marL="0" indent="0">
              <a:buNone/>
            </a:pPr>
            <a:endParaRPr lang="en-US" dirty="0"/>
          </a:p>
        </p:txBody>
      </p:sp>
      <p:pic>
        <p:nvPicPr>
          <p:cNvPr id="4" name="Picture 3"/>
          <p:cNvPicPr>
            <a:picLocks noChangeAspect="1"/>
          </p:cNvPicPr>
          <p:nvPr/>
        </p:nvPicPr>
        <p:blipFill>
          <a:blip r:embed="rId2"/>
          <a:stretch>
            <a:fillRect/>
          </a:stretch>
        </p:blipFill>
        <p:spPr>
          <a:xfrm>
            <a:off x="1447609" y="2121408"/>
            <a:ext cx="3590925" cy="3710178"/>
          </a:xfrm>
          <a:prstGeom prst="rect">
            <a:avLst/>
          </a:prstGeom>
        </p:spPr>
      </p:pic>
      <p:pic>
        <p:nvPicPr>
          <p:cNvPr id="5" name="Picture 4"/>
          <p:cNvPicPr>
            <a:picLocks noChangeAspect="1"/>
          </p:cNvPicPr>
          <p:nvPr/>
        </p:nvPicPr>
        <p:blipFill>
          <a:blip r:embed="rId3"/>
          <a:stretch>
            <a:fillRect/>
          </a:stretch>
        </p:blipFill>
        <p:spPr>
          <a:xfrm>
            <a:off x="5629941" y="2231898"/>
            <a:ext cx="5278755" cy="3489198"/>
          </a:xfrm>
          <a:prstGeom prst="rect">
            <a:avLst/>
          </a:prstGeom>
        </p:spPr>
      </p:pic>
    </p:spTree>
    <p:extLst>
      <p:ext uri="{BB962C8B-B14F-4D97-AF65-F5344CB8AC3E}">
        <p14:creationId xmlns:p14="http://schemas.microsoft.com/office/powerpoint/2010/main" val="300471884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smtClean="0">
                <a:latin typeface="Arial" panose="020B0604020202020204" pitchFamily="34" charset="0"/>
                <a:cs typeface="Arial" panose="020B0604020202020204" pitchFamily="34" charset="0"/>
              </a:rPr>
              <a:t>Diabetes impact on Elderly population</a:t>
            </a:r>
            <a:endParaRPr lang="en-US" dirty="0"/>
          </a:p>
        </p:txBody>
      </p:sp>
      <p:sp>
        <p:nvSpPr>
          <p:cNvPr id="3" name="Content Placeholder 2"/>
          <p:cNvSpPr>
            <a:spLocks noGrp="1"/>
          </p:cNvSpPr>
          <p:nvPr>
            <p:ph sz="half" idx="1"/>
          </p:nvPr>
        </p:nvSpPr>
        <p:spPr>
          <a:xfrm>
            <a:off x="1981200" y="1920086"/>
            <a:ext cx="4038600" cy="4252115"/>
          </a:xfrm>
        </p:spPr>
        <p:txBody>
          <a:bodyPr>
            <a:normAutofit fontScale="47500" lnSpcReduction="20000"/>
          </a:bodyPr>
          <a:lstStyle/>
          <a:p>
            <a:r>
              <a:rPr lang="en-US" sz="2900" dirty="0">
                <a:latin typeface="Times New Roman" panose="02020603050405020304" pitchFamily="18" charset="0"/>
                <a:cs typeface="Times New Roman" panose="02020603050405020304" pitchFamily="18" charset="0"/>
              </a:rPr>
              <a:t>Higher rates premature death</a:t>
            </a:r>
          </a:p>
          <a:p>
            <a:r>
              <a:rPr lang="en-US" sz="2900" dirty="0">
                <a:latin typeface="Times New Roman" panose="02020603050405020304" pitchFamily="18" charset="0"/>
                <a:cs typeface="Times New Roman" panose="02020603050405020304" pitchFamily="18" charset="0"/>
              </a:rPr>
              <a:t>Functional disability</a:t>
            </a:r>
          </a:p>
          <a:p>
            <a:r>
              <a:rPr lang="en-US" sz="2900" dirty="0">
                <a:latin typeface="Times New Roman" panose="02020603050405020304" pitchFamily="18" charset="0"/>
                <a:cs typeface="Times New Roman" panose="02020603050405020304" pitchFamily="18" charset="0"/>
              </a:rPr>
              <a:t>Coexisting illnesses</a:t>
            </a:r>
          </a:p>
          <a:p>
            <a:r>
              <a:rPr lang="en-US" sz="2900" dirty="0">
                <a:latin typeface="Times New Roman" panose="02020603050405020304" pitchFamily="18" charset="0"/>
                <a:cs typeface="Times New Roman" panose="02020603050405020304" pitchFamily="18" charset="0"/>
              </a:rPr>
              <a:t>Depression</a:t>
            </a:r>
          </a:p>
          <a:p>
            <a:r>
              <a:rPr lang="en-US" sz="2900" dirty="0">
                <a:latin typeface="Times New Roman" panose="02020603050405020304" pitchFamily="18" charset="0"/>
                <a:cs typeface="Times New Roman" panose="02020603050405020304" pitchFamily="18" charset="0"/>
              </a:rPr>
              <a:t>Cognitive Impairment</a:t>
            </a:r>
          </a:p>
          <a:p>
            <a:r>
              <a:rPr lang="en-US" sz="2900" dirty="0">
                <a:latin typeface="Times New Roman" panose="02020603050405020304" pitchFamily="18" charset="0"/>
                <a:cs typeface="Times New Roman" panose="02020603050405020304" pitchFamily="18" charset="0"/>
              </a:rPr>
              <a:t>Falls with injury</a:t>
            </a:r>
          </a:p>
          <a:p>
            <a:r>
              <a:rPr lang="en-US" sz="2900" dirty="0">
                <a:latin typeface="Times New Roman" panose="02020603050405020304" pitchFamily="18" charset="0"/>
                <a:cs typeface="Times New Roman" panose="02020603050405020304" pitchFamily="18" charset="0"/>
              </a:rPr>
              <a:t>Persistent pain </a:t>
            </a:r>
          </a:p>
          <a:p>
            <a:r>
              <a:rPr lang="en-US" sz="2900" dirty="0">
                <a:latin typeface="Times New Roman" panose="02020603050405020304" pitchFamily="18" charset="0"/>
                <a:cs typeface="Times New Roman" panose="02020603050405020304" pitchFamily="18" charset="0"/>
              </a:rPr>
              <a:t>Delayed healing</a:t>
            </a:r>
          </a:p>
          <a:p>
            <a:r>
              <a:rPr lang="en-US" sz="2900" dirty="0">
                <a:latin typeface="Times New Roman" panose="02020603050405020304" pitchFamily="18" charset="0"/>
                <a:cs typeface="Times New Roman" panose="02020603050405020304" pitchFamily="18" charset="0"/>
              </a:rPr>
              <a:t>Infection</a:t>
            </a:r>
          </a:p>
          <a:p>
            <a:pPr marL="0" indent="0">
              <a:buNone/>
            </a:pPr>
            <a:endParaRPr lang="en-US"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ADA Standards of Medical Care in Diabetes – 2019  Diabetes Care Volume 42 (1) https:://www.cdc.gov/diabetes/home</a:t>
            </a:r>
          </a:p>
          <a:p>
            <a:pPr marL="0" indent="0">
              <a:buNone/>
            </a:pPr>
            <a:endParaRPr lang="en-US" dirty="0"/>
          </a:p>
        </p:txBody>
      </p:sp>
      <p:sp>
        <p:nvSpPr>
          <p:cNvPr id="4" name="Content Placeholder 3"/>
          <p:cNvSpPr>
            <a:spLocks noGrp="1"/>
          </p:cNvSpPr>
          <p:nvPr>
            <p:ph sz="half" idx="2"/>
          </p:nvPr>
        </p:nvSpPr>
        <p:spPr/>
        <p:txBody>
          <a:bodyPr>
            <a:normAutofit fontScale="47500" lnSpcReduction="20000"/>
          </a:bodyPr>
          <a:lstStyle/>
          <a:p>
            <a:r>
              <a:rPr lang="en-US" sz="3200" dirty="0">
                <a:latin typeface="Times New Roman" panose="02020603050405020304" pitchFamily="18" charset="0"/>
                <a:cs typeface="Times New Roman" panose="02020603050405020304" pitchFamily="18" charset="0"/>
              </a:rPr>
              <a:t>Poor muscle quality</a:t>
            </a:r>
          </a:p>
          <a:p>
            <a:r>
              <a:rPr lang="en-US" sz="3200" dirty="0">
                <a:latin typeface="Times New Roman" panose="02020603050405020304" pitchFamily="18" charset="0"/>
                <a:cs typeface="Times New Roman" panose="02020603050405020304" pitchFamily="18" charset="0"/>
              </a:rPr>
              <a:t>Accelerated muscle loss</a:t>
            </a:r>
          </a:p>
          <a:p>
            <a:r>
              <a:rPr lang="en-US" altLang="en-US" sz="3200" dirty="0">
                <a:latin typeface="Times New Roman" panose="02020603050405020304" pitchFamily="18" charset="0"/>
                <a:cs typeface="Times New Roman" panose="02020603050405020304" pitchFamily="18" charset="0"/>
              </a:rPr>
              <a:t>Institutionalization</a:t>
            </a:r>
          </a:p>
          <a:p>
            <a:r>
              <a:rPr lang="en-US" altLang="en-US" sz="3200" dirty="0">
                <a:latin typeface="Times New Roman" panose="02020603050405020304" pitchFamily="18" charset="0"/>
                <a:cs typeface="Times New Roman" panose="02020603050405020304" pitchFamily="18" charset="0"/>
              </a:rPr>
              <a:t>Alzheimer’s type and multi-infarct dementia</a:t>
            </a:r>
          </a:p>
          <a:p>
            <a:r>
              <a:rPr lang="en-US" altLang="en-US" sz="3200" dirty="0">
                <a:latin typeface="Times New Roman" panose="02020603050405020304" pitchFamily="18" charset="0"/>
                <a:cs typeface="Times New Roman" panose="02020603050405020304" pitchFamily="18" charset="0"/>
              </a:rPr>
              <a:t>Peripheral neuropathy </a:t>
            </a:r>
          </a:p>
          <a:p>
            <a:r>
              <a:rPr lang="en-US" altLang="en-US" sz="3200" dirty="0">
                <a:latin typeface="Times New Roman" panose="02020603050405020304" pitchFamily="18" charset="0"/>
                <a:cs typeface="Times New Roman" panose="02020603050405020304" pitchFamily="18" charset="0"/>
              </a:rPr>
              <a:t>Visual impairment</a:t>
            </a:r>
          </a:p>
          <a:p>
            <a:r>
              <a:rPr lang="en-US" altLang="en-US" sz="3200" dirty="0">
                <a:latin typeface="Times New Roman" panose="02020603050405020304" pitchFamily="18" charset="0"/>
                <a:cs typeface="Times New Roman" panose="02020603050405020304" pitchFamily="18" charset="0"/>
              </a:rPr>
              <a:t>MI</a:t>
            </a:r>
          </a:p>
          <a:p>
            <a:r>
              <a:rPr lang="en-US" altLang="en-US" sz="3200" dirty="0">
                <a:latin typeface="Times New Roman" panose="02020603050405020304" pitchFamily="18" charset="0"/>
                <a:cs typeface="Times New Roman" panose="02020603050405020304" pitchFamily="18" charset="0"/>
              </a:rPr>
              <a:t>Amputation</a:t>
            </a:r>
          </a:p>
          <a:p>
            <a:endParaRPr lang="en-US" dirty="0"/>
          </a:p>
        </p:txBody>
      </p:sp>
    </p:spTree>
    <p:extLst>
      <p:ext uri="{BB962C8B-B14F-4D97-AF65-F5344CB8AC3E}">
        <p14:creationId xmlns:p14="http://schemas.microsoft.com/office/powerpoint/2010/main" val="3809948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of Hyperglycemia/Hypoglycemia </a:t>
            </a:r>
            <a:endParaRPr lang="en-US" dirty="0"/>
          </a:p>
        </p:txBody>
      </p:sp>
      <p:sp>
        <p:nvSpPr>
          <p:cNvPr id="3" name="Text Placeholder 2"/>
          <p:cNvSpPr>
            <a:spLocks noGrp="1"/>
          </p:cNvSpPr>
          <p:nvPr>
            <p:ph type="body" idx="1"/>
          </p:nvPr>
        </p:nvSpPr>
        <p:spPr/>
        <p:txBody>
          <a:bodyPr/>
          <a:lstStyle/>
          <a:p>
            <a:r>
              <a:rPr lang="en-US" dirty="0" smtClean="0"/>
              <a:t>Hypoglycemia</a:t>
            </a:r>
            <a:endParaRPr lang="en-US" dirty="0"/>
          </a:p>
        </p:txBody>
      </p:sp>
      <p:sp>
        <p:nvSpPr>
          <p:cNvPr id="4" name="Content Placeholder 3"/>
          <p:cNvSpPr>
            <a:spLocks noGrp="1"/>
          </p:cNvSpPr>
          <p:nvPr>
            <p:ph sz="half" idx="2"/>
          </p:nvPr>
        </p:nvSpPr>
        <p:spPr/>
        <p:txBody>
          <a:bodyPr>
            <a:normAutofit fontScale="47500" lnSpcReduction="20000"/>
          </a:bodyPr>
          <a:lstStyle/>
          <a:p>
            <a:pPr>
              <a:defRPr/>
            </a:pPr>
            <a:r>
              <a:rPr lang="en-US" altLang="en-US" sz="2400" b="1" u="sng" dirty="0">
                <a:solidFill>
                  <a:srgbClr val="FF0000"/>
                </a:solidFill>
              </a:rPr>
              <a:t>BLOOD GLUCOSE UNDER 70 MG/DL</a:t>
            </a:r>
          </a:p>
          <a:p>
            <a:pPr>
              <a:defRPr/>
            </a:pPr>
            <a:endParaRPr lang="en-US" altLang="en-US" sz="800" b="1" u="sng" dirty="0">
              <a:solidFill>
                <a:srgbClr val="FF0000"/>
              </a:solidFill>
            </a:endParaRPr>
          </a:p>
          <a:p>
            <a:pPr>
              <a:defRPr/>
            </a:pPr>
            <a:endParaRPr lang="en-US" altLang="en-US" sz="800" b="1" u="sng" dirty="0"/>
          </a:p>
          <a:p>
            <a:pPr>
              <a:defRPr/>
            </a:pPr>
            <a:r>
              <a:rPr lang="en-US" altLang="en-US" sz="2400" b="1" u="sng" dirty="0">
                <a:solidFill>
                  <a:srgbClr val="FF0000"/>
                </a:solidFill>
              </a:rPr>
              <a:t>MILD/EARLY SYMPTOMS:</a:t>
            </a:r>
          </a:p>
          <a:p>
            <a:pPr lvl="1">
              <a:defRPr/>
            </a:pPr>
            <a:r>
              <a:rPr lang="en-US" altLang="en-US" sz="2000" b="1" dirty="0"/>
              <a:t>Shakiness, cold clammy skin; diaphoresis,</a:t>
            </a:r>
          </a:p>
          <a:p>
            <a:pPr lvl="1">
              <a:defRPr/>
            </a:pPr>
            <a:r>
              <a:rPr lang="en-US" altLang="en-US" sz="2000" b="1" dirty="0"/>
              <a:t>Palpitations; hunger; anxiety; tachycardia, nausea</a:t>
            </a:r>
          </a:p>
          <a:p>
            <a:pPr lvl="1">
              <a:defRPr/>
            </a:pPr>
            <a:endParaRPr lang="en-US" altLang="en-US" sz="800" b="1" dirty="0"/>
          </a:p>
          <a:p>
            <a:pPr>
              <a:defRPr/>
            </a:pPr>
            <a:r>
              <a:rPr lang="en-US" altLang="en-US" sz="2400" b="1" u="sng" dirty="0">
                <a:solidFill>
                  <a:srgbClr val="FF0000"/>
                </a:solidFill>
              </a:rPr>
              <a:t>MODERATE SYMPTOMS</a:t>
            </a:r>
            <a:r>
              <a:rPr lang="en-US" altLang="en-US" sz="2400" b="1" dirty="0">
                <a:solidFill>
                  <a:srgbClr val="FF0000"/>
                </a:solidFill>
              </a:rPr>
              <a:t>: </a:t>
            </a:r>
          </a:p>
          <a:p>
            <a:pPr lvl="1">
              <a:defRPr/>
            </a:pPr>
            <a:r>
              <a:rPr lang="en-US" altLang="en-US" sz="2000" b="1" dirty="0"/>
              <a:t>Headache; tiredness/weakness; visual changes </a:t>
            </a:r>
          </a:p>
          <a:p>
            <a:pPr lvl="1">
              <a:defRPr/>
            </a:pPr>
            <a:r>
              <a:rPr lang="en-US" altLang="en-US" sz="2000" b="1" dirty="0"/>
              <a:t>Slurred speech; paresthesia of mouth;</a:t>
            </a:r>
            <a:r>
              <a:rPr lang="en-US" altLang="en-US" sz="2000" b="1" dirty="0">
                <a:sym typeface="Wingdings" panose="05000000000000000000" pitchFamily="2" charset="2"/>
              </a:rPr>
              <a:t></a:t>
            </a:r>
            <a:r>
              <a:rPr lang="en-US" altLang="en-US" sz="2000" b="1" dirty="0">
                <a:ea typeface="Zapf Dingbats" pitchFamily="82" charset="2"/>
                <a:cs typeface="Zapf Dingbats" pitchFamily="82" charset="2"/>
                <a:sym typeface="Wingdings" panose="05000000000000000000" pitchFamily="2" charset="2"/>
              </a:rPr>
              <a:t>coordination; mental dullness</a:t>
            </a:r>
          </a:p>
          <a:p>
            <a:pPr lvl="1">
              <a:defRPr/>
            </a:pPr>
            <a:endParaRPr lang="en-US" altLang="en-US" sz="800" b="1" dirty="0">
              <a:ea typeface="Zapf Dingbats" pitchFamily="82" charset="2"/>
              <a:cs typeface="Zapf Dingbats" pitchFamily="82" charset="2"/>
              <a:sym typeface="Wingdings" panose="05000000000000000000" pitchFamily="2" charset="2"/>
            </a:endParaRPr>
          </a:p>
          <a:p>
            <a:pPr>
              <a:defRPr/>
            </a:pPr>
            <a:r>
              <a:rPr lang="en-US" altLang="en-US" sz="2400" b="1" u="sng" dirty="0">
                <a:solidFill>
                  <a:srgbClr val="FF0000"/>
                </a:solidFill>
                <a:ea typeface="Zapf Dingbats" pitchFamily="82" charset="2"/>
                <a:cs typeface="Zapf Dingbats" pitchFamily="82" charset="2"/>
                <a:sym typeface="Wingdings" panose="05000000000000000000" pitchFamily="2" charset="2"/>
              </a:rPr>
              <a:t>SEVERE REACTIONS</a:t>
            </a:r>
            <a:r>
              <a:rPr lang="en-US" altLang="en-US" sz="2400" b="1" dirty="0">
                <a:solidFill>
                  <a:srgbClr val="FF0000"/>
                </a:solidFill>
                <a:ea typeface="Zapf Dingbats" pitchFamily="82" charset="2"/>
                <a:cs typeface="Zapf Dingbats" pitchFamily="82" charset="2"/>
                <a:sym typeface="Wingdings" panose="05000000000000000000" pitchFamily="2" charset="2"/>
              </a:rPr>
              <a:t>: </a:t>
            </a:r>
          </a:p>
          <a:p>
            <a:pPr lvl="1">
              <a:defRPr/>
            </a:pPr>
            <a:r>
              <a:rPr lang="en-US" altLang="en-US" sz="2000" b="1" dirty="0">
                <a:ea typeface="Zapf Dingbats" pitchFamily="82" charset="2"/>
                <a:cs typeface="Zapf Dingbats" pitchFamily="82" charset="2"/>
                <a:sym typeface="Wingdings" panose="05000000000000000000" pitchFamily="2" charset="2"/>
              </a:rPr>
              <a:t>Behavior changes; seizures, confusion; coma; death</a:t>
            </a:r>
          </a:p>
          <a:p>
            <a:endParaRPr lang="en-US" dirty="0"/>
          </a:p>
        </p:txBody>
      </p:sp>
      <p:sp>
        <p:nvSpPr>
          <p:cNvPr id="5" name="Text Placeholder 4"/>
          <p:cNvSpPr>
            <a:spLocks noGrp="1"/>
          </p:cNvSpPr>
          <p:nvPr>
            <p:ph type="body" sz="quarter" idx="3"/>
          </p:nvPr>
        </p:nvSpPr>
        <p:spPr/>
        <p:txBody>
          <a:bodyPr/>
          <a:lstStyle/>
          <a:p>
            <a:r>
              <a:rPr lang="en-US" dirty="0" smtClean="0"/>
              <a:t>Hyperglycemia</a:t>
            </a:r>
            <a:endParaRPr lang="en-US" dirty="0"/>
          </a:p>
        </p:txBody>
      </p:sp>
      <p:sp>
        <p:nvSpPr>
          <p:cNvPr id="6" name="Content Placeholder 5"/>
          <p:cNvSpPr>
            <a:spLocks noGrp="1"/>
          </p:cNvSpPr>
          <p:nvPr>
            <p:ph sz="quarter" idx="4"/>
          </p:nvPr>
        </p:nvSpPr>
        <p:spPr/>
        <p:txBody>
          <a:bodyPr/>
          <a:lstStyle/>
          <a:p>
            <a:pPr lvl="1">
              <a:defRPr/>
            </a:pPr>
            <a:r>
              <a:rPr lang="en-US" sz="2000" b="1" dirty="0"/>
              <a:t>Blood glucose elevated over 200 mg/</a:t>
            </a:r>
            <a:r>
              <a:rPr lang="en-US" sz="2000" b="1" dirty="0" err="1"/>
              <a:t>dL</a:t>
            </a:r>
            <a:endParaRPr lang="en-US" sz="2000" b="1" dirty="0"/>
          </a:p>
          <a:p>
            <a:pPr lvl="1">
              <a:defRPr/>
            </a:pPr>
            <a:r>
              <a:rPr lang="en-US" sz="2000" b="1" dirty="0"/>
              <a:t>Tiredness, increased urination (incontinence), excessive thirst, blurred vision, delayed healing, infections,  weight loss, new or increased confusion</a:t>
            </a:r>
          </a:p>
          <a:p>
            <a:endParaRPr lang="en-US" dirty="0"/>
          </a:p>
        </p:txBody>
      </p:sp>
    </p:spTree>
    <p:extLst>
      <p:ext uri="{BB962C8B-B14F-4D97-AF65-F5344CB8AC3E}">
        <p14:creationId xmlns:p14="http://schemas.microsoft.com/office/powerpoint/2010/main" val="369295663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Hypoglycemic Protocol</a:t>
            </a:r>
            <a:endParaRPr lang="en-US" dirty="0"/>
          </a:p>
        </p:txBody>
      </p:sp>
      <p:pic>
        <p:nvPicPr>
          <p:cNvPr id="4" name="Content Placeholder 3"/>
          <p:cNvPicPr>
            <a:picLocks noGrp="1" noChangeAspect="1"/>
          </p:cNvPicPr>
          <p:nvPr>
            <p:ph idx="1"/>
          </p:nvPr>
        </p:nvPicPr>
        <p:blipFill>
          <a:blip r:embed="rId2"/>
          <a:stretch>
            <a:fillRect/>
          </a:stretch>
        </p:blipFill>
        <p:spPr>
          <a:xfrm>
            <a:off x="1318263" y="1690688"/>
            <a:ext cx="3848960" cy="4351338"/>
          </a:xfrm>
          <a:prstGeom prst="rect">
            <a:avLst/>
          </a:prstGeom>
        </p:spPr>
      </p:pic>
      <p:pic>
        <p:nvPicPr>
          <p:cNvPr id="5" name="Content Placeholder 5"/>
          <p:cNvPicPr>
            <a:picLocks noChangeAspect="1"/>
          </p:cNvPicPr>
          <p:nvPr/>
        </p:nvPicPr>
        <p:blipFill>
          <a:blip r:embed="rId3"/>
          <a:stretch>
            <a:fillRect/>
          </a:stretch>
        </p:blipFill>
        <p:spPr>
          <a:xfrm>
            <a:off x="7228363" y="430537"/>
            <a:ext cx="3367749" cy="5988954"/>
          </a:xfrm>
          <a:prstGeom prst="rect">
            <a:avLst/>
          </a:prstGeom>
        </p:spPr>
      </p:pic>
    </p:spTree>
    <p:extLst>
      <p:ext uri="{BB962C8B-B14F-4D97-AF65-F5344CB8AC3E}">
        <p14:creationId xmlns:p14="http://schemas.microsoft.com/office/powerpoint/2010/main" val="38790588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Safety</a:t>
            </a:r>
            <a:endParaRPr lang="en-US" dirty="0"/>
          </a:p>
        </p:txBody>
      </p:sp>
      <p:sp>
        <p:nvSpPr>
          <p:cNvPr id="3" name="Content Placeholder 2"/>
          <p:cNvSpPr>
            <a:spLocks noGrp="1"/>
          </p:cNvSpPr>
          <p:nvPr>
            <p:ph idx="1"/>
          </p:nvPr>
        </p:nvSpPr>
        <p:spPr/>
        <p:txBody>
          <a:bodyPr/>
          <a:lstStyle/>
          <a:p>
            <a:r>
              <a:rPr lang="en-US" dirty="0" smtClean="0"/>
              <a:t>All insulins need to have TWO nurses verify the type of insulin and dose and document in the </a:t>
            </a:r>
            <a:r>
              <a:rPr lang="en-US" dirty="0" err="1" smtClean="0"/>
              <a:t>eMAR</a:t>
            </a:r>
            <a:endParaRPr lang="en-US" dirty="0" smtClean="0"/>
          </a:p>
          <a:p>
            <a:r>
              <a:rPr lang="en-US" dirty="0" smtClean="0"/>
              <a:t>Insulin pens:</a:t>
            </a:r>
          </a:p>
          <a:p>
            <a:pPr lvl="1"/>
            <a:r>
              <a:rPr lang="en-US" dirty="0" smtClean="0"/>
              <a:t>single patient use- they are NOT to be shared, </a:t>
            </a:r>
          </a:p>
          <a:p>
            <a:pPr lvl="1"/>
            <a:r>
              <a:rPr lang="en-US" dirty="0" smtClean="0"/>
              <a:t>drawn off for another patient to receive their dose of insulin</a:t>
            </a:r>
          </a:p>
          <a:p>
            <a:pPr lvl="1"/>
            <a:r>
              <a:rPr lang="en-US" dirty="0" smtClean="0"/>
              <a:t>Safety needle must be used</a:t>
            </a:r>
            <a:endParaRPr lang="en-US" dirty="0"/>
          </a:p>
        </p:txBody>
      </p:sp>
    </p:spTree>
    <p:extLst>
      <p:ext uri="{BB962C8B-B14F-4D97-AF65-F5344CB8AC3E}">
        <p14:creationId xmlns:p14="http://schemas.microsoft.com/office/powerpoint/2010/main" val="378638583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latin typeface="Calibri" panose="020F0502020204030204" pitchFamily="34" charset="0"/>
              </a:rPr>
              <a:t>Cardiopulmonary Resuscitation  CPR</a:t>
            </a:r>
          </a:p>
        </p:txBody>
      </p:sp>
      <p:sp>
        <p:nvSpPr>
          <p:cNvPr id="25603" name="Rectangle 3"/>
          <p:cNvSpPr>
            <a:spLocks noGrp="1" noChangeArrowheads="1"/>
          </p:cNvSpPr>
          <p:nvPr>
            <p:ph idx="1"/>
          </p:nvPr>
        </p:nvSpPr>
        <p:spPr/>
        <p:txBody>
          <a:bodyPr/>
          <a:lstStyle/>
          <a:p>
            <a:pPr eaLnBrk="1" hangingPunct="1">
              <a:defRPr/>
            </a:pPr>
            <a:endParaRPr lang="en-US" altLang="en-US" dirty="0">
              <a:latin typeface="Calibri" panose="020F0502020204030204" pitchFamily="34" charset="0"/>
            </a:endParaRPr>
          </a:p>
          <a:p>
            <a:pPr eaLnBrk="1" hangingPunct="1">
              <a:defRPr/>
            </a:pPr>
            <a:r>
              <a:rPr lang="en-US" altLang="en-US" dirty="0">
                <a:latin typeface="Calibri" panose="020F0502020204030204" pitchFamily="34" charset="0"/>
              </a:rPr>
              <a:t>Initiated on all patients/residents without a DNR or without an identified Advanced Directive indicating </a:t>
            </a:r>
            <a:r>
              <a:rPr lang="en-US" altLang="en-US" dirty="0" smtClean="0">
                <a:latin typeface="Calibri" panose="020F0502020204030204" pitchFamily="34" charset="0"/>
              </a:rPr>
              <a:t>“</a:t>
            </a:r>
            <a:r>
              <a:rPr lang="en-US" altLang="en-US" dirty="0">
                <a:latin typeface="Calibri" panose="020F0502020204030204" pitchFamily="34" charset="0"/>
              </a:rPr>
              <a:t>Do Not Resuscitate” </a:t>
            </a:r>
          </a:p>
          <a:p>
            <a:pPr eaLnBrk="1" hangingPunct="1">
              <a:buFontTx/>
              <a:buNone/>
              <a:defRPr/>
            </a:pPr>
            <a:endParaRPr lang="en-US" altLang="en-US" dirty="0">
              <a:latin typeface="Calibri" panose="020F0502020204030204" pitchFamily="34" charset="0"/>
            </a:endParaRPr>
          </a:p>
          <a:p>
            <a:pPr eaLnBrk="1" hangingPunct="1">
              <a:defRPr/>
            </a:pPr>
            <a:r>
              <a:rPr lang="en-US" altLang="en-US" dirty="0">
                <a:latin typeface="Calibri" panose="020F0502020204030204" pitchFamily="34" charset="0"/>
              </a:rPr>
              <a:t>All licensed nursing staff and therapy staff are required to obtain and maintain CPR certification</a:t>
            </a:r>
          </a:p>
          <a:p>
            <a:pPr eaLnBrk="1" hangingPunct="1">
              <a:defRPr/>
            </a:pPr>
            <a:endParaRPr lang="en-US" altLang="en-US" dirty="0"/>
          </a:p>
        </p:txBody>
      </p:sp>
    </p:spTree>
    <p:extLst>
      <p:ext uri="{BB962C8B-B14F-4D97-AF65-F5344CB8AC3E}">
        <p14:creationId xmlns:p14="http://schemas.microsoft.com/office/powerpoint/2010/main" val="179761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154</TotalTime>
  <Words>7453</Words>
  <Application>Microsoft Office PowerPoint</Application>
  <PresentationFormat>Widescreen</PresentationFormat>
  <Paragraphs>823</Paragraphs>
  <Slides>117</Slides>
  <Notes>20</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1</vt:i4>
      </vt:variant>
      <vt:variant>
        <vt:lpstr>Slide Titles</vt:lpstr>
      </vt:variant>
      <vt:variant>
        <vt:i4>117</vt:i4>
      </vt:variant>
    </vt:vector>
  </HeadingPairs>
  <TitlesOfParts>
    <vt:vector size="135" baseType="lpstr">
      <vt:lpstr>Arial</vt:lpstr>
      <vt:lpstr>Berlin Sans FB</vt:lpstr>
      <vt:lpstr>Bodoni MT</vt:lpstr>
      <vt:lpstr>Calibri</vt:lpstr>
      <vt:lpstr>Calibri Light</vt:lpstr>
      <vt:lpstr>Constantia</vt:lpstr>
      <vt:lpstr>HY그래픽M</vt:lpstr>
      <vt:lpstr>Times New Roman</vt:lpstr>
      <vt:lpstr>Trebuchet MS</vt:lpstr>
      <vt:lpstr>Verdana</vt:lpstr>
      <vt:lpstr>Wingdings</vt:lpstr>
      <vt:lpstr>Wingdings 3</vt:lpstr>
      <vt:lpstr>Zapf Dingbats</vt:lpstr>
      <vt:lpstr>Metropolitan</vt:lpstr>
      <vt:lpstr>Office Theme</vt:lpstr>
      <vt:lpstr>1_Metropolitan</vt:lpstr>
      <vt:lpstr>Facet</vt:lpstr>
      <vt:lpstr>Chart</vt:lpstr>
      <vt:lpstr>Welcome to Catholic Health Long Term Care buildings</vt:lpstr>
      <vt:lpstr>Introduction</vt:lpstr>
      <vt:lpstr>Contents</vt:lpstr>
      <vt:lpstr>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Understanding the Community Based Care Corporate Integrity Agreement </vt:lpstr>
      <vt:lpstr>Associate Responsibilities</vt:lpstr>
      <vt:lpstr>Associate Responsibilities</vt:lpstr>
      <vt:lpstr>Catholic Health Corporate Compliance</vt:lpstr>
      <vt:lpstr>Regulations state…</vt:lpstr>
      <vt:lpstr>What is Abuse?</vt:lpstr>
      <vt:lpstr>TYPES OF ABUSE</vt:lpstr>
      <vt:lpstr>Types of Abuse </vt:lpstr>
      <vt:lpstr>Types of Abuse</vt:lpstr>
      <vt:lpstr>Types of abuse</vt:lpstr>
      <vt:lpstr>Neglect</vt:lpstr>
      <vt:lpstr>Examples of Neglect</vt:lpstr>
      <vt:lpstr>Signs of Abuse</vt:lpstr>
      <vt:lpstr>Reporting abuse</vt:lpstr>
      <vt:lpstr>PowerPoint Presentation</vt:lpstr>
      <vt:lpstr>Preventing Abuse</vt:lpstr>
      <vt:lpstr>Preventing abuse</vt:lpstr>
      <vt:lpstr>What to do if you are in the facility at the time of an emergency:</vt:lpstr>
      <vt:lpstr>In case of a fire: RACE </vt:lpstr>
      <vt:lpstr>Emergency Preparedness</vt:lpstr>
      <vt:lpstr>Elopement/ Missing Resident</vt:lpstr>
      <vt:lpstr>ELOPEMENT  Missing Patient/Resident </vt:lpstr>
      <vt:lpstr>If the individual is not found, the Nursing Supervisor/Nurse Manager:  </vt:lpstr>
      <vt:lpstr> </vt:lpstr>
      <vt:lpstr> </vt:lpstr>
      <vt:lpstr> </vt:lpstr>
      <vt:lpstr>P&amp;SOS Program: Protect and Save Our Skin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P&amp;SOS Program </vt:lpstr>
      <vt:lpstr>PowerPoint Presentation</vt:lpstr>
      <vt:lpstr>Prevention of Skin Impairments</vt:lpstr>
      <vt:lpstr>Why is positioning important? </vt:lpstr>
      <vt:lpstr>P&amp;SOS Program </vt:lpstr>
      <vt:lpstr>P&amp;SOS Program </vt:lpstr>
      <vt:lpstr>Comprehensive Care Plans</vt:lpstr>
      <vt:lpstr>Regulations</vt:lpstr>
      <vt:lpstr>PowerPoint Presentation</vt:lpstr>
      <vt:lpstr>Examples of Problems to address on a Comprehensive Care Plan</vt:lpstr>
      <vt:lpstr>Care Plans </vt:lpstr>
      <vt:lpstr>Preventing Needlestick Injuries</vt:lpstr>
      <vt:lpstr> </vt:lpstr>
      <vt:lpstr>What infections are caused by needlestick injuries? </vt:lpstr>
      <vt:lpstr>How common are needle stick injuries? </vt:lpstr>
      <vt:lpstr>Where do these injuries occur? </vt:lpstr>
      <vt:lpstr>PowerPoint Presentation</vt:lpstr>
      <vt:lpstr>How to protect yourself, be aware! </vt:lpstr>
      <vt:lpstr>How to protect yourself, be prepared! </vt:lpstr>
      <vt:lpstr>How to protect yourself, be prepared!</vt:lpstr>
      <vt:lpstr>How to protect yourself, be prepared! </vt:lpstr>
      <vt:lpstr>Importance of Documentation in Nursing</vt:lpstr>
      <vt:lpstr>Why is there so much emphasis on documentation? </vt:lpstr>
      <vt:lpstr>Importance of Documentation in Nursing</vt:lpstr>
      <vt:lpstr>When Documenting Don’t </vt:lpstr>
      <vt:lpstr>When Documenting Do </vt:lpstr>
      <vt:lpstr>When Documenting Do </vt:lpstr>
      <vt:lpstr>PowerPoint Presentation</vt:lpstr>
      <vt:lpstr>PowerPoint Presentation</vt:lpstr>
      <vt:lpstr>Neurological Checks</vt:lpstr>
      <vt:lpstr>Behavior Charting</vt:lpstr>
      <vt:lpstr>Behavior Note in PCC</vt:lpstr>
      <vt:lpstr>PowerPoint Presentation</vt:lpstr>
      <vt:lpstr>Diabetes impact on Elderly population</vt:lpstr>
      <vt:lpstr>Symptoms of Hyperglycemia/Hypoglycemia </vt:lpstr>
      <vt:lpstr>Hypoglycemic Protocol</vt:lpstr>
      <vt:lpstr>Insulin Safety</vt:lpstr>
      <vt:lpstr>Cardiopulmonary Resuscitation  CPR</vt:lpstr>
      <vt:lpstr>Cardiopulmonary Resuscitation  CPR</vt:lpstr>
      <vt:lpstr>Occurrence Reporting </vt:lpstr>
      <vt:lpstr>Definition of an Occurrence </vt:lpstr>
      <vt:lpstr>Definition of a Fall </vt:lpstr>
      <vt:lpstr>PowerPoint Presentation</vt:lpstr>
      <vt:lpstr>PowerPoint Presentation</vt:lpstr>
      <vt:lpstr> Occurrence Reporting </vt:lpstr>
      <vt:lpstr>Controlled Substances</vt:lpstr>
      <vt:lpstr>Things to remember regarding controlled substances</vt:lpstr>
      <vt:lpstr>Infection Control for Long Term Care</vt:lpstr>
      <vt:lpstr>Hand hygiene is the most important step in the prevention of illness. </vt:lpstr>
      <vt:lpstr>Alcohol Based Hand Rubs- only when hands are not visibly dirty</vt:lpstr>
      <vt:lpstr>When you need to hand hygiene</vt:lpstr>
      <vt:lpstr>Incontinence Care is another activity when strong infection control practices are essential. </vt:lpstr>
      <vt:lpstr>Infection Control with urinary catheters</vt:lpstr>
      <vt:lpstr>PowerPoint Presentation</vt:lpstr>
      <vt:lpstr>PowerPoint Presentation</vt:lpstr>
      <vt:lpstr>PowerPoint Presentation</vt:lpstr>
    </vt:vector>
  </TitlesOfParts>
  <Company>Catholic Health 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Long Term Care buildings</dc:title>
  <dc:creator>Jordan, Colleen</dc:creator>
  <cp:lastModifiedBy>Jordan, Colleen</cp:lastModifiedBy>
  <cp:revision>18</cp:revision>
  <dcterms:created xsi:type="dcterms:W3CDTF">2021-01-20T17:05:22Z</dcterms:created>
  <dcterms:modified xsi:type="dcterms:W3CDTF">2021-01-28T13:51:18Z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