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4a" ContentType="audio/mp4"/>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8"/>
  </p:notesMasterIdLst>
  <p:handoutMasterIdLst>
    <p:handoutMasterId r:id="rId219"/>
  </p:handoutMasterIdLst>
  <p:sldIdLst>
    <p:sldId id="256" r:id="rId2"/>
    <p:sldId id="257" r:id="rId3"/>
    <p:sldId id="1631" r:id="rId4"/>
    <p:sldId id="1635" r:id="rId5"/>
    <p:sldId id="1560" r:id="rId6"/>
    <p:sldId id="1504" r:id="rId7"/>
    <p:sldId id="1614" r:id="rId8"/>
    <p:sldId id="1513" r:id="rId9"/>
    <p:sldId id="1565" r:id="rId10"/>
    <p:sldId id="1566" r:id="rId11"/>
    <p:sldId id="1595" r:id="rId12"/>
    <p:sldId id="1674" r:id="rId13"/>
    <p:sldId id="1675" r:id="rId14"/>
    <p:sldId id="478" r:id="rId15"/>
    <p:sldId id="1640" r:id="rId16"/>
    <p:sldId id="1648" r:id="rId17"/>
    <p:sldId id="1649" r:id="rId18"/>
    <p:sldId id="1650" r:id="rId19"/>
    <p:sldId id="1651" r:id="rId20"/>
    <p:sldId id="1653" r:id="rId21"/>
    <p:sldId id="1654" r:id="rId22"/>
    <p:sldId id="1655" r:id="rId23"/>
    <p:sldId id="1656" r:id="rId24"/>
    <p:sldId id="1657" r:id="rId25"/>
    <p:sldId id="1516" r:id="rId26"/>
    <p:sldId id="263" r:id="rId27"/>
    <p:sldId id="1561" r:id="rId28"/>
    <p:sldId id="1622" r:id="rId29"/>
    <p:sldId id="1567" r:id="rId30"/>
    <p:sldId id="1517" r:id="rId31"/>
    <p:sldId id="1518" r:id="rId32"/>
    <p:sldId id="1552" r:id="rId33"/>
    <p:sldId id="1505" r:id="rId34"/>
    <p:sldId id="1520" r:id="rId35"/>
    <p:sldId id="1264" r:id="rId36"/>
    <p:sldId id="1216" r:id="rId37"/>
    <p:sldId id="1519" r:id="rId38"/>
    <p:sldId id="1568" r:id="rId39"/>
    <p:sldId id="1521" r:id="rId40"/>
    <p:sldId id="277" r:id="rId41"/>
    <p:sldId id="1527" r:id="rId42"/>
    <p:sldId id="1014" r:id="rId43"/>
    <p:sldId id="1070" r:id="rId44"/>
    <p:sldId id="1016" r:id="rId45"/>
    <p:sldId id="1524" r:id="rId46"/>
    <p:sldId id="1525" r:id="rId47"/>
    <p:sldId id="293" r:id="rId48"/>
    <p:sldId id="1506" r:id="rId49"/>
    <p:sldId id="294" r:id="rId50"/>
    <p:sldId id="1569" r:id="rId51"/>
    <p:sldId id="1071" r:id="rId52"/>
    <p:sldId id="1526" r:id="rId53"/>
    <p:sldId id="1562" r:id="rId54"/>
    <p:sldId id="1564" r:id="rId55"/>
    <p:sldId id="1570" r:id="rId56"/>
    <p:sldId id="1563" r:id="rId57"/>
    <p:sldId id="1666" r:id="rId58"/>
    <p:sldId id="1571" r:id="rId59"/>
    <p:sldId id="1574" r:id="rId60"/>
    <p:sldId id="1573" r:id="rId61"/>
    <p:sldId id="1572" r:id="rId62"/>
    <p:sldId id="1530" r:id="rId63"/>
    <p:sldId id="1532" r:id="rId64"/>
    <p:sldId id="1531" r:id="rId65"/>
    <p:sldId id="1672" r:id="rId66"/>
    <p:sldId id="1663" r:id="rId67"/>
    <p:sldId id="1661" r:id="rId68"/>
    <p:sldId id="1662" r:id="rId69"/>
    <p:sldId id="1533" r:id="rId70"/>
    <p:sldId id="1671" r:id="rId71"/>
    <p:sldId id="1668" r:id="rId72"/>
    <p:sldId id="1669" r:id="rId73"/>
    <p:sldId id="1670" r:id="rId74"/>
    <p:sldId id="1534" r:id="rId75"/>
    <p:sldId id="1535" r:id="rId76"/>
    <p:sldId id="1536" r:id="rId77"/>
    <p:sldId id="1553" r:id="rId78"/>
    <p:sldId id="1331" r:id="rId79"/>
    <p:sldId id="1273" r:id="rId80"/>
    <p:sldId id="1274" r:id="rId81"/>
    <p:sldId id="1275" r:id="rId82"/>
    <p:sldId id="1575" r:id="rId83"/>
    <p:sldId id="1624" r:id="rId84"/>
    <p:sldId id="1537" r:id="rId85"/>
    <p:sldId id="1636" r:id="rId86"/>
    <p:sldId id="1597" r:id="rId87"/>
    <p:sldId id="1637" r:id="rId88"/>
    <p:sldId id="1605" r:id="rId89"/>
    <p:sldId id="1578" r:id="rId90"/>
    <p:sldId id="1603" r:id="rId91"/>
    <p:sldId id="1077" r:id="rId92"/>
    <p:sldId id="1627" r:id="rId93"/>
    <p:sldId id="1626" r:id="rId94"/>
    <p:sldId id="1625" r:id="rId95"/>
    <p:sldId id="1602" r:id="rId96"/>
    <p:sldId id="353" r:id="rId97"/>
    <p:sldId id="1599" r:id="rId98"/>
    <p:sldId id="1601" r:id="rId99"/>
    <p:sldId id="1600" r:id="rId100"/>
    <p:sldId id="1084" r:id="rId101"/>
    <p:sldId id="1082" r:id="rId102"/>
    <p:sldId id="1351" r:id="rId103"/>
    <p:sldId id="1352" r:id="rId104"/>
    <p:sldId id="1583" r:id="rId105"/>
    <p:sldId id="1095" r:id="rId106"/>
    <p:sldId id="1584" r:id="rId107"/>
    <p:sldId id="1639" r:id="rId108"/>
    <p:sldId id="1094" r:id="rId109"/>
    <p:sldId id="1361" r:id="rId110"/>
    <p:sldId id="1606" r:id="rId111"/>
    <p:sldId id="1607" r:id="rId112"/>
    <p:sldId id="1608" r:id="rId113"/>
    <p:sldId id="1609" r:id="rId114"/>
    <p:sldId id="1610" r:id="rId115"/>
    <p:sldId id="1638" r:id="rId116"/>
    <p:sldId id="1611" r:id="rId117"/>
    <p:sldId id="1612" r:id="rId118"/>
    <p:sldId id="1542" r:id="rId119"/>
    <p:sldId id="1544" r:id="rId120"/>
    <p:sldId id="1554" r:id="rId121"/>
    <p:sldId id="1539" r:id="rId122"/>
    <p:sldId id="1540" r:id="rId123"/>
    <p:sldId id="1617" r:id="rId124"/>
    <p:sldId id="1541" r:id="rId125"/>
    <p:sldId id="1673" r:id="rId126"/>
    <p:sldId id="1665" r:id="rId127"/>
    <p:sldId id="1586" r:id="rId128"/>
    <p:sldId id="1587" r:id="rId129"/>
    <p:sldId id="1167" r:id="rId130"/>
    <p:sldId id="1588" r:id="rId131"/>
    <p:sldId id="1589" r:id="rId132"/>
    <p:sldId id="1545" r:id="rId133"/>
    <p:sldId id="1546" r:id="rId134"/>
    <p:sldId id="1547" r:id="rId135"/>
    <p:sldId id="1548" r:id="rId136"/>
    <p:sldId id="1549" r:id="rId137"/>
    <p:sldId id="1642" r:id="rId138"/>
    <p:sldId id="1551" r:id="rId139"/>
    <p:sldId id="1641" r:id="rId140"/>
    <p:sldId id="1643" r:id="rId141"/>
    <p:sldId id="1644" r:id="rId142"/>
    <p:sldId id="1645" r:id="rId143"/>
    <p:sldId id="1580" r:id="rId144"/>
    <p:sldId id="1556" r:id="rId145"/>
    <p:sldId id="1557" r:id="rId146"/>
    <p:sldId id="1558" r:id="rId147"/>
    <p:sldId id="1559" r:id="rId148"/>
    <p:sldId id="1629" r:id="rId149"/>
    <p:sldId id="333" r:id="rId150"/>
    <p:sldId id="334" r:id="rId151"/>
    <p:sldId id="356" r:id="rId152"/>
    <p:sldId id="1356" r:id="rId153"/>
    <p:sldId id="1358" r:id="rId154"/>
    <p:sldId id="1581" r:id="rId155"/>
    <p:sldId id="1099" r:id="rId156"/>
    <p:sldId id="1365" r:id="rId157"/>
    <p:sldId id="1107" r:id="rId158"/>
    <p:sldId id="1618" r:id="rId159"/>
    <p:sldId id="1105" r:id="rId160"/>
    <p:sldId id="1109" r:id="rId161"/>
    <p:sldId id="1110" r:id="rId162"/>
    <p:sldId id="1111" r:id="rId163"/>
    <p:sldId id="385" r:id="rId164"/>
    <p:sldId id="1117" r:id="rId165"/>
    <p:sldId id="1124" r:id="rId166"/>
    <p:sldId id="1132" r:id="rId167"/>
    <p:sldId id="1133" r:id="rId168"/>
    <p:sldId id="1139" r:id="rId169"/>
    <p:sldId id="1194" r:id="rId170"/>
    <p:sldId id="936" r:id="rId171"/>
    <p:sldId id="1054" r:id="rId172"/>
    <p:sldId id="1394" r:id="rId173"/>
    <p:sldId id="1399" r:id="rId174"/>
    <p:sldId id="1400" r:id="rId175"/>
    <p:sldId id="1404" r:id="rId176"/>
    <p:sldId id="1402" r:id="rId177"/>
    <p:sldId id="1401" r:id="rId178"/>
    <p:sldId id="1403" r:id="rId179"/>
    <p:sldId id="799" r:id="rId180"/>
    <p:sldId id="1619" r:id="rId181"/>
    <p:sldId id="1004" r:id="rId182"/>
    <p:sldId id="1620" r:id="rId183"/>
    <p:sldId id="807" r:id="rId184"/>
    <p:sldId id="1621" r:id="rId185"/>
    <p:sldId id="1311" r:id="rId186"/>
    <p:sldId id="834" r:id="rId187"/>
    <p:sldId id="1419" r:id="rId188"/>
    <p:sldId id="1431" r:id="rId189"/>
    <p:sldId id="1432" r:id="rId190"/>
    <p:sldId id="1423" r:id="rId191"/>
    <p:sldId id="1434" r:id="rId192"/>
    <p:sldId id="1594" r:id="rId193"/>
    <p:sldId id="1659" r:id="rId194"/>
    <p:sldId id="1660" r:id="rId195"/>
    <p:sldId id="1664" r:id="rId196"/>
    <p:sldId id="1168" r:id="rId197"/>
    <p:sldId id="1176" r:id="rId198"/>
    <p:sldId id="1591" r:id="rId199"/>
    <p:sldId id="1623" r:id="rId200"/>
    <p:sldId id="1180" r:id="rId201"/>
    <p:sldId id="1184" r:id="rId202"/>
    <p:sldId id="1590" r:id="rId203"/>
    <p:sldId id="1029" r:id="rId204"/>
    <p:sldId id="1183" r:id="rId205"/>
    <p:sldId id="1582" r:id="rId206"/>
    <p:sldId id="1299" r:id="rId207"/>
    <p:sldId id="556" r:id="rId208"/>
    <p:sldId id="1188" r:id="rId209"/>
    <p:sldId id="564" r:id="rId210"/>
    <p:sldId id="1269" r:id="rId211"/>
    <p:sldId id="425" r:id="rId212"/>
    <p:sldId id="1593" r:id="rId213"/>
    <p:sldId id="1318" r:id="rId214"/>
    <p:sldId id="1319" r:id="rId215"/>
    <p:sldId id="1320" r:id="rId216"/>
    <p:sldId id="1628" r:id="rId217"/>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00"/>
    <a:srgbClr val="AFE3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87" autoAdjust="0"/>
    <p:restoredTop sz="96203" autoAdjust="0"/>
  </p:normalViewPr>
  <p:slideViewPr>
    <p:cSldViewPr>
      <p:cViewPr varScale="1">
        <p:scale>
          <a:sx n="69" d="100"/>
          <a:sy n="69" d="100"/>
        </p:scale>
        <p:origin x="1152" y="72"/>
      </p:cViewPr>
      <p:guideLst>
        <p:guide orient="horz" pos="2160"/>
        <p:guide pos="2880"/>
      </p:guideLst>
    </p:cSldViewPr>
  </p:slideViewPr>
  <p:outlineViewPr>
    <p:cViewPr>
      <p:scale>
        <a:sx n="33" d="100"/>
        <a:sy n="33" d="100"/>
      </p:scale>
      <p:origin x="0" y="-140502"/>
    </p:cViewPr>
  </p:outlineViewPr>
  <p:notesTextViewPr>
    <p:cViewPr>
      <p:scale>
        <a:sx n="3" d="2"/>
        <a:sy n="3" d="2"/>
      </p:scale>
      <p:origin x="0" y="0"/>
    </p:cViewPr>
  </p:notesTextViewPr>
  <p:sorterViewPr>
    <p:cViewPr varScale="1">
      <p:scale>
        <a:sx n="1" d="1"/>
        <a:sy n="1" d="1"/>
      </p:scale>
      <p:origin x="0" y="-15624"/>
    </p:cViewPr>
  </p:sorterViewPr>
  <p:notesViewPr>
    <p:cSldViewPr>
      <p:cViewPr varScale="1">
        <p:scale>
          <a:sx n="81" d="100"/>
          <a:sy n="81" d="100"/>
        </p:scale>
        <p:origin x="2016" y="10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222"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handoutMaster" Target="handoutMasters/handoutMaster1.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viewProps" Target="view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9096A7-0D98-49E5-9721-FF8B756CA94D}"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40F4F9EF-2155-4A27-BB21-2C39B3D73DC5}">
      <dgm:prSet phldrT="[Text]" custT="1"/>
      <dgm:spPr/>
      <dgm:t>
        <a:bodyPr/>
        <a:lstStyle/>
        <a:p>
          <a:r>
            <a:rPr lang="en-US" sz="1600" dirty="0" smtClean="0"/>
            <a:t>Improving patient safety</a:t>
          </a:r>
          <a:endParaRPr lang="en-US" sz="1600" dirty="0"/>
        </a:p>
      </dgm:t>
    </dgm:pt>
    <dgm:pt modelId="{0AD2C511-E1F6-42AB-B6C6-0D9FFAAB3D54}" type="parTrans" cxnId="{0EC8C263-8476-46F5-85C2-1F7A697A8C67}">
      <dgm:prSet/>
      <dgm:spPr/>
      <dgm:t>
        <a:bodyPr/>
        <a:lstStyle/>
        <a:p>
          <a:endParaRPr lang="en-US"/>
        </a:p>
      </dgm:t>
    </dgm:pt>
    <dgm:pt modelId="{6FE41F9B-A6A7-4930-BB07-B3A9E3A3A13D}" type="sibTrans" cxnId="{0EC8C263-8476-46F5-85C2-1F7A697A8C67}">
      <dgm:prSet custT="1"/>
      <dgm:spPr>
        <a:solidFill>
          <a:schemeClr val="accent1">
            <a:lumMod val="40000"/>
            <a:lumOff val="60000"/>
          </a:schemeClr>
        </a:solidFill>
      </dgm:spPr>
      <dgm:t>
        <a:bodyPr/>
        <a:lstStyle/>
        <a:p>
          <a:r>
            <a:rPr lang="en-US" sz="1600" i="1" dirty="0" smtClean="0">
              <a:solidFill>
                <a:srgbClr val="0070C0"/>
              </a:solidFill>
            </a:rPr>
            <a:t>More than a quick glance</a:t>
          </a:r>
          <a:endParaRPr lang="en-US" sz="1600" i="1" dirty="0">
            <a:solidFill>
              <a:srgbClr val="0070C0"/>
            </a:solidFill>
          </a:endParaRPr>
        </a:p>
      </dgm:t>
    </dgm:pt>
    <dgm:pt modelId="{CB1838B9-A35D-4F0F-8E93-0443104917FD}">
      <dgm:prSet phldrT="[Text]" custT="1"/>
      <dgm:spPr/>
      <dgm:t>
        <a:bodyPr/>
        <a:lstStyle/>
        <a:p>
          <a:r>
            <a:rPr lang="en-US" sz="1600" dirty="0" smtClean="0"/>
            <a:t>Improving patient outcomes</a:t>
          </a:r>
          <a:endParaRPr lang="en-US" sz="1600" dirty="0"/>
        </a:p>
      </dgm:t>
    </dgm:pt>
    <dgm:pt modelId="{398482AC-B03C-4567-9106-517E5446D7DA}" type="parTrans" cxnId="{E7F4E695-F4A4-4C02-A820-C113BCC233E4}">
      <dgm:prSet/>
      <dgm:spPr/>
      <dgm:t>
        <a:bodyPr/>
        <a:lstStyle/>
        <a:p>
          <a:endParaRPr lang="en-US"/>
        </a:p>
      </dgm:t>
    </dgm:pt>
    <dgm:pt modelId="{097E41EF-3FCF-40CC-9AA6-5822FBD8E535}" type="sibTrans" cxnId="{E7F4E695-F4A4-4C02-A820-C113BCC233E4}">
      <dgm:prSet custT="1"/>
      <dgm:spPr>
        <a:solidFill>
          <a:schemeClr val="accent1">
            <a:lumMod val="40000"/>
            <a:lumOff val="60000"/>
          </a:schemeClr>
        </a:solidFill>
      </dgm:spPr>
      <dgm:t>
        <a:bodyPr/>
        <a:lstStyle/>
        <a:p>
          <a:r>
            <a:rPr lang="en-US" sz="1600" i="1" dirty="0" smtClean="0">
              <a:solidFill>
                <a:srgbClr val="0070C0"/>
              </a:solidFill>
            </a:rPr>
            <a:t>Evidence based proactive strategy</a:t>
          </a:r>
          <a:endParaRPr lang="en-US" sz="1600" i="1" dirty="0">
            <a:solidFill>
              <a:srgbClr val="0070C0"/>
            </a:solidFill>
          </a:endParaRPr>
        </a:p>
      </dgm:t>
    </dgm:pt>
    <dgm:pt modelId="{7A744A7C-7CA2-478E-B9A6-B38AF4206AE2}">
      <dgm:prSet phldrT="[Text]" custT="1"/>
      <dgm:spPr/>
      <dgm:t>
        <a:bodyPr/>
        <a:lstStyle/>
        <a:p>
          <a:r>
            <a:rPr lang="en-US" sz="1400" dirty="0" smtClean="0"/>
            <a:t>Improving patient satisfaction</a:t>
          </a:r>
          <a:endParaRPr lang="en-US" sz="1400" dirty="0"/>
        </a:p>
      </dgm:t>
    </dgm:pt>
    <dgm:pt modelId="{BFE77A1F-384A-4E58-8270-00464BA6726C}" type="parTrans" cxnId="{E783F61F-A5A6-4A81-8F0D-20181BD1C682}">
      <dgm:prSet/>
      <dgm:spPr/>
      <dgm:t>
        <a:bodyPr/>
        <a:lstStyle/>
        <a:p>
          <a:endParaRPr lang="en-US"/>
        </a:p>
      </dgm:t>
    </dgm:pt>
    <dgm:pt modelId="{B7186CE8-BC82-4DFE-8A85-8EC198CC3774}" type="sibTrans" cxnId="{E783F61F-A5A6-4A81-8F0D-20181BD1C682}">
      <dgm:prSet custT="1"/>
      <dgm:spPr>
        <a:solidFill>
          <a:schemeClr val="accent1">
            <a:lumMod val="40000"/>
            <a:lumOff val="60000"/>
          </a:schemeClr>
        </a:solidFill>
      </dgm:spPr>
      <dgm:t>
        <a:bodyPr/>
        <a:lstStyle/>
        <a:p>
          <a:r>
            <a:rPr lang="en-US" sz="1400" i="1" dirty="0" smtClean="0">
              <a:solidFill>
                <a:srgbClr val="0070C0"/>
              </a:solidFill>
            </a:rPr>
            <a:t>More than a checkmark on a whiteboard</a:t>
          </a:r>
          <a:endParaRPr lang="en-US" sz="1400" i="1" dirty="0">
            <a:solidFill>
              <a:srgbClr val="0070C0"/>
            </a:solidFill>
          </a:endParaRPr>
        </a:p>
      </dgm:t>
    </dgm:pt>
    <dgm:pt modelId="{0B17D7D0-B403-4DF8-9D9A-64B77DF8AF8B}">
      <dgm:prSet phldrT="[Text]"/>
      <dgm:spPr/>
      <dgm:t>
        <a:bodyPr/>
        <a:lstStyle/>
        <a:p>
          <a:r>
            <a:rPr lang="en-US" dirty="0" smtClean="0"/>
            <a:t>Efficiency of care</a:t>
          </a:r>
          <a:endParaRPr lang="en-US" dirty="0"/>
        </a:p>
      </dgm:t>
    </dgm:pt>
    <dgm:pt modelId="{AA78A895-FCDF-4070-897F-7B4948956257}" type="parTrans" cxnId="{7CF72A45-0FF8-41BB-846C-48927C294F6A}">
      <dgm:prSet/>
      <dgm:spPr/>
      <dgm:t>
        <a:bodyPr/>
        <a:lstStyle/>
        <a:p>
          <a:endParaRPr lang="en-US"/>
        </a:p>
      </dgm:t>
    </dgm:pt>
    <dgm:pt modelId="{6B7DF0EB-D14D-447A-8DE2-6FD9D3A70766}" type="sibTrans" cxnId="{7CF72A45-0FF8-41BB-846C-48927C294F6A}">
      <dgm:prSet custT="1"/>
      <dgm:spPr>
        <a:solidFill>
          <a:schemeClr val="accent1">
            <a:lumMod val="40000"/>
            <a:lumOff val="60000"/>
          </a:schemeClr>
        </a:solidFill>
      </dgm:spPr>
      <dgm:t>
        <a:bodyPr/>
        <a:lstStyle/>
        <a:p>
          <a:r>
            <a:rPr lang="en-US" sz="1600" i="1" dirty="0" smtClean="0">
              <a:solidFill>
                <a:srgbClr val="0070C0"/>
              </a:solidFill>
            </a:rPr>
            <a:t>Helps manage our work</a:t>
          </a:r>
          <a:endParaRPr lang="en-US" sz="1600" i="1" dirty="0">
            <a:solidFill>
              <a:srgbClr val="0070C0"/>
            </a:solidFill>
          </a:endParaRPr>
        </a:p>
      </dgm:t>
    </dgm:pt>
    <dgm:pt modelId="{7E5147D6-17FE-4C1A-B457-B381D4396454}" type="pres">
      <dgm:prSet presAssocID="{A19096A7-0D98-49E5-9721-FF8B756CA94D}" presName="Name0" presStyleCnt="0">
        <dgm:presLayoutVars>
          <dgm:chMax/>
          <dgm:chPref/>
          <dgm:dir/>
          <dgm:animLvl val="lvl"/>
        </dgm:presLayoutVars>
      </dgm:prSet>
      <dgm:spPr/>
      <dgm:t>
        <a:bodyPr/>
        <a:lstStyle/>
        <a:p>
          <a:endParaRPr lang="en-US"/>
        </a:p>
      </dgm:t>
    </dgm:pt>
    <dgm:pt modelId="{A6479231-86B7-4097-ACE3-B12592F257C9}" type="pres">
      <dgm:prSet presAssocID="{40F4F9EF-2155-4A27-BB21-2C39B3D73DC5}" presName="composite" presStyleCnt="0"/>
      <dgm:spPr/>
    </dgm:pt>
    <dgm:pt modelId="{13EFDDD8-A26F-4942-9DC4-DE42EA58569D}" type="pres">
      <dgm:prSet presAssocID="{40F4F9EF-2155-4A27-BB21-2C39B3D73DC5}" presName="Parent1" presStyleLbl="node1" presStyleIdx="0" presStyleCnt="8" custScaleX="168855" custLinFactNeighborX="34482" custLinFactNeighborY="4457">
        <dgm:presLayoutVars>
          <dgm:chMax val="1"/>
          <dgm:chPref val="1"/>
          <dgm:bulletEnabled val="1"/>
        </dgm:presLayoutVars>
      </dgm:prSet>
      <dgm:spPr/>
      <dgm:t>
        <a:bodyPr/>
        <a:lstStyle/>
        <a:p>
          <a:endParaRPr lang="en-US"/>
        </a:p>
      </dgm:t>
    </dgm:pt>
    <dgm:pt modelId="{AA984961-0ECB-43A3-A24F-D2429543DE7F}" type="pres">
      <dgm:prSet presAssocID="{40F4F9EF-2155-4A27-BB21-2C39B3D73DC5}" presName="Childtext1" presStyleLbl="revTx" presStyleIdx="0" presStyleCnt="4">
        <dgm:presLayoutVars>
          <dgm:chMax val="0"/>
          <dgm:chPref val="0"/>
          <dgm:bulletEnabled val="1"/>
        </dgm:presLayoutVars>
      </dgm:prSet>
      <dgm:spPr/>
      <dgm:t>
        <a:bodyPr/>
        <a:lstStyle/>
        <a:p>
          <a:endParaRPr lang="en-US"/>
        </a:p>
      </dgm:t>
    </dgm:pt>
    <dgm:pt modelId="{222BB364-70E8-403F-B02A-FDA8FB1392F3}" type="pres">
      <dgm:prSet presAssocID="{40F4F9EF-2155-4A27-BB21-2C39B3D73DC5}" presName="BalanceSpacing" presStyleCnt="0"/>
      <dgm:spPr/>
    </dgm:pt>
    <dgm:pt modelId="{F2AA4E08-94FF-4BF4-95FA-2CFF5AA74E6F}" type="pres">
      <dgm:prSet presAssocID="{40F4F9EF-2155-4A27-BB21-2C39B3D73DC5}" presName="BalanceSpacing1" presStyleCnt="0"/>
      <dgm:spPr/>
    </dgm:pt>
    <dgm:pt modelId="{E51A5E74-7032-4F9C-BA32-11D35084BBF3}" type="pres">
      <dgm:prSet presAssocID="{6FE41F9B-A6A7-4930-BB07-B3A9E3A3A13D}" presName="Accent1Text" presStyleLbl="node1" presStyleIdx="1" presStyleCnt="8" custScaleX="156600" custLinFactNeighborX="-34396" custLinFactNeighborY="2049"/>
      <dgm:spPr/>
      <dgm:t>
        <a:bodyPr/>
        <a:lstStyle/>
        <a:p>
          <a:endParaRPr lang="en-US"/>
        </a:p>
      </dgm:t>
    </dgm:pt>
    <dgm:pt modelId="{C5569131-9DE1-4002-8F61-C55DC6DAE3E8}" type="pres">
      <dgm:prSet presAssocID="{6FE41F9B-A6A7-4930-BB07-B3A9E3A3A13D}" presName="spaceBetweenRectangles" presStyleCnt="0"/>
      <dgm:spPr/>
    </dgm:pt>
    <dgm:pt modelId="{E0F65328-A56C-4992-AE7E-FFF420DBD6FC}" type="pres">
      <dgm:prSet presAssocID="{CB1838B9-A35D-4F0F-8E93-0443104917FD}" presName="composite" presStyleCnt="0"/>
      <dgm:spPr/>
    </dgm:pt>
    <dgm:pt modelId="{97E80E5E-0EBA-4747-A8C4-57683C1B8820}" type="pres">
      <dgm:prSet presAssocID="{CB1838B9-A35D-4F0F-8E93-0443104917FD}" presName="Parent1" presStyleLbl="node1" presStyleIdx="2" presStyleCnt="8" custScaleX="184902" custLinFactNeighborX="3788" custLinFactNeighborY="-263">
        <dgm:presLayoutVars>
          <dgm:chMax val="1"/>
          <dgm:chPref val="1"/>
          <dgm:bulletEnabled val="1"/>
        </dgm:presLayoutVars>
      </dgm:prSet>
      <dgm:spPr/>
      <dgm:t>
        <a:bodyPr/>
        <a:lstStyle/>
        <a:p>
          <a:endParaRPr lang="en-US"/>
        </a:p>
      </dgm:t>
    </dgm:pt>
    <dgm:pt modelId="{9E9D60F2-54FD-4A8E-838A-888B238057C5}" type="pres">
      <dgm:prSet presAssocID="{CB1838B9-A35D-4F0F-8E93-0443104917FD}" presName="Childtext1" presStyleLbl="revTx" presStyleIdx="1" presStyleCnt="4">
        <dgm:presLayoutVars>
          <dgm:chMax val="0"/>
          <dgm:chPref val="0"/>
          <dgm:bulletEnabled val="1"/>
        </dgm:presLayoutVars>
      </dgm:prSet>
      <dgm:spPr/>
    </dgm:pt>
    <dgm:pt modelId="{C6FD3240-D8B5-4642-AD4D-37FD827C49A0}" type="pres">
      <dgm:prSet presAssocID="{CB1838B9-A35D-4F0F-8E93-0443104917FD}" presName="BalanceSpacing" presStyleCnt="0"/>
      <dgm:spPr/>
    </dgm:pt>
    <dgm:pt modelId="{8493E7C9-FAC5-45C3-B2EF-5CBAA954E57A}" type="pres">
      <dgm:prSet presAssocID="{CB1838B9-A35D-4F0F-8E93-0443104917FD}" presName="BalanceSpacing1" presStyleCnt="0"/>
      <dgm:spPr/>
    </dgm:pt>
    <dgm:pt modelId="{D8C25651-81CD-416C-96C9-15BB886FBE1B}" type="pres">
      <dgm:prSet presAssocID="{097E41EF-3FCF-40CC-9AA6-5822FBD8E535}" presName="Accent1Text" presStyleLbl="node1" presStyleIdx="3" presStyleCnt="8" custScaleX="225455" custLinFactNeighborX="64642" custLinFactNeighborY="-263"/>
      <dgm:spPr/>
      <dgm:t>
        <a:bodyPr/>
        <a:lstStyle/>
        <a:p>
          <a:endParaRPr lang="en-US"/>
        </a:p>
      </dgm:t>
    </dgm:pt>
    <dgm:pt modelId="{65036662-C26A-4A8B-98B3-62C453A16453}" type="pres">
      <dgm:prSet presAssocID="{097E41EF-3FCF-40CC-9AA6-5822FBD8E535}" presName="spaceBetweenRectangles" presStyleCnt="0"/>
      <dgm:spPr/>
    </dgm:pt>
    <dgm:pt modelId="{3DAE97C2-84ED-4CB9-AFBF-2DB4FADF057F}" type="pres">
      <dgm:prSet presAssocID="{7A744A7C-7CA2-478E-B9A6-B38AF4206AE2}" presName="composite" presStyleCnt="0"/>
      <dgm:spPr/>
    </dgm:pt>
    <dgm:pt modelId="{38132F8A-9F0F-4CA7-95B2-A859419F7C70}" type="pres">
      <dgm:prSet presAssocID="{7A744A7C-7CA2-478E-B9A6-B38AF4206AE2}" presName="Parent1" presStyleLbl="node1" presStyleIdx="4" presStyleCnt="8" custScaleX="310357" custLinFactNeighborX="75985" custLinFactNeighborY="-7047">
        <dgm:presLayoutVars>
          <dgm:chMax val="1"/>
          <dgm:chPref val="1"/>
          <dgm:bulletEnabled val="1"/>
        </dgm:presLayoutVars>
      </dgm:prSet>
      <dgm:spPr/>
      <dgm:t>
        <a:bodyPr/>
        <a:lstStyle/>
        <a:p>
          <a:endParaRPr lang="en-US"/>
        </a:p>
      </dgm:t>
    </dgm:pt>
    <dgm:pt modelId="{A03D3B0D-5028-4AAD-AA4D-94910347F24F}" type="pres">
      <dgm:prSet presAssocID="{7A744A7C-7CA2-478E-B9A6-B38AF4206AE2}" presName="Childtext1" presStyleLbl="revTx" presStyleIdx="2" presStyleCnt="4">
        <dgm:presLayoutVars>
          <dgm:chMax val="0"/>
          <dgm:chPref val="0"/>
          <dgm:bulletEnabled val="1"/>
        </dgm:presLayoutVars>
      </dgm:prSet>
      <dgm:spPr/>
      <dgm:t>
        <a:bodyPr/>
        <a:lstStyle/>
        <a:p>
          <a:endParaRPr lang="en-US"/>
        </a:p>
      </dgm:t>
    </dgm:pt>
    <dgm:pt modelId="{F14EB7E5-0186-4E10-8A87-D0A9DBC59A7F}" type="pres">
      <dgm:prSet presAssocID="{7A744A7C-7CA2-478E-B9A6-B38AF4206AE2}" presName="BalanceSpacing" presStyleCnt="0"/>
      <dgm:spPr/>
    </dgm:pt>
    <dgm:pt modelId="{32052033-272B-4225-8A43-CC54A035699A}" type="pres">
      <dgm:prSet presAssocID="{7A744A7C-7CA2-478E-B9A6-B38AF4206AE2}" presName="BalanceSpacing1" presStyleCnt="0"/>
      <dgm:spPr/>
    </dgm:pt>
    <dgm:pt modelId="{845560D7-6649-4A75-B0E6-AED0598CA8A2}" type="pres">
      <dgm:prSet presAssocID="{B7186CE8-BC82-4DFE-8A85-8EC198CC3774}" presName="Accent1Text" presStyleLbl="node1" presStyleIdx="5" presStyleCnt="8" custScaleX="168855" custLinFactNeighborX="-41471" custLinFactNeighborY="-7047"/>
      <dgm:spPr/>
      <dgm:t>
        <a:bodyPr/>
        <a:lstStyle/>
        <a:p>
          <a:endParaRPr lang="en-US"/>
        </a:p>
      </dgm:t>
    </dgm:pt>
    <dgm:pt modelId="{ED0A729E-A391-4076-905E-D82A31BD429F}" type="pres">
      <dgm:prSet presAssocID="{B7186CE8-BC82-4DFE-8A85-8EC198CC3774}" presName="spaceBetweenRectangles" presStyleCnt="0"/>
      <dgm:spPr/>
    </dgm:pt>
    <dgm:pt modelId="{E9D54AF5-2D6A-416A-954C-6B87416E259E}" type="pres">
      <dgm:prSet presAssocID="{0B17D7D0-B403-4DF8-9D9A-64B77DF8AF8B}" presName="composite" presStyleCnt="0"/>
      <dgm:spPr/>
    </dgm:pt>
    <dgm:pt modelId="{D986F2CD-0677-4FCB-9FE6-A2C6010A9538}" type="pres">
      <dgm:prSet presAssocID="{0B17D7D0-B403-4DF8-9D9A-64B77DF8AF8B}" presName="Parent1" presStyleLbl="node1" presStyleIdx="6" presStyleCnt="8" custScaleX="168855" custLinFactNeighborX="-81114" custLinFactNeighborY="-10034">
        <dgm:presLayoutVars>
          <dgm:chMax val="1"/>
          <dgm:chPref val="1"/>
          <dgm:bulletEnabled val="1"/>
        </dgm:presLayoutVars>
      </dgm:prSet>
      <dgm:spPr/>
      <dgm:t>
        <a:bodyPr/>
        <a:lstStyle/>
        <a:p>
          <a:endParaRPr lang="en-US"/>
        </a:p>
      </dgm:t>
    </dgm:pt>
    <dgm:pt modelId="{C5C66E3D-8D2C-43D2-99E0-75C0B88EF485}" type="pres">
      <dgm:prSet presAssocID="{0B17D7D0-B403-4DF8-9D9A-64B77DF8AF8B}" presName="Childtext1" presStyleLbl="revTx" presStyleIdx="3" presStyleCnt="4">
        <dgm:presLayoutVars>
          <dgm:chMax val="0"/>
          <dgm:chPref val="0"/>
          <dgm:bulletEnabled val="1"/>
        </dgm:presLayoutVars>
      </dgm:prSet>
      <dgm:spPr/>
    </dgm:pt>
    <dgm:pt modelId="{71B564AD-5C39-4329-ACA7-28542889D505}" type="pres">
      <dgm:prSet presAssocID="{0B17D7D0-B403-4DF8-9D9A-64B77DF8AF8B}" presName="BalanceSpacing" presStyleCnt="0"/>
      <dgm:spPr/>
    </dgm:pt>
    <dgm:pt modelId="{CD5A7495-1CC3-44E8-A57C-AAA6BDEAD083}" type="pres">
      <dgm:prSet presAssocID="{0B17D7D0-B403-4DF8-9D9A-64B77DF8AF8B}" presName="BalanceSpacing1" presStyleCnt="0"/>
      <dgm:spPr/>
    </dgm:pt>
    <dgm:pt modelId="{DCAD2E6E-446A-4818-943F-8756D1DCBDDF}" type="pres">
      <dgm:prSet presAssocID="{6B7DF0EB-D14D-447A-8DE2-6FD9D3A70766}" presName="Accent1Text" presStyleLbl="node1" presStyleIdx="7" presStyleCnt="8"/>
      <dgm:spPr/>
      <dgm:t>
        <a:bodyPr/>
        <a:lstStyle/>
        <a:p>
          <a:endParaRPr lang="en-US"/>
        </a:p>
      </dgm:t>
    </dgm:pt>
  </dgm:ptLst>
  <dgm:cxnLst>
    <dgm:cxn modelId="{EA0616D9-F674-49F2-9DFE-DB8413F4A0E9}" type="presOf" srcId="{7A744A7C-7CA2-478E-B9A6-B38AF4206AE2}" destId="{38132F8A-9F0F-4CA7-95B2-A859419F7C70}" srcOrd="0" destOrd="0" presId="urn:microsoft.com/office/officeart/2008/layout/AlternatingHexagons"/>
    <dgm:cxn modelId="{78D79411-2826-43DD-A157-B761732B4C2C}" type="presOf" srcId="{B7186CE8-BC82-4DFE-8A85-8EC198CC3774}" destId="{845560D7-6649-4A75-B0E6-AED0598CA8A2}" srcOrd="0" destOrd="0" presId="urn:microsoft.com/office/officeart/2008/layout/AlternatingHexagons"/>
    <dgm:cxn modelId="{0EC8C263-8476-46F5-85C2-1F7A697A8C67}" srcId="{A19096A7-0D98-49E5-9721-FF8B756CA94D}" destId="{40F4F9EF-2155-4A27-BB21-2C39B3D73DC5}" srcOrd="0" destOrd="0" parTransId="{0AD2C511-E1F6-42AB-B6C6-0D9FFAAB3D54}" sibTransId="{6FE41F9B-A6A7-4930-BB07-B3A9E3A3A13D}"/>
    <dgm:cxn modelId="{BD1192F5-C029-493A-92B0-4058A4BFC558}" type="presOf" srcId="{40F4F9EF-2155-4A27-BB21-2C39B3D73DC5}" destId="{13EFDDD8-A26F-4942-9DC4-DE42EA58569D}" srcOrd="0" destOrd="0" presId="urn:microsoft.com/office/officeart/2008/layout/AlternatingHexagons"/>
    <dgm:cxn modelId="{7F99964A-30A6-4193-AA48-41DD124CDFAE}" type="presOf" srcId="{0B17D7D0-B403-4DF8-9D9A-64B77DF8AF8B}" destId="{D986F2CD-0677-4FCB-9FE6-A2C6010A9538}" srcOrd="0" destOrd="0" presId="urn:microsoft.com/office/officeart/2008/layout/AlternatingHexagons"/>
    <dgm:cxn modelId="{E7F4E695-F4A4-4C02-A820-C113BCC233E4}" srcId="{A19096A7-0D98-49E5-9721-FF8B756CA94D}" destId="{CB1838B9-A35D-4F0F-8E93-0443104917FD}" srcOrd="1" destOrd="0" parTransId="{398482AC-B03C-4567-9106-517E5446D7DA}" sibTransId="{097E41EF-3FCF-40CC-9AA6-5822FBD8E535}"/>
    <dgm:cxn modelId="{E783F61F-A5A6-4A81-8F0D-20181BD1C682}" srcId="{A19096A7-0D98-49E5-9721-FF8B756CA94D}" destId="{7A744A7C-7CA2-478E-B9A6-B38AF4206AE2}" srcOrd="2" destOrd="0" parTransId="{BFE77A1F-384A-4E58-8270-00464BA6726C}" sibTransId="{B7186CE8-BC82-4DFE-8A85-8EC198CC3774}"/>
    <dgm:cxn modelId="{BCDC95D5-8E17-48A6-8362-C86F481F3B4C}" type="presOf" srcId="{6B7DF0EB-D14D-447A-8DE2-6FD9D3A70766}" destId="{DCAD2E6E-446A-4818-943F-8756D1DCBDDF}" srcOrd="0" destOrd="0" presId="urn:microsoft.com/office/officeart/2008/layout/AlternatingHexagons"/>
    <dgm:cxn modelId="{5CA9AC28-14DC-41AF-95B6-704FAE82A67C}" type="presOf" srcId="{CB1838B9-A35D-4F0F-8E93-0443104917FD}" destId="{97E80E5E-0EBA-4747-A8C4-57683C1B8820}" srcOrd="0" destOrd="0" presId="urn:microsoft.com/office/officeart/2008/layout/AlternatingHexagons"/>
    <dgm:cxn modelId="{300AFC37-8406-4205-843D-10C6C08D75CB}" type="presOf" srcId="{A19096A7-0D98-49E5-9721-FF8B756CA94D}" destId="{7E5147D6-17FE-4C1A-B457-B381D4396454}" srcOrd="0" destOrd="0" presId="urn:microsoft.com/office/officeart/2008/layout/AlternatingHexagons"/>
    <dgm:cxn modelId="{7CF72A45-0FF8-41BB-846C-48927C294F6A}" srcId="{A19096A7-0D98-49E5-9721-FF8B756CA94D}" destId="{0B17D7D0-B403-4DF8-9D9A-64B77DF8AF8B}" srcOrd="3" destOrd="0" parTransId="{AA78A895-FCDF-4070-897F-7B4948956257}" sibTransId="{6B7DF0EB-D14D-447A-8DE2-6FD9D3A70766}"/>
    <dgm:cxn modelId="{D6E6F740-1E6E-424D-BCA8-A1EBA7F6B6F3}" type="presOf" srcId="{097E41EF-3FCF-40CC-9AA6-5822FBD8E535}" destId="{D8C25651-81CD-416C-96C9-15BB886FBE1B}" srcOrd="0" destOrd="0" presId="urn:microsoft.com/office/officeart/2008/layout/AlternatingHexagons"/>
    <dgm:cxn modelId="{B53C8AC0-3FFC-421C-841A-4C948722AD86}" type="presOf" srcId="{6FE41F9B-A6A7-4930-BB07-B3A9E3A3A13D}" destId="{E51A5E74-7032-4F9C-BA32-11D35084BBF3}" srcOrd="0" destOrd="0" presId="urn:microsoft.com/office/officeart/2008/layout/AlternatingHexagons"/>
    <dgm:cxn modelId="{DC96ADDD-9D50-4636-9780-BBE1D9181759}" type="presParOf" srcId="{7E5147D6-17FE-4C1A-B457-B381D4396454}" destId="{A6479231-86B7-4097-ACE3-B12592F257C9}" srcOrd="0" destOrd="0" presId="urn:microsoft.com/office/officeart/2008/layout/AlternatingHexagons"/>
    <dgm:cxn modelId="{A526656A-EDE7-44FD-9618-EDD9F6515BB8}" type="presParOf" srcId="{A6479231-86B7-4097-ACE3-B12592F257C9}" destId="{13EFDDD8-A26F-4942-9DC4-DE42EA58569D}" srcOrd="0" destOrd="0" presId="urn:microsoft.com/office/officeart/2008/layout/AlternatingHexagons"/>
    <dgm:cxn modelId="{4299D51C-9449-42E6-8CD1-EB17AE8CE0B4}" type="presParOf" srcId="{A6479231-86B7-4097-ACE3-B12592F257C9}" destId="{AA984961-0ECB-43A3-A24F-D2429543DE7F}" srcOrd="1" destOrd="0" presId="urn:microsoft.com/office/officeart/2008/layout/AlternatingHexagons"/>
    <dgm:cxn modelId="{9B8DCEBE-503E-4348-9644-8392E32DADE3}" type="presParOf" srcId="{A6479231-86B7-4097-ACE3-B12592F257C9}" destId="{222BB364-70E8-403F-B02A-FDA8FB1392F3}" srcOrd="2" destOrd="0" presId="urn:microsoft.com/office/officeart/2008/layout/AlternatingHexagons"/>
    <dgm:cxn modelId="{43F328A5-DEE1-4579-9CB2-96C4FC90064B}" type="presParOf" srcId="{A6479231-86B7-4097-ACE3-B12592F257C9}" destId="{F2AA4E08-94FF-4BF4-95FA-2CFF5AA74E6F}" srcOrd="3" destOrd="0" presId="urn:microsoft.com/office/officeart/2008/layout/AlternatingHexagons"/>
    <dgm:cxn modelId="{70D80DC3-96CD-483F-9DA2-B6B1477375E7}" type="presParOf" srcId="{A6479231-86B7-4097-ACE3-B12592F257C9}" destId="{E51A5E74-7032-4F9C-BA32-11D35084BBF3}" srcOrd="4" destOrd="0" presId="urn:microsoft.com/office/officeart/2008/layout/AlternatingHexagons"/>
    <dgm:cxn modelId="{B4B93A8C-5378-436C-B798-16B511C0F7AD}" type="presParOf" srcId="{7E5147D6-17FE-4C1A-B457-B381D4396454}" destId="{C5569131-9DE1-4002-8F61-C55DC6DAE3E8}" srcOrd="1" destOrd="0" presId="urn:microsoft.com/office/officeart/2008/layout/AlternatingHexagons"/>
    <dgm:cxn modelId="{3009B695-B20E-41BC-BA52-F285628352B0}" type="presParOf" srcId="{7E5147D6-17FE-4C1A-B457-B381D4396454}" destId="{E0F65328-A56C-4992-AE7E-FFF420DBD6FC}" srcOrd="2" destOrd="0" presId="urn:microsoft.com/office/officeart/2008/layout/AlternatingHexagons"/>
    <dgm:cxn modelId="{94856C05-D70D-48FB-A084-DBC33CB9EA5A}" type="presParOf" srcId="{E0F65328-A56C-4992-AE7E-FFF420DBD6FC}" destId="{97E80E5E-0EBA-4747-A8C4-57683C1B8820}" srcOrd="0" destOrd="0" presId="urn:microsoft.com/office/officeart/2008/layout/AlternatingHexagons"/>
    <dgm:cxn modelId="{CEF43645-14A7-4B59-BFB2-F32DCD32E43D}" type="presParOf" srcId="{E0F65328-A56C-4992-AE7E-FFF420DBD6FC}" destId="{9E9D60F2-54FD-4A8E-838A-888B238057C5}" srcOrd="1" destOrd="0" presId="urn:microsoft.com/office/officeart/2008/layout/AlternatingHexagons"/>
    <dgm:cxn modelId="{E6657A65-0561-4BC3-A351-DA14BCAF7F1A}" type="presParOf" srcId="{E0F65328-A56C-4992-AE7E-FFF420DBD6FC}" destId="{C6FD3240-D8B5-4642-AD4D-37FD827C49A0}" srcOrd="2" destOrd="0" presId="urn:microsoft.com/office/officeart/2008/layout/AlternatingHexagons"/>
    <dgm:cxn modelId="{73575F60-B0A6-4C64-91B1-B63285E076D1}" type="presParOf" srcId="{E0F65328-A56C-4992-AE7E-FFF420DBD6FC}" destId="{8493E7C9-FAC5-45C3-B2EF-5CBAA954E57A}" srcOrd="3" destOrd="0" presId="urn:microsoft.com/office/officeart/2008/layout/AlternatingHexagons"/>
    <dgm:cxn modelId="{DDAADBC0-6FA1-45C5-BD10-64BFDD31705C}" type="presParOf" srcId="{E0F65328-A56C-4992-AE7E-FFF420DBD6FC}" destId="{D8C25651-81CD-416C-96C9-15BB886FBE1B}" srcOrd="4" destOrd="0" presId="urn:microsoft.com/office/officeart/2008/layout/AlternatingHexagons"/>
    <dgm:cxn modelId="{EB86836F-84A2-4978-992A-EBF960A90748}" type="presParOf" srcId="{7E5147D6-17FE-4C1A-B457-B381D4396454}" destId="{65036662-C26A-4A8B-98B3-62C453A16453}" srcOrd="3" destOrd="0" presId="urn:microsoft.com/office/officeart/2008/layout/AlternatingHexagons"/>
    <dgm:cxn modelId="{DEB48C48-9F85-4280-9F9D-E089225FDBC5}" type="presParOf" srcId="{7E5147D6-17FE-4C1A-B457-B381D4396454}" destId="{3DAE97C2-84ED-4CB9-AFBF-2DB4FADF057F}" srcOrd="4" destOrd="0" presId="urn:microsoft.com/office/officeart/2008/layout/AlternatingHexagons"/>
    <dgm:cxn modelId="{DB0CCF63-875B-48A3-8B65-5E62CE0D7636}" type="presParOf" srcId="{3DAE97C2-84ED-4CB9-AFBF-2DB4FADF057F}" destId="{38132F8A-9F0F-4CA7-95B2-A859419F7C70}" srcOrd="0" destOrd="0" presId="urn:microsoft.com/office/officeart/2008/layout/AlternatingHexagons"/>
    <dgm:cxn modelId="{0C491B0D-7F7E-4463-8950-7313B91D3DAE}" type="presParOf" srcId="{3DAE97C2-84ED-4CB9-AFBF-2DB4FADF057F}" destId="{A03D3B0D-5028-4AAD-AA4D-94910347F24F}" srcOrd="1" destOrd="0" presId="urn:microsoft.com/office/officeart/2008/layout/AlternatingHexagons"/>
    <dgm:cxn modelId="{E0B27282-05FB-43C9-B326-A996AEB46B6A}" type="presParOf" srcId="{3DAE97C2-84ED-4CB9-AFBF-2DB4FADF057F}" destId="{F14EB7E5-0186-4E10-8A87-D0A9DBC59A7F}" srcOrd="2" destOrd="0" presId="urn:microsoft.com/office/officeart/2008/layout/AlternatingHexagons"/>
    <dgm:cxn modelId="{4C905810-0E8C-4424-9937-7A4B6E1CA2F8}" type="presParOf" srcId="{3DAE97C2-84ED-4CB9-AFBF-2DB4FADF057F}" destId="{32052033-272B-4225-8A43-CC54A035699A}" srcOrd="3" destOrd="0" presId="urn:microsoft.com/office/officeart/2008/layout/AlternatingHexagons"/>
    <dgm:cxn modelId="{174F3146-7CE3-4F3F-A01B-37D3295DE11D}" type="presParOf" srcId="{3DAE97C2-84ED-4CB9-AFBF-2DB4FADF057F}" destId="{845560D7-6649-4A75-B0E6-AED0598CA8A2}" srcOrd="4" destOrd="0" presId="urn:microsoft.com/office/officeart/2008/layout/AlternatingHexagons"/>
    <dgm:cxn modelId="{27D0B2A2-9560-4BA8-AF98-5AD6A85BEED3}" type="presParOf" srcId="{7E5147D6-17FE-4C1A-B457-B381D4396454}" destId="{ED0A729E-A391-4076-905E-D82A31BD429F}" srcOrd="5" destOrd="0" presId="urn:microsoft.com/office/officeart/2008/layout/AlternatingHexagons"/>
    <dgm:cxn modelId="{5ECD9DAD-76EB-46CF-A535-DF6BBD43921E}" type="presParOf" srcId="{7E5147D6-17FE-4C1A-B457-B381D4396454}" destId="{E9D54AF5-2D6A-416A-954C-6B87416E259E}" srcOrd="6" destOrd="0" presId="urn:microsoft.com/office/officeart/2008/layout/AlternatingHexagons"/>
    <dgm:cxn modelId="{9D52C421-7F6F-415C-AC7D-43A6D2C7B2C0}" type="presParOf" srcId="{E9D54AF5-2D6A-416A-954C-6B87416E259E}" destId="{D986F2CD-0677-4FCB-9FE6-A2C6010A9538}" srcOrd="0" destOrd="0" presId="urn:microsoft.com/office/officeart/2008/layout/AlternatingHexagons"/>
    <dgm:cxn modelId="{1639F94C-1FFC-44F6-89A7-A84A86BE49D8}" type="presParOf" srcId="{E9D54AF5-2D6A-416A-954C-6B87416E259E}" destId="{C5C66E3D-8D2C-43D2-99E0-75C0B88EF485}" srcOrd="1" destOrd="0" presId="urn:microsoft.com/office/officeart/2008/layout/AlternatingHexagons"/>
    <dgm:cxn modelId="{5CD80425-1458-4022-96E3-9CE15D0DDEFA}" type="presParOf" srcId="{E9D54AF5-2D6A-416A-954C-6B87416E259E}" destId="{71B564AD-5C39-4329-ACA7-28542889D505}" srcOrd="2" destOrd="0" presId="urn:microsoft.com/office/officeart/2008/layout/AlternatingHexagons"/>
    <dgm:cxn modelId="{2B5C1EC4-E40B-4FF2-BEDD-EA989466D5EA}" type="presParOf" srcId="{E9D54AF5-2D6A-416A-954C-6B87416E259E}" destId="{CD5A7495-1CC3-44E8-A57C-AAA6BDEAD083}" srcOrd="3" destOrd="0" presId="urn:microsoft.com/office/officeart/2008/layout/AlternatingHexagons"/>
    <dgm:cxn modelId="{DD1BAF27-3E86-4244-BF87-2039CD00A905}" type="presParOf" srcId="{E9D54AF5-2D6A-416A-954C-6B87416E259E}" destId="{DCAD2E6E-446A-4818-943F-8756D1DCBDDF}" srcOrd="4" destOrd="0" presId="urn:microsoft.com/office/officeart/2008/layout/AlternatingHexagon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42" name="Rectangle 2"/>
          <p:cNvSpPr>
            <a:spLocks noGrp="1" noChangeArrowheads="1"/>
          </p:cNvSpPr>
          <p:nvPr>
            <p:ph type="hdr" sz="quarter"/>
          </p:nvPr>
        </p:nvSpPr>
        <p:spPr bwMode="auto">
          <a:xfrm>
            <a:off x="0" y="0"/>
            <a:ext cx="30432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4" tIns="46662" rIns="93324" bIns="46662" numCol="1" anchor="t" anchorCtr="0" compatLnSpc="1">
            <a:prstTxWarp prst="textNoShape">
              <a:avLst/>
            </a:prstTxWarp>
          </a:bodyPr>
          <a:lstStyle>
            <a:lvl1pPr defTabSz="933450">
              <a:defRPr sz="1200"/>
            </a:lvl1pPr>
          </a:lstStyle>
          <a:p>
            <a:endParaRPr lang="en-US" altLang="en-US" dirty="0"/>
          </a:p>
        </p:txBody>
      </p:sp>
      <p:sp>
        <p:nvSpPr>
          <p:cNvPr id="727043" name="Rectangle 3"/>
          <p:cNvSpPr>
            <a:spLocks noGrp="1" noChangeArrowheads="1"/>
          </p:cNvSpPr>
          <p:nvPr>
            <p:ph type="dt" sz="quarter" idx="1"/>
          </p:nvPr>
        </p:nvSpPr>
        <p:spPr bwMode="auto">
          <a:xfrm>
            <a:off x="3978275" y="0"/>
            <a:ext cx="30432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4" tIns="46662" rIns="93324" bIns="46662" numCol="1" anchor="t" anchorCtr="0" compatLnSpc="1">
            <a:prstTxWarp prst="textNoShape">
              <a:avLst/>
            </a:prstTxWarp>
          </a:bodyPr>
          <a:lstStyle>
            <a:lvl1pPr algn="r" defTabSz="933450">
              <a:defRPr sz="1200"/>
            </a:lvl1pPr>
          </a:lstStyle>
          <a:p>
            <a:endParaRPr lang="en-US" altLang="en-US" dirty="0"/>
          </a:p>
        </p:txBody>
      </p:sp>
      <p:sp>
        <p:nvSpPr>
          <p:cNvPr id="727044" name="Rectangle 4"/>
          <p:cNvSpPr>
            <a:spLocks noGrp="1" noChangeArrowheads="1"/>
          </p:cNvSpPr>
          <p:nvPr>
            <p:ph type="ftr" sz="quarter" idx="2"/>
          </p:nvPr>
        </p:nvSpPr>
        <p:spPr bwMode="auto">
          <a:xfrm>
            <a:off x="0" y="8842375"/>
            <a:ext cx="30432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4" tIns="46662" rIns="93324" bIns="46662" numCol="1" anchor="b" anchorCtr="0" compatLnSpc="1">
            <a:prstTxWarp prst="textNoShape">
              <a:avLst/>
            </a:prstTxWarp>
          </a:bodyPr>
          <a:lstStyle>
            <a:lvl1pPr defTabSz="933450">
              <a:defRPr sz="1200"/>
            </a:lvl1pPr>
          </a:lstStyle>
          <a:p>
            <a:endParaRPr lang="en-US" altLang="en-US" dirty="0"/>
          </a:p>
        </p:txBody>
      </p:sp>
      <p:sp>
        <p:nvSpPr>
          <p:cNvPr id="727045" name="Rectangle 5"/>
          <p:cNvSpPr>
            <a:spLocks noGrp="1" noChangeArrowheads="1"/>
          </p:cNvSpPr>
          <p:nvPr>
            <p:ph type="sldNum" sz="quarter" idx="3"/>
          </p:nvPr>
        </p:nvSpPr>
        <p:spPr bwMode="auto">
          <a:xfrm>
            <a:off x="3978275" y="8842375"/>
            <a:ext cx="30432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4" tIns="46662" rIns="93324" bIns="46662" numCol="1" anchor="b" anchorCtr="0" compatLnSpc="1">
            <a:prstTxWarp prst="textNoShape">
              <a:avLst/>
            </a:prstTxWarp>
          </a:bodyPr>
          <a:lstStyle>
            <a:lvl1pPr algn="r" defTabSz="933450">
              <a:defRPr sz="1200"/>
            </a:lvl1pPr>
          </a:lstStyle>
          <a:p>
            <a:fld id="{77271C9F-75A8-4EEF-A206-941DC16F1EF4}" type="slidenum">
              <a:rPr lang="en-US" altLang="en-US"/>
              <a:pPr/>
              <a:t>‹#›</a:t>
            </a:fld>
            <a:endParaRPr lang="en-US" altLang="en-US" dirty="0"/>
          </a:p>
        </p:txBody>
      </p:sp>
    </p:spTree>
    <p:extLst>
      <p:ext uri="{BB962C8B-B14F-4D97-AF65-F5344CB8AC3E}">
        <p14:creationId xmlns:p14="http://schemas.microsoft.com/office/powerpoint/2010/main" val="42552146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30432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4" tIns="46662" rIns="93324" bIns="46662" numCol="1" anchor="t" anchorCtr="0" compatLnSpc="1">
            <a:prstTxWarp prst="textNoShape">
              <a:avLst/>
            </a:prstTxWarp>
          </a:bodyPr>
          <a:lstStyle>
            <a:lvl1pPr defTabSz="933450">
              <a:defRPr sz="1200"/>
            </a:lvl1pPr>
          </a:lstStyle>
          <a:p>
            <a:endParaRPr lang="en-US" altLang="en-US" dirty="0"/>
          </a:p>
        </p:txBody>
      </p:sp>
      <p:sp>
        <p:nvSpPr>
          <p:cNvPr id="25603" name="Rectangle 3"/>
          <p:cNvSpPr>
            <a:spLocks noGrp="1" noChangeArrowheads="1"/>
          </p:cNvSpPr>
          <p:nvPr>
            <p:ph type="dt" idx="1"/>
          </p:nvPr>
        </p:nvSpPr>
        <p:spPr bwMode="auto">
          <a:xfrm>
            <a:off x="3978275" y="0"/>
            <a:ext cx="30432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4" tIns="46662" rIns="93324" bIns="46662" numCol="1" anchor="t" anchorCtr="0" compatLnSpc="1">
            <a:prstTxWarp prst="textNoShape">
              <a:avLst/>
            </a:prstTxWarp>
          </a:bodyPr>
          <a:lstStyle>
            <a:lvl1pPr algn="r" defTabSz="933450">
              <a:defRPr sz="1200"/>
            </a:lvl1pPr>
          </a:lstStyle>
          <a:p>
            <a:endParaRPr lang="en-US" altLang="en-US" dirty="0"/>
          </a:p>
        </p:txBody>
      </p:sp>
      <p:sp>
        <p:nvSpPr>
          <p:cNvPr id="334852" name="Rectangle 4"/>
          <p:cNvSpPr>
            <a:spLocks noGrp="1" noRot="1" noChangeAspect="1" noChangeArrowheads="1" noTextEdit="1"/>
          </p:cNvSpPr>
          <p:nvPr>
            <p:ph type="sldImg" idx="2"/>
          </p:nvPr>
        </p:nvSpPr>
        <p:spPr bwMode="auto">
          <a:xfrm>
            <a:off x="1184275" y="698500"/>
            <a:ext cx="4654550" cy="34909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5605" name="Rectangle 5"/>
          <p:cNvSpPr>
            <a:spLocks noGrp="1" noChangeArrowheads="1"/>
          </p:cNvSpPr>
          <p:nvPr>
            <p:ph type="body" sz="quarter" idx="3"/>
          </p:nvPr>
        </p:nvSpPr>
        <p:spPr bwMode="auto">
          <a:xfrm>
            <a:off x="701675" y="4421188"/>
            <a:ext cx="5619750" cy="418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4" tIns="46662" rIns="93324" bIns="46662"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25606" name="Rectangle 6"/>
          <p:cNvSpPr>
            <a:spLocks noGrp="1" noChangeArrowheads="1"/>
          </p:cNvSpPr>
          <p:nvPr>
            <p:ph type="ftr" sz="quarter" idx="4"/>
          </p:nvPr>
        </p:nvSpPr>
        <p:spPr bwMode="auto">
          <a:xfrm>
            <a:off x="0" y="8842375"/>
            <a:ext cx="30432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4" tIns="46662" rIns="93324" bIns="46662" numCol="1" anchor="b" anchorCtr="0" compatLnSpc="1">
            <a:prstTxWarp prst="textNoShape">
              <a:avLst/>
            </a:prstTxWarp>
          </a:bodyPr>
          <a:lstStyle>
            <a:lvl1pPr defTabSz="933450">
              <a:defRPr sz="1200"/>
            </a:lvl1pPr>
          </a:lstStyle>
          <a:p>
            <a:endParaRPr lang="en-US" altLang="en-US" dirty="0"/>
          </a:p>
        </p:txBody>
      </p:sp>
      <p:sp>
        <p:nvSpPr>
          <p:cNvPr id="25607" name="Rectangle 7"/>
          <p:cNvSpPr>
            <a:spLocks noGrp="1" noChangeArrowheads="1"/>
          </p:cNvSpPr>
          <p:nvPr>
            <p:ph type="sldNum" sz="quarter" idx="5"/>
          </p:nvPr>
        </p:nvSpPr>
        <p:spPr bwMode="auto">
          <a:xfrm>
            <a:off x="3978275" y="8842375"/>
            <a:ext cx="30432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4" tIns="46662" rIns="93324" bIns="46662" numCol="1" anchor="b" anchorCtr="0" compatLnSpc="1">
            <a:prstTxWarp prst="textNoShape">
              <a:avLst/>
            </a:prstTxWarp>
          </a:bodyPr>
          <a:lstStyle>
            <a:lvl1pPr algn="r" defTabSz="933450">
              <a:defRPr sz="1200"/>
            </a:lvl1pPr>
          </a:lstStyle>
          <a:p>
            <a:fld id="{36F97253-8710-4FE0-9CA3-A57060DB0FB7}" type="slidenum">
              <a:rPr lang="en-US" altLang="en-US"/>
              <a:pPr/>
              <a:t>‹#›</a:t>
            </a:fld>
            <a:endParaRPr lang="en-US" altLang="en-US" dirty="0"/>
          </a:p>
        </p:txBody>
      </p:sp>
    </p:spTree>
    <p:extLst>
      <p:ext uri="{BB962C8B-B14F-4D97-AF65-F5344CB8AC3E}">
        <p14:creationId xmlns:p14="http://schemas.microsoft.com/office/powerpoint/2010/main" val="6784520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cdc.gov/vhf/ebola/healthcare-us/cleaning/hospitals.html" TargetMode="External"/><Relationship Id="rId2" Type="http://schemas.openxmlformats.org/officeDocument/2006/relationships/slide" Target="../slides/slide111.xml"/><Relationship Id="rId1" Type="http://schemas.openxmlformats.org/officeDocument/2006/relationships/notesMaster" Target="../notesMasters/notesMaster1.xml"/><Relationship Id="rId4" Type="http://schemas.openxmlformats.org/officeDocument/2006/relationships/hyperlink" Target="http://www.epa.gov/oppad001/list-l-ebola-virus.html"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F97253-8710-4FE0-9CA3-A57060DB0FB7}" type="slidenum">
              <a:rPr lang="en-US" altLang="en-US" smtClean="0"/>
              <a:pPr/>
              <a:t>1</a:t>
            </a:fld>
            <a:endParaRPr lang="en-US" altLang="en-US" dirty="0"/>
          </a:p>
        </p:txBody>
      </p:sp>
    </p:spTree>
    <p:extLst>
      <p:ext uri="{BB962C8B-B14F-4D97-AF65-F5344CB8AC3E}">
        <p14:creationId xmlns:p14="http://schemas.microsoft.com/office/powerpoint/2010/main" val="1960197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F241437B-1FC7-441A-BA58-6EBB7327F01E}" type="slidenum">
              <a:rPr lang="en-US" smtClean="0"/>
              <a:t>21</a:t>
            </a:fld>
            <a:endParaRPr lang="en-US" dirty="0"/>
          </a:p>
        </p:txBody>
      </p:sp>
    </p:spTree>
    <p:extLst>
      <p:ext uri="{BB962C8B-B14F-4D97-AF65-F5344CB8AC3E}">
        <p14:creationId xmlns:p14="http://schemas.microsoft.com/office/powerpoint/2010/main" val="574355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F241437B-1FC7-441A-BA58-6EBB7327F01E}" type="slidenum">
              <a:rPr lang="en-US" smtClean="0"/>
              <a:t>22</a:t>
            </a:fld>
            <a:endParaRPr lang="en-US" dirty="0"/>
          </a:p>
        </p:txBody>
      </p:sp>
    </p:spTree>
    <p:extLst>
      <p:ext uri="{BB962C8B-B14F-4D97-AF65-F5344CB8AC3E}">
        <p14:creationId xmlns:p14="http://schemas.microsoft.com/office/powerpoint/2010/main" val="2555707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the policy prior to your first blood transfusion</a:t>
            </a:r>
          </a:p>
          <a:p>
            <a:r>
              <a:rPr lang="en-US" dirty="0" smtClean="0"/>
              <a:t>Watch the Elsevier video</a:t>
            </a:r>
          </a:p>
          <a:p>
            <a:r>
              <a:rPr lang="en-US" dirty="0" smtClean="0"/>
              <a:t>Follow EPIC process for blood administration</a:t>
            </a:r>
            <a:endParaRPr lang="en-US" dirty="0"/>
          </a:p>
        </p:txBody>
      </p:sp>
      <p:sp>
        <p:nvSpPr>
          <p:cNvPr id="4" name="Slide Number Placeholder 3"/>
          <p:cNvSpPr>
            <a:spLocks noGrp="1"/>
          </p:cNvSpPr>
          <p:nvPr>
            <p:ph type="sldNum" sz="quarter" idx="10"/>
          </p:nvPr>
        </p:nvSpPr>
        <p:spPr/>
        <p:txBody>
          <a:bodyPr/>
          <a:lstStyle/>
          <a:p>
            <a:fld id="{72599D9C-B064-4CDF-9642-0CCE88393B8C}" type="slidenum">
              <a:rPr lang="en-US" smtClean="0"/>
              <a:t>34</a:t>
            </a:fld>
            <a:endParaRPr lang="en-US" dirty="0"/>
          </a:p>
        </p:txBody>
      </p:sp>
    </p:spTree>
    <p:extLst>
      <p:ext uri="{BB962C8B-B14F-4D97-AF65-F5344CB8AC3E}">
        <p14:creationId xmlns:p14="http://schemas.microsoft.com/office/powerpoint/2010/main" val="2289620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Green- Latex</a:t>
            </a:r>
            <a:r>
              <a:rPr lang="en-US" baseline="0" dirty="0" smtClean="0"/>
              <a:t>   Red- Allergy present</a:t>
            </a:r>
            <a:endParaRPr lang="en-US" dirty="0"/>
          </a:p>
        </p:txBody>
      </p:sp>
      <p:sp>
        <p:nvSpPr>
          <p:cNvPr id="4" name="Slide Number Placeholder 3"/>
          <p:cNvSpPr>
            <a:spLocks noGrp="1"/>
          </p:cNvSpPr>
          <p:nvPr>
            <p:ph type="sldNum" sz="quarter" idx="10"/>
          </p:nvPr>
        </p:nvSpPr>
        <p:spPr/>
        <p:txBody>
          <a:bodyPr/>
          <a:lstStyle/>
          <a:p>
            <a:pPr>
              <a:defRPr/>
            </a:pPr>
            <a:fld id="{6517C1AC-24D4-4DA2-ADEB-AAFE289067BF}" type="slidenum">
              <a:rPr lang="en-US" smtClean="0"/>
              <a:pPr>
                <a:defRPr/>
              </a:pPr>
              <a:t>36</a:t>
            </a:fld>
            <a:endParaRPr lang="en-US" dirty="0"/>
          </a:p>
        </p:txBody>
      </p:sp>
    </p:spTree>
    <p:extLst>
      <p:ext uri="{BB962C8B-B14F-4D97-AF65-F5344CB8AC3E}">
        <p14:creationId xmlns:p14="http://schemas.microsoft.com/office/powerpoint/2010/main" val="3433212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Pull up the policy</a:t>
            </a:r>
            <a:endParaRPr lang="en-US" dirty="0"/>
          </a:p>
        </p:txBody>
      </p:sp>
      <p:sp>
        <p:nvSpPr>
          <p:cNvPr id="4" name="Slide Number Placeholder 3"/>
          <p:cNvSpPr>
            <a:spLocks noGrp="1"/>
          </p:cNvSpPr>
          <p:nvPr>
            <p:ph type="sldNum" sz="quarter" idx="10"/>
          </p:nvPr>
        </p:nvSpPr>
        <p:spPr/>
        <p:txBody>
          <a:bodyPr/>
          <a:lstStyle/>
          <a:p>
            <a:fld id="{72599D9C-B064-4CDF-9642-0CCE88393B8C}" type="slidenum">
              <a:rPr lang="en-US" smtClean="0"/>
              <a:t>39</a:t>
            </a:fld>
            <a:endParaRPr lang="en-US" dirty="0"/>
          </a:p>
        </p:txBody>
      </p:sp>
    </p:spTree>
    <p:extLst>
      <p:ext uri="{BB962C8B-B14F-4D97-AF65-F5344CB8AC3E}">
        <p14:creationId xmlns:p14="http://schemas.microsoft.com/office/powerpoint/2010/main" val="1475493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599D9C-B064-4CDF-9642-0CCE88393B8C}" type="slidenum">
              <a:rPr lang="en-US" smtClean="0"/>
              <a:t>41</a:t>
            </a:fld>
            <a:endParaRPr lang="en-US" dirty="0"/>
          </a:p>
        </p:txBody>
      </p:sp>
    </p:spTree>
    <p:extLst>
      <p:ext uri="{BB962C8B-B14F-4D97-AF65-F5344CB8AC3E}">
        <p14:creationId xmlns:p14="http://schemas.microsoft.com/office/powerpoint/2010/main" val="993614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t>
            </a:r>
          </a:p>
          <a:p>
            <a:endParaRPr lang="en-US" baseline="0" dirty="0" smtClean="0"/>
          </a:p>
          <a:p>
            <a:endParaRPr lang="en-US" baseline="0" dirty="0" smtClean="0"/>
          </a:p>
          <a:p>
            <a:r>
              <a:rPr lang="en-US" baseline="0" dirty="0" smtClean="0"/>
              <a:t>1</a:t>
            </a:r>
            <a:r>
              <a:rPr lang="en-US" baseline="30000" dirty="0" smtClean="0"/>
              <a:t>st</a:t>
            </a:r>
            <a:r>
              <a:rPr lang="en-US" baseline="0" dirty="0" smtClean="0"/>
              <a:t> fade:  If a physician does not call back within 30 mins</a:t>
            </a:r>
          </a:p>
          <a:p>
            <a:r>
              <a:rPr lang="en-US" baseline="0" dirty="0" smtClean="0"/>
              <a:t>2</a:t>
            </a:r>
            <a:r>
              <a:rPr lang="en-US" baseline="30000" dirty="0" smtClean="0"/>
              <a:t>nd</a:t>
            </a:r>
            <a:r>
              <a:rPr lang="en-US" baseline="0" dirty="0" smtClean="0"/>
              <a:t> fade:  Return the call again</a:t>
            </a:r>
          </a:p>
          <a:p>
            <a:endParaRPr lang="en-US" dirty="0"/>
          </a:p>
        </p:txBody>
      </p:sp>
      <p:sp>
        <p:nvSpPr>
          <p:cNvPr id="4" name="Slide Number Placeholder 3"/>
          <p:cNvSpPr>
            <a:spLocks noGrp="1"/>
          </p:cNvSpPr>
          <p:nvPr>
            <p:ph type="sldNum" sz="quarter" idx="10"/>
          </p:nvPr>
        </p:nvSpPr>
        <p:spPr/>
        <p:txBody>
          <a:bodyPr/>
          <a:lstStyle/>
          <a:p>
            <a:fld id="{F241437B-1FC7-441A-BA58-6EBB7327F01E}" type="slidenum">
              <a:rPr lang="en-US" smtClean="0"/>
              <a:t>45</a:t>
            </a:fld>
            <a:endParaRPr lang="en-US" dirty="0"/>
          </a:p>
        </p:txBody>
      </p:sp>
    </p:spTree>
    <p:extLst>
      <p:ext uri="{BB962C8B-B14F-4D97-AF65-F5344CB8AC3E}">
        <p14:creationId xmlns:p14="http://schemas.microsoft.com/office/powerpoint/2010/main" val="936021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41437B-1FC7-441A-BA58-6EBB7327F01E}" type="slidenum">
              <a:rPr lang="en-US" smtClean="0"/>
              <a:t>46</a:t>
            </a:fld>
            <a:endParaRPr lang="en-US" dirty="0"/>
          </a:p>
        </p:txBody>
      </p:sp>
    </p:spTree>
    <p:extLst>
      <p:ext uri="{BB962C8B-B14F-4D97-AF65-F5344CB8AC3E}">
        <p14:creationId xmlns:p14="http://schemas.microsoft.com/office/powerpoint/2010/main" val="399489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defTabSz="914400" eaLnBrk="1" hangingPunct="1">
              <a:spcBef>
                <a:spcPct val="0"/>
              </a:spcBef>
            </a:pPr>
            <a:fld id="{D518BF19-8D2F-4556-95EF-00CD0AEC6E5A}" type="slidenum">
              <a:rPr lang="en-US" altLang="en-US"/>
              <a:pPr defTabSz="914400" eaLnBrk="1" hangingPunct="1">
                <a:spcBef>
                  <a:spcPct val="0"/>
                </a:spcBef>
              </a:pPr>
              <a:t>49</a:t>
            </a:fld>
            <a:endParaRPr lang="en-US" altLang="en-US" dirty="0"/>
          </a:p>
        </p:txBody>
      </p:sp>
      <p:sp>
        <p:nvSpPr>
          <p:cNvPr id="336899" name="Rectangle 2"/>
          <p:cNvSpPr>
            <a:spLocks noGrp="1" noRot="1" noChangeAspect="1" noChangeArrowheads="1" noTextEdit="1"/>
          </p:cNvSpPr>
          <p:nvPr>
            <p:ph type="sldImg"/>
          </p:nvPr>
        </p:nvSpPr>
        <p:spPr>
          <a:ln/>
        </p:spPr>
      </p:sp>
      <p:sp>
        <p:nvSpPr>
          <p:cNvPr id="336900"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3400843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599D9C-B064-4CDF-9642-0CCE88393B8C}" type="slidenum">
              <a:rPr lang="en-US" smtClean="0"/>
              <a:t>52</a:t>
            </a:fld>
            <a:endParaRPr lang="en-US" dirty="0"/>
          </a:p>
        </p:txBody>
      </p:sp>
    </p:spTree>
    <p:extLst>
      <p:ext uri="{BB962C8B-B14F-4D97-AF65-F5344CB8AC3E}">
        <p14:creationId xmlns:p14="http://schemas.microsoft.com/office/powerpoint/2010/main" val="185308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clicked on picture,</a:t>
            </a:r>
            <a:r>
              <a:rPr lang="en-US" baseline="0" dirty="0" smtClean="0"/>
              <a:t> opens up slides 3-6 per site.</a:t>
            </a:r>
          </a:p>
          <a:p>
            <a:endParaRPr lang="en-US" baseline="0" dirty="0" smtClean="0"/>
          </a:p>
          <a:p>
            <a:r>
              <a:rPr lang="en-US" baseline="0" dirty="0" smtClean="0"/>
              <a:t>-Slide 3, 4, 5 : Kenmore</a:t>
            </a:r>
          </a:p>
          <a:p>
            <a:r>
              <a:rPr lang="en-US" baseline="0" dirty="0" smtClean="0"/>
              <a:t>-Slide 6, 7, 8: Mercy</a:t>
            </a:r>
          </a:p>
          <a:p>
            <a:r>
              <a:rPr lang="en-US" baseline="0" dirty="0" smtClean="0"/>
              <a:t>-Slide </a:t>
            </a:r>
            <a:endParaRPr lang="en-US" dirty="0"/>
          </a:p>
        </p:txBody>
      </p:sp>
      <p:sp>
        <p:nvSpPr>
          <p:cNvPr id="4" name="Slide Number Placeholder 3"/>
          <p:cNvSpPr>
            <a:spLocks noGrp="1"/>
          </p:cNvSpPr>
          <p:nvPr>
            <p:ph type="sldNum" sz="quarter" idx="10"/>
          </p:nvPr>
        </p:nvSpPr>
        <p:spPr/>
        <p:txBody>
          <a:bodyPr/>
          <a:lstStyle/>
          <a:p>
            <a:fld id="{F241437B-1FC7-441A-BA58-6EBB7327F01E}" type="slidenum">
              <a:rPr lang="en-US" smtClean="0"/>
              <a:t>3</a:t>
            </a:fld>
            <a:endParaRPr lang="en-US" dirty="0"/>
          </a:p>
        </p:txBody>
      </p:sp>
    </p:spTree>
    <p:extLst>
      <p:ext uri="{BB962C8B-B14F-4D97-AF65-F5344CB8AC3E}">
        <p14:creationId xmlns:p14="http://schemas.microsoft.com/office/powerpoint/2010/main" val="681495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Mike</a:t>
            </a:r>
            <a:r>
              <a:rPr lang="en-US" baseline="0" dirty="0" smtClean="0"/>
              <a:t> – can we link that policy (# CHS-CCP121A) ?</a:t>
            </a:r>
            <a:endParaRPr lang="en-US" dirty="0"/>
          </a:p>
        </p:txBody>
      </p:sp>
      <p:sp>
        <p:nvSpPr>
          <p:cNvPr id="4" name="Slide Number Placeholder 3"/>
          <p:cNvSpPr>
            <a:spLocks noGrp="1"/>
          </p:cNvSpPr>
          <p:nvPr>
            <p:ph type="sldNum" sz="quarter" idx="10"/>
          </p:nvPr>
        </p:nvSpPr>
        <p:spPr/>
        <p:txBody>
          <a:bodyPr/>
          <a:lstStyle/>
          <a:p>
            <a:fld id="{F241437B-1FC7-441A-BA58-6EBB7327F01E}" type="slidenum">
              <a:rPr lang="en-US" smtClean="0"/>
              <a:t>57</a:t>
            </a:fld>
            <a:endParaRPr lang="en-US" dirty="0"/>
          </a:p>
        </p:txBody>
      </p:sp>
    </p:spTree>
    <p:extLst>
      <p:ext uri="{BB962C8B-B14F-4D97-AF65-F5344CB8AC3E}">
        <p14:creationId xmlns:p14="http://schemas.microsoft.com/office/powerpoint/2010/main" val="3313521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599D9C-B064-4CDF-9642-0CCE88393B8C}" type="slidenum">
              <a:rPr lang="en-US" smtClean="0"/>
              <a:t>62</a:t>
            </a:fld>
            <a:endParaRPr lang="en-US" dirty="0"/>
          </a:p>
        </p:txBody>
      </p:sp>
    </p:spTree>
    <p:extLst>
      <p:ext uri="{BB962C8B-B14F-4D97-AF65-F5344CB8AC3E}">
        <p14:creationId xmlns:p14="http://schemas.microsoft.com/office/powerpoint/2010/main" val="29332109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599D9C-B064-4CDF-9642-0CCE88393B8C}" type="slidenum">
              <a:rPr lang="en-US" smtClean="0"/>
              <a:t>63</a:t>
            </a:fld>
            <a:endParaRPr lang="en-US" dirty="0"/>
          </a:p>
        </p:txBody>
      </p:sp>
    </p:spTree>
    <p:extLst>
      <p:ext uri="{BB962C8B-B14F-4D97-AF65-F5344CB8AC3E}">
        <p14:creationId xmlns:p14="http://schemas.microsoft.com/office/powerpoint/2010/main" val="2685156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599D9C-B064-4CDF-9642-0CCE88393B8C}" type="slidenum">
              <a:rPr lang="en-US" smtClean="0"/>
              <a:t>64</a:t>
            </a:fld>
            <a:endParaRPr lang="en-US" dirty="0"/>
          </a:p>
        </p:txBody>
      </p:sp>
    </p:spTree>
    <p:extLst>
      <p:ext uri="{BB962C8B-B14F-4D97-AF65-F5344CB8AC3E}">
        <p14:creationId xmlns:p14="http://schemas.microsoft.com/office/powerpoint/2010/main" val="39263988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Medication Reconciliation QPS-005</a:t>
            </a:r>
            <a:endParaRPr lang="en-US" dirty="0"/>
          </a:p>
        </p:txBody>
      </p:sp>
      <p:sp>
        <p:nvSpPr>
          <p:cNvPr id="4" name="Slide Number Placeholder 3"/>
          <p:cNvSpPr>
            <a:spLocks noGrp="1"/>
          </p:cNvSpPr>
          <p:nvPr>
            <p:ph type="sldNum" sz="quarter" idx="10"/>
          </p:nvPr>
        </p:nvSpPr>
        <p:spPr/>
        <p:txBody>
          <a:bodyPr/>
          <a:lstStyle/>
          <a:p>
            <a:fld id="{72599D9C-B064-4CDF-9642-0CCE88393B8C}" type="slidenum">
              <a:rPr lang="en-US" smtClean="0"/>
              <a:t>69</a:t>
            </a:fld>
            <a:endParaRPr lang="en-US" dirty="0"/>
          </a:p>
        </p:txBody>
      </p:sp>
    </p:spTree>
    <p:extLst>
      <p:ext uri="{BB962C8B-B14F-4D97-AF65-F5344CB8AC3E}">
        <p14:creationId xmlns:p14="http://schemas.microsoft.com/office/powerpoint/2010/main" val="38475142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599D9C-B064-4CDF-9642-0CCE88393B8C}" type="slidenum">
              <a:rPr lang="en-US" smtClean="0"/>
              <a:t>74</a:t>
            </a:fld>
            <a:endParaRPr lang="en-US" dirty="0"/>
          </a:p>
        </p:txBody>
      </p:sp>
    </p:spTree>
    <p:extLst>
      <p:ext uri="{BB962C8B-B14F-4D97-AF65-F5344CB8AC3E}">
        <p14:creationId xmlns:p14="http://schemas.microsoft.com/office/powerpoint/2010/main" val="42690101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599D9C-B064-4CDF-9642-0CCE88393B8C}" type="slidenum">
              <a:rPr lang="en-US" smtClean="0"/>
              <a:t>75</a:t>
            </a:fld>
            <a:endParaRPr lang="en-US" dirty="0"/>
          </a:p>
        </p:txBody>
      </p:sp>
    </p:spTree>
    <p:extLst>
      <p:ext uri="{BB962C8B-B14F-4D97-AF65-F5344CB8AC3E}">
        <p14:creationId xmlns:p14="http://schemas.microsoft.com/office/powerpoint/2010/main" val="13604338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599D9C-B064-4CDF-9642-0CCE88393B8C}" type="slidenum">
              <a:rPr lang="en-US" smtClean="0"/>
              <a:t>76</a:t>
            </a:fld>
            <a:endParaRPr lang="en-US" dirty="0"/>
          </a:p>
        </p:txBody>
      </p:sp>
    </p:spTree>
    <p:extLst>
      <p:ext uri="{BB962C8B-B14F-4D97-AF65-F5344CB8AC3E}">
        <p14:creationId xmlns:p14="http://schemas.microsoft.com/office/powerpoint/2010/main" val="36809038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Policy change released June 2017 Policy Update</a:t>
            </a:r>
            <a:endParaRPr lang="en-US" dirty="0"/>
          </a:p>
        </p:txBody>
      </p:sp>
      <p:sp>
        <p:nvSpPr>
          <p:cNvPr id="4" name="Slide Number Placeholder 3"/>
          <p:cNvSpPr>
            <a:spLocks noGrp="1"/>
          </p:cNvSpPr>
          <p:nvPr>
            <p:ph type="sldNum" sz="quarter" idx="10"/>
          </p:nvPr>
        </p:nvSpPr>
        <p:spPr/>
        <p:txBody>
          <a:bodyPr/>
          <a:lstStyle/>
          <a:p>
            <a:pPr>
              <a:defRPr/>
            </a:pPr>
            <a:fld id="{6517C1AC-24D4-4DA2-ADEB-AAFE289067BF}" type="slidenum">
              <a:rPr lang="en-US" smtClean="0"/>
              <a:pPr>
                <a:defRPr/>
              </a:pPr>
              <a:t>78</a:t>
            </a:fld>
            <a:endParaRPr lang="en-US" dirty="0"/>
          </a:p>
        </p:txBody>
      </p:sp>
    </p:spTree>
    <p:extLst>
      <p:ext uri="{BB962C8B-B14F-4D97-AF65-F5344CB8AC3E}">
        <p14:creationId xmlns:p14="http://schemas.microsoft.com/office/powerpoint/2010/main" val="17106124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Policy change released June 2017 Policy Update</a:t>
            </a:r>
            <a:endParaRPr lang="en-US" dirty="0"/>
          </a:p>
        </p:txBody>
      </p:sp>
      <p:sp>
        <p:nvSpPr>
          <p:cNvPr id="4" name="Slide Number Placeholder 3"/>
          <p:cNvSpPr>
            <a:spLocks noGrp="1"/>
          </p:cNvSpPr>
          <p:nvPr>
            <p:ph type="sldNum" sz="quarter" idx="10"/>
          </p:nvPr>
        </p:nvSpPr>
        <p:spPr/>
        <p:txBody>
          <a:bodyPr/>
          <a:lstStyle/>
          <a:p>
            <a:pPr>
              <a:defRPr/>
            </a:pPr>
            <a:fld id="{6517C1AC-24D4-4DA2-ADEB-AAFE289067BF}" type="slidenum">
              <a:rPr lang="en-US" smtClean="0"/>
              <a:pPr>
                <a:defRPr/>
              </a:pPr>
              <a:t>81</a:t>
            </a:fld>
            <a:endParaRPr lang="en-US" dirty="0"/>
          </a:p>
        </p:txBody>
      </p:sp>
    </p:spTree>
    <p:extLst>
      <p:ext uri="{BB962C8B-B14F-4D97-AF65-F5344CB8AC3E}">
        <p14:creationId xmlns:p14="http://schemas.microsoft.com/office/powerpoint/2010/main" val="610056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41437B-1FC7-441A-BA58-6EBB7327F01E}" type="slidenum">
              <a:rPr lang="en-US" smtClean="0"/>
              <a:t>4</a:t>
            </a:fld>
            <a:endParaRPr lang="en-US" dirty="0"/>
          </a:p>
        </p:txBody>
      </p:sp>
    </p:spTree>
    <p:extLst>
      <p:ext uri="{BB962C8B-B14F-4D97-AF65-F5344CB8AC3E}">
        <p14:creationId xmlns:p14="http://schemas.microsoft.com/office/powerpoint/2010/main" val="35763595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Cardiac Monitoring/ Telemetry CSC0102</a:t>
            </a:r>
          </a:p>
          <a:p>
            <a:r>
              <a:rPr lang="en-US" dirty="0" smtClean="0"/>
              <a:t>Chair Alarms, bed alarms, and personal alarms CSC0036</a:t>
            </a:r>
            <a:endParaRPr lang="en-US" dirty="0"/>
          </a:p>
        </p:txBody>
      </p:sp>
      <p:sp>
        <p:nvSpPr>
          <p:cNvPr id="4" name="Slide Number Placeholder 3"/>
          <p:cNvSpPr>
            <a:spLocks noGrp="1"/>
          </p:cNvSpPr>
          <p:nvPr>
            <p:ph type="sldNum" sz="quarter" idx="10"/>
          </p:nvPr>
        </p:nvSpPr>
        <p:spPr/>
        <p:txBody>
          <a:bodyPr/>
          <a:lstStyle/>
          <a:p>
            <a:fld id="{72599D9C-B064-4CDF-9642-0CCE88393B8C}" type="slidenum">
              <a:rPr lang="en-US" smtClean="0"/>
              <a:t>84</a:t>
            </a:fld>
            <a:endParaRPr lang="en-US" dirty="0"/>
          </a:p>
        </p:txBody>
      </p:sp>
    </p:spTree>
    <p:extLst>
      <p:ext uri="{BB962C8B-B14F-4D97-AF65-F5344CB8AC3E}">
        <p14:creationId xmlns:p14="http://schemas.microsoft.com/office/powerpoint/2010/main" val="10140864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F97253-8710-4FE0-9CA3-A57060DB0FB7}" type="slidenum">
              <a:rPr lang="en-US" altLang="en-US" smtClean="0"/>
              <a:pPr/>
              <a:t>91</a:t>
            </a:fld>
            <a:endParaRPr lang="en-US" altLang="en-US" dirty="0"/>
          </a:p>
        </p:txBody>
      </p:sp>
    </p:spTree>
    <p:extLst>
      <p:ext uri="{BB962C8B-B14F-4D97-AF65-F5344CB8AC3E}">
        <p14:creationId xmlns:p14="http://schemas.microsoft.com/office/powerpoint/2010/main" val="16008798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292944-0682-461D-AF1B-EC1D196B72D6}" type="slidenum">
              <a:rPr lang="en-US" smtClean="0"/>
              <a:t>95</a:t>
            </a:fld>
            <a:endParaRPr lang="en-US" dirty="0"/>
          </a:p>
        </p:txBody>
      </p:sp>
    </p:spTree>
    <p:extLst>
      <p:ext uri="{BB962C8B-B14F-4D97-AF65-F5344CB8AC3E}">
        <p14:creationId xmlns:p14="http://schemas.microsoft.com/office/powerpoint/2010/main" val="37780301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F97253-8710-4FE0-9CA3-A57060DB0FB7}" type="slidenum">
              <a:rPr lang="en-US" altLang="en-US" smtClean="0"/>
              <a:pPr/>
              <a:t>96</a:t>
            </a:fld>
            <a:endParaRPr lang="en-US" altLang="en-US" dirty="0"/>
          </a:p>
        </p:txBody>
      </p:sp>
    </p:spTree>
    <p:extLst>
      <p:ext uri="{BB962C8B-B14F-4D97-AF65-F5344CB8AC3E}">
        <p14:creationId xmlns:p14="http://schemas.microsoft.com/office/powerpoint/2010/main" val="36285055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292944-0682-461D-AF1B-EC1D196B72D6}" type="slidenum">
              <a:rPr lang="en-US" smtClean="0"/>
              <a:t>97</a:t>
            </a:fld>
            <a:endParaRPr lang="en-US" dirty="0"/>
          </a:p>
        </p:txBody>
      </p:sp>
    </p:spTree>
    <p:extLst>
      <p:ext uri="{BB962C8B-B14F-4D97-AF65-F5344CB8AC3E}">
        <p14:creationId xmlns:p14="http://schemas.microsoft.com/office/powerpoint/2010/main" val="29370303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292944-0682-461D-AF1B-EC1D196B72D6}" type="slidenum">
              <a:rPr lang="en-US" smtClean="0"/>
              <a:t>99</a:t>
            </a:fld>
            <a:endParaRPr lang="en-US" dirty="0"/>
          </a:p>
        </p:txBody>
      </p:sp>
    </p:spTree>
    <p:extLst>
      <p:ext uri="{BB962C8B-B14F-4D97-AF65-F5344CB8AC3E}">
        <p14:creationId xmlns:p14="http://schemas.microsoft.com/office/powerpoint/2010/main" val="7637876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517C1AC-24D4-4DA2-ADEB-AAFE289067BF}" type="slidenum">
              <a:rPr lang="en-US" smtClean="0"/>
              <a:pPr>
                <a:defRPr/>
              </a:pPr>
              <a:t>100</a:t>
            </a:fld>
            <a:endParaRPr lang="en-US" dirty="0"/>
          </a:p>
        </p:txBody>
      </p:sp>
    </p:spTree>
    <p:extLst>
      <p:ext uri="{BB962C8B-B14F-4D97-AF65-F5344CB8AC3E}">
        <p14:creationId xmlns:p14="http://schemas.microsoft.com/office/powerpoint/2010/main" val="1832476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F97253-8710-4FE0-9CA3-A57060DB0FB7}" type="slidenum">
              <a:rPr lang="en-US" altLang="en-US" smtClean="0"/>
              <a:pPr/>
              <a:t>101</a:t>
            </a:fld>
            <a:endParaRPr lang="en-US" altLang="en-US" dirty="0"/>
          </a:p>
        </p:txBody>
      </p:sp>
    </p:spTree>
    <p:extLst>
      <p:ext uri="{BB962C8B-B14F-4D97-AF65-F5344CB8AC3E}">
        <p14:creationId xmlns:p14="http://schemas.microsoft.com/office/powerpoint/2010/main" val="19846994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517C1AC-24D4-4DA2-ADEB-AAFE289067BF}" type="slidenum">
              <a:rPr lang="en-US" smtClean="0"/>
              <a:pPr>
                <a:defRPr/>
              </a:pPr>
              <a:t>105</a:t>
            </a:fld>
            <a:endParaRPr lang="en-US" dirty="0"/>
          </a:p>
        </p:txBody>
      </p:sp>
    </p:spTree>
    <p:extLst>
      <p:ext uri="{BB962C8B-B14F-4D97-AF65-F5344CB8AC3E}">
        <p14:creationId xmlns:p14="http://schemas.microsoft.com/office/powerpoint/2010/main" val="9939340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517C1AC-24D4-4DA2-ADEB-AAFE289067BF}" type="slidenum">
              <a:rPr lang="en-US" smtClean="0"/>
              <a:pPr>
                <a:defRPr/>
              </a:pPr>
              <a:t>108</a:t>
            </a:fld>
            <a:endParaRPr lang="en-US" dirty="0"/>
          </a:p>
        </p:txBody>
      </p:sp>
    </p:spTree>
    <p:extLst>
      <p:ext uri="{BB962C8B-B14F-4D97-AF65-F5344CB8AC3E}">
        <p14:creationId xmlns:p14="http://schemas.microsoft.com/office/powerpoint/2010/main" val="748191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599D9C-B064-4CDF-9642-0CCE88393B8C}" type="slidenum">
              <a:rPr lang="en-US" smtClean="0"/>
              <a:t>8</a:t>
            </a:fld>
            <a:endParaRPr lang="en-US" dirty="0"/>
          </a:p>
        </p:txBody>
      </p:sp>
    </p:spTree>
    <p:extLst>
      <p:ext uri="{BB962C8B-B14F-4D97-AF65-F5344CB8AC3E}">
        <p14:creationId xmlns:p14="http://schemas.microsoft.com/office/powerpoint/2010/main" val="29129763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517C1AC-24D4-4DA2-ADEB-AAFE289067BF}" type="slidenum">
              <a:rPr lang="en-US" smtClean="0"/>
              <a:pPr>
                <a:defRPr/>
              </a:pPr>
              <a:t>109</a:t>
            </a:fld>
            <a:endParaRPr lang="en-US" dirty="0"/>
          </a:p>
        </p:txBody>
      </p:sp>
    </p:spTree>
    <p:extLst>
      <p:ext uri="{BB962C8B-B14F-4D97-AF65-F5344CB8AC3E}">
        <p14:creationId xmlns:p14="http://schemas.microsoft.com/office/powerpoint/2010/main" val="32392309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Green – MDRO’s/Open draining wounds</a:t>
            </a:r>
          </a:p>
          <a:p>
            <a:r>
              <a:rPr lang="en-US" dirty="0" smtClean="0"/>
              <a:t>Gold – CDIFF only</a:t>
            </a:r>
          </a:p>
          <a:p>
            <a:r>
              <a:rPr lang="en-US" dirty="0" smtClean="0"/>
              <a:t>Pink – Flu</a:t>
            </a:r>
          </a:p>
          <a:p>
            <a:r>
              <a:rPr lang="en-US" dirty="0" smtClean="0"/>
              <a:t>Blue - TB</a:t>
            </a:r>
            <a:endParaRPr lang="en-US" dirty="0"/>
          </a:p>
        </p:txBody>
      </p:sp>
      <p:sp>
        <p:nvSpPr>
          <p:cNvPr id="4" name="Slide Number Placeholder 3"/>
          <p:cNvSpPr>
            <a:spLocks noGrp="1"/>
          </p:cNvSpPr>
          <p:nvPr>
            <p:ph type="sldNum" sz="quarter" idx="10"/>
          </p:nvPr>
        </p:nvSpPr>
        <p:spPr/>
        <p:txBody>
          <a:bodyPr/>
          <a:lstStyle/>
          <a:p>
            <a:fld id="{48292944-0682-461D-AF1B-EC1D196B72D6}" type="slidenum">
              <a:rPr lang="en-US" smtClean="0"/>
              <a:t>110</a:t>
            </a:fld>
            <a:endParaRPr lang="en-US" dirty="0"/>
          </a:p>
        </p:txBody>
      </p:sp>
    </p:spTree>
    <p:extLst>
      <p:ext uri="{BB962C8B-B14F-4D97-AF65-F5344CB8AC3E}">
        <p14:creationId xmlns:p14="http://schemas.microsoft.com/office/powerpoint/2010/main" val="34877011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rPr>
              <a:t>Donning PPE </a:t>
            </a:r>
            <a:r>
              <a:rPr lang="en-US" dirty="0" smtClean="0">
                <a:effectLst/>
              </a:rPr>
              <a:t>– This donning procedure applies to PPE recommended for evaluating and managing PUIs who are clinically stable and do not have bleeding, vomiting, or diarrhea. There is a lower risk of splashes and contamination in these situations. An established protocol, combined with proper training of the healthcare worker (HCW), helps to facilitate compliance with PPE guidance.</a:t>
            </a:r>
          </a:p>
          <a:p>
            <a:r>
              <a:rPr lang="en-US" b="1" dirty="0" smtClean="0">
                <a:effectLst/>
              </a:rPr>
              <a:t>Remove Personal Clothing and Items</a:t>
            </a:r>
            <a:r>
              <a:rPr lang="en-US" dirty="0" smtClean="0">
                <a:effectLst/>
              </a:rPr>
              <a:t>: The HCW should wear surgical scrubs. No personal items (e.g., jewelry [including rings], watches, cell phones, pagers, pens) should be worn under PPE or brought into the patient room. Long hair should be tied back. Eye glasses should be secured with a tie.</a:t>
            </a:r>
          </a:p>
          <a:p>
            <a:r>
              <a:rPr lang="en-US" b="1" dirty="0" smtClean="0">
                <a:effectLst/>
              </a:rPr>
              <a:t>Inspect PPE Prior to Donning</a:t>
            </a:r>
            <a:r>
              <a:rPr lang="en-US" dirty="0" smtClean="0">
                <a:effectLst/>
              </a:rPr>
              <a:t>: Visually inspect the PPE ensemble to ensure that it is in serviceable condition (e.g., not torn or ripped), that all required PPE and supplies are available, and that the sizes selected are correct for the HCW.</a:t>
            </a:r>
          </a:p>
          <a:p>
            <a:r>
              <a:rPr lang="en-US" b="1" dirty="0" smtClean="0">
                <a:effectLst/>
              </a:rPr>
              <a:t>Perform Hand Hygiene</a:t>
            </a:r>
            <a:r>
              <a:rPr lang="en-US" dirty="0" smtClean="0">
                <a:effectLst/>
              </a:rPr>
              <a:t>: Perform hand hygiene with alcohol-based hand rub (ABHR). When using ABHR, allow hands to dry before moving to next step.</a:t>
            </a:r>
          </a:p>
          <a:p>
            <a:r>
              <a:rPr lang="en-US" b="1" dirty="0" smtClean="0">
                <a:effectLst/>
              </a:rPr>
              <a:t>Put on Inner Gloves</a:t>
            </a:r>
            <a:r>
              <a:rPr lang="en-US" dirty="0" smtClean="0">
                <a:effectLst/>
              </a:rPr>
              <a:t>: Put on first pair of gloves.</a:t>
            </a:r>
          </a:p>
          <a:p>
            <a:r>
              <a:rPr lang="en-US" b="1" dirty="0" smtClean="0">
                <a:effectLst/>
              </a:rPr>
              <a:t>Put on Gown </a:t>
            </a:r>
            <a:r>
              <a:rPr lang="en-US" b="1" i="1" dirty="0" smtClean="0">
                <a:effectLst/>
              </a:rPr>
              <a:t>or</a:t>
            </a:r>
            <a:r>
              <a:rPr lang="en-US" b="1" dirty="0" smtClean="0">
                <a:effectLst/>
              </a:rPr>
              <a:t> Coverall</a:t>
            </a:r>
            <a:r>
              <a:rPr lang="en-US" dirty="0" smtClean="0">
                <a:effectLst/>
              </a:rPr>
              <a:t>: Put on gown </a:t>
            </a:r>
            <a:r>
              <a:rPr lang="en-US" i="1" dirty="0" smtClean="0">
                <a:effectLst/>
              </a:rPr>
              <a:t>or</a:t>
            </a:r>
            <a:r>
              <a:rPr lang="en-US" dirty="0" smtClean="0">
                <a:effectLst/>
              </a:rPr>
              <a:t> coverall. Ensure gown </a:t>
            </a:r>
            <a:r>
              <a:rPr lang="en-US" i="1" dirty="0" smtClean="0">
                <a:effectLst/>
              </a:rPr>
              <a:t>or</a:t>
            </a:r>
            <a:r>
              <a:rPr lang="en-US" dirty="0" smtClean="0">
                <a:effectLst/>
              </a:rPr>
              <a:t> coverall is large enough to allow unrestricted movement. Ensure cuffs of inner gloves are tucked under the sleeve of the gown </a:t>
            </a:r>
            <a:r>
              <a:rPr lang="en-US" i="1" dirty="0" smtClean="0">
                <a:effectLst/>
              </a:rPr>
              <a:t>or</a:t>
            </a:r>
            <a:r>
              <a:rPr lang="en-US" dirty="0" smtClean="0">
                <a:effectLst/>
              </a:rPr>
              <a:t> coverall.</a:t>
            </a:r>
          </a:p>
          <a:p>
            <a:r>
              <a:rPr lang="en-US" b="1" dirty="0" smtClean="0">
                <a:effectLst/>
              </a:rPr>
              <a:t>Put on Facemask</a:t>
            </a:r>
            <a:r>
              <a:rPr lang="en-US" dirty="0" smtClean="0">
                <a:effectLst/>
              </a:rPr>
              <a:t>: Put on facemask.</a:t>
            </a:r>
          </a:p>
          <a:p>
            <a:r>
              <a:rPr lang="en-US" b="1" dirty="0" smtClean="0">
                <a:effectLst/>
              </a:rPr>
              <a:t>Put on Outer Gloves</a:t>
            </a:r>
            <a:r>
              <a:rPr lang="en-US" dirty="0" smtClean="0">
                <a:effectLst/>
              </a:rPr>
              <a:t>: Put on second pair of gloves (with extended cuffs). Ensure the cuffs are pulled over the sleeves of the gown </a:t>
            </a:r>
            <a:r>
              <a:rPr lang="en-US" i="1" dirty="0" smtClean="0">
                <a:effectLst/>
              </a:rPr>
              <a:t>or </a:t>
            </a:r>
            <a:r>
              <a:rPr lang="en-US" dirty="0" smtClean="0">
                <a:effectLst/>
              </a:rPr>
              <a:t>coverall.</a:t>
            </a:r>
          </a:p>
          <a:p>
            <a:r>
              <a:rPr lang="en-US" b="1" dirty="0" smtClean="0">
                <a:effectLst/>
              </a:rPr>
              <a:t>Put on Face Shield</a:t>
            </a:r>
            <a:r>
              <a:rPr lang="en-US" dirty="0" smtClean="0">
                <a:effectLst/>
              </a:rPr>
              <a:t>: Put on full face shield over the surgical facemask to protect the eyes, as well as the front and sides of the face.</a:t>
            </a:r>
          </a:p>
          <a:p>
            <a:r>
              <a:rPr lang="en-US" b="1" dirty="0" smtClean="0">
                <a:effectLst/>
              </a:rPr>
              <a:t>Verify</a:t>
            </a:r>
            <a:r>
              <a:rPr lang="en-US" dirty="0" smtClean="0">
                <a:effectLst/>
              </a:rPr>
              <a:t>: After completing the donning process, the integrity of the ensemble should be verified by the HCW (e.g., there should be no cuts or tears in the PPE). The HCW should be comfortable and able to extend the arms, bend at the waist, and go through a range of motions to ensure there is sufficient range of movement while all areas of the body remain covered. A mirror in the room can be useful for the HCW while donning PPE.</a:t>
            </a:r>
          </a:p>
          <a:p>
            <a:endParaRPr lang="en-US" dirty="0" smtClean="0"/>
          </a:p>
          <a:p>
            <a:r>
              <a:rPr lang="en-US" b="1" dirty="0" smtClean="0">
                <a:effectLst/>
              </a:rPr>
              <a:t>Doffing PPE</a:t>
            </a:r>
            <a:endParaRPr lang="en-US" dirty="0" smtClean="0">
              <a:effectLst/>
            </a:endParaRPr>
          </a:p>
          <a:p>
            <a:r>
              <a:rPr lang="en-US" b="1" dirty="0" smtClean="0">
                <a:effectLst/>
              </a:rPr>
              <a:t>Doffing PPE </a:t>
            </a:r>
            <a:r>
              <a:rPr lang="en-US" dirty="0" smtClean="0">
                <a:effectLst/>
              </a:rPr>
              <a:t>– PPE is doffed in the designated PPE removal area in the healthcare facility. As with all PPE doffing, meticulous care should be taken to avoid self-contamination. Place all PPE waste in a leak-proof infectious </a:t>
            </a:r>
            <a:r>
              <a:rPr lang="en-US" dirty="0" smtClean="0">
                <a:effectLst/>
                <a:hlinkClick r:id="rId3"/>
              </a:rPr>
              <a:t>waste container(https://www.cdc.gov/vhf/ebola/healthcare-us/cleaning/hospitals.html)</a:t>
            </a:r>
            <a:r>
              <a:rPr lang="en-US" dirty="0" smtClean="0">
                <a:effectLst/>
              </a:rPr>
              <a:t>.</a:t>
            </a:r>
          </a:p>
          <a:p>
            <a:r>
              <a:rPr lang="en-US" b="1" dirty="0" smtClean="0">
                <a:effectLst/>
              </a:rPr>
              <a:t>Inspect</a:t>
            </a:r>
            <a:r>
              <a:rPr lang="en-US" dirty="0" smtClean="0">
                <a:effectLst/>
              </a:rPr>
              <a:t>: Inspect the PPE for visible contamination, cuts, or tears before starting to remove. If any PPE is visibly contaminated, disinfect by using an *</a:t>
            </a:r>
            <a:r>
              <a:rPr lang="en-US" dirty="0" smtClean="0">
                <a:effectLst/>
                <a:hlinkClick r:id="rId4"/>
              </a:rPr>
              <a:t>EPA-registered disinfectant wipe</a:t>
            </a:r>
            <a:r>
              <a:rPr lang="en-US" dirty="0" smtClean="0">
                <a:effectLst/>
              </a:rPr>
              <a:t>. If the facility conditions permit and appropriate regulations are followed, an *EPA-registered disinfectant spray can be used, particularly on contaminated areas.</a:t>
            </a:r>
          </a:p>
          <a:p>
            <a:r>
              <a:rPr lang="en-US" b="1" dirty="0" smtClean="0">
                <a:effectLst/>
              </a:rPr>
              <a:t>Disinfect and Remove Outer Gloves</a:t>
            </a:r>
            <a:r>
              <a:rPr lang="en-US" dirty="0" smtClean="0">
                <a:effectLst/>
              </a:rPr>
              <a:t>: Disinfect outer-gloved hands with either an *EPA-registered disinfectant wipe or ABHR. Remove and discard outer gloves, taking care not to contaminate inner gloves when removing the outer gloves. Dispose of outer gloves into the designated leak-proof infectious </a:t>
            </a:r>
            <a:r>
              <a:rPr lang="en-US" dirty="0" smtClean="0">
                <a:effectLst/>
                <a:hlinkClick r:id="rId3"/>
              </a:rPr>
              <a:t>waste container(https://www.cdc.gov/vhf/ebola/healthcare-us/cleaning/hospitals.html)</a:t>
            </a:r>
            <a:r>
              <a:rPr lang="en-US" dirty="0" smtClean="0">
                <a:effectLst/>
              </a:rPr>
              <a:t>.</a:t>
            </a:r>
          </a:p>
          <a:p>
            <a:r>
              <a:rPr lang="en-US" b="1" dirty="0" smtClean="0">
                <a:effectLst/>
              </a:rPr>
              <a:t>Inspect and Disinfect Inner Gloves</a:t>
            </a:r>
            <a:r>
              <a:rPr lang="en-US" dirty="0" smtClean="0">
                <a:effectLst/>
              </a:rPr>
              <a:t>:</a:t>
            </a:r>
            <a:r>
              <a:rPr lang="en-US" b="1" dirty="0" smtClean="0">
                <a:effectLst/>
              </a:rPr>
              <a:t> </a:t>
            </a:r>
            <a:r>
              <a:rPr lang="en-US" dirty="0" smtClean="0">
                <a:effectLst/>
              </a:rPr>
              <a:t>Inspect the inner gloves’ outer surfaces for visible contamination, cuts, or tears. If an inner glove is visibly soiled, then disinfect the glove with either an *EPA-registered disinfectant wipe or ABHR, remove the inner gloves, perform hand hygiene with ABHR on bare hands, and don a new pair of gloves. If a cut or tear is seen on an inner glove, immediately review occupational exposure risk per hospital protocol. If there is no visible contamination and no cuts or tears on the inner gloves, then disinfect the inner-gloved hands with either an *EPA-registered disinfectant wipe or ABHR. </a:t>
            </a:r>
          </a:p>
          <a:p>
            <a:r>
              <a:rPr lang="en-US" b="1" dirty="0" smtClean="0">
                <a:effectLst/>
              </a:rPr>
              <a:t>Remove Face Shield</a:t>
            </a:r>
            <a:r>
              <a:rPr lang="en-US" dirty="0" smtClean="0">
                <a:effectLst/>
              </a:rPr>
              <a:t>: Remove the full face shield by tilting the head slightly forward, grabbing the rear strap and pulling it over the head, gently allowing the face shield to fall forward. Avoid touching the front surface of the face shield. Discard the face shield into the designated leak-proof infectious waste container. </a:t>
            </a:r>
          </a:p>
          <a:p>
            <a:r>
              <a:rPr lang="en-US" b="1" dirty="0" smtClean="0">
                <a:effectLst/>
              </a:rPr>
              <a:t>Disinfect Inner Gloves</a:t>
            </a:r>
            <a:r>
              <a:rPr lang="en-US" dirty="0" smtClean="0">
                <a:effectLst/>
              </a:rPr>
              <a:t>: Disinfect inner gloves with either an *EPA-registered disinfectant wipe or ABHR.</a:t>
            </a:r>
          </a:p>
          <a:p>
            <a:r>
              <a:rPr lang="en-US" b="1" dirty="0" smtClean="0">
                <a:effectLst/>
              </a:rPr>
              <a:t>Remove Gown </a:t>
            </a:r>
            <a:r>
              <a:rPr lang="en-US" b="1" i="1" dirty="0" smtClean="0">
                <a:effectLst/>
              </a:rPr>
              <a:t>or</a:t>
            </a:r>
            <a:r>
              <a:rPr lang="en-US" b="1" dirty="0" smtClean="0">
                <a:effectLst/>
              </a:rPr>
              <a:t> Coverall</a:t>
            </a:r>
            <a:r>
              <a:rPr lang="en-US" dirty="0" smtClean="0">
                <a:effectLst/>
              </a:rPr>
              <a:t>: Remove and discard. </a:t>
            </a:r>
          </a:p>
          <a:p>
            <a:pPr lvl="1"/>
            <a:r>
              <a:rPr lang="en-US" dirty="0" smtClean="0">
                <a:effectLst/>
              </a:rPr>
              <a:t>Depending on gown design and location of fasteners, the HCW can either untie fasteners or gently break fasteners. Avoid contact of scrubs or disposable garments with outer surface of gown during removal. Pull gown away from body, rolling inside out and touching only the inside of the gown.</a:t>
            </a:r>
          </a:p>
          <a:p>
            <a:pPr lvl="1"/>
            <a:r>
              <a:rPr lang="en-US" dirty="0" smtClean="0">
                <a:effectLst/>
              </a:rPr>
              <a:t>To remove coverall, tilt head back to reach zipper or fasteners. Unzip or unfasten coverall completely before rolling down while turning inside out. Avoid contact of scrubs with outer surface of coverall during removal, touching only the inside of the coverall. Dispose of gown or coverall into the designated leak-proof infectious </a:t>
            </a:r>
            <a:r>
              <a:rPr lang="en-US" dirty="0" smtClean="0">
                <a:effectLst/>
                <a:hlinkClick r:id="rId3"/>
              </a:rPr>
              <a:t>waste container(https://www.cdc.gov/vhf/ebola/healthcare-us/cleaning/hospitals.html)</a:t>
            </a:r>
            <a:r>
              <a:rPr lang="en-US" dirty="0" smtClean="0">
                <a:effectLst/>
              </a:rPr>
              <a:t>.</a:t>
            </a:r>
          </a:p>
          <a:p>
            <a:r>
              <a:rPr lang="en-US" b="1" dirty="0" smtClean="0">
                <a:effectLst/>
              </a:rPr>
              <a:t>Disinfect and Change Inner Gloves</a:t>
            </a:r>
            <a:r>
              <a:rPr lang="en-US" dirty="0" smtClean="0">
                <a:effectLst/>
              </a:rPr>
              <a:t>: Disinfect inner gloves with either an *EPA-registered disinfectant wipe or ABHR. </a:t>
            </a:r>
          </a:p>
          <a:p>
            <a:pPr lvl="1"/>
            <a:r>
              <a:rPr lang="en-US" dirty="0" smtClean="0">
                <a:effectLst/>
              </a:rPr>
              <a:t>Remove and discard gloves, taking care not to contaminate bare hands during removal process.</a:t>
            </a:r>
          </a:p>
          <a:p>
            <a:pPr lvl="1"/>
            <a:r>
              <a:rPr lang="en-US" dirty="0" smtClean="0">
                <a:effectLst/>
              </a:rPr>
              <a:t>Perform hand hygiene with ABHR.</a:t>
            </a:r>
          </a:p>
          <a:p>
            <a:pPr lvl="1"/>
            <a:r>
              <a:rPr lang="en-US" dirty="0" smtClean="0">
                <a:effectLst/>
              </a:rPr>
              <a:t>Don a new pair of inner gloves.</a:t>
            </a:r>
          </a:p>
          <a:p>
            <a:r>
              <a:rPr lang="en-US" b="1" dirty="0" smtClean="0">
                <a:effectLst/>
              </a:rPr>
              <a:t>Remove Surgical Facemask</a:t>
            </a:r>
            <a:r>
              <a:rPr lang="en-US" dirty="0" smtClean="0">
                <a:effectLst/>
              </a:rPr>
              <a:t>: Remove the surgical facemask by tilting the head slightly forward, grasping first the bottom tie or elastic strap, then the top tie or elastic strap, and remove the front of the surgical facemask without touching it. Discard the surgical face mask into the designated leak-proof infectious </a:t>
            </a:r>
            <a:r>
              <a:rPr lang="en-US" dirty="0" smtClean="0">
                <a:effectLst/>
                <a:hlinkClick r:id="rId3"/>
              </a:rPr>
              <a:t>waste container(https://www.cdc.gov/vhf/ebola/healthcare-us/cleaning/hospitals.html)</a:t>
            </a:r>
            <a:r>
              <a:rPr lang="en-US" dirty="0" smtClean="0">
                <a:effectLst/>
              </a:rPr>
              <a:t>.</a:t>
            </a:r>
          </a:p>
          <a:p>
            <a:r>
              <a:rPr lang="en-US" b="1" dirty="0" smtClean="0">
                <a:effectLst/>
              </a:rPr>
              <a:t>Disinfect and Remove Inner Gloves</a:t>
            </a:r>
            <a:r>
              <a:rPr lang="en-US" dirty="0" smtClean="0">
                <a:effectLst/>
              </a:rPr>
              <a:t>: Disinfect inner-gloved hands with either an *EPA-registered disinfectant wipe or ABHR. Remove and discard gloves, taking care not to contaminate bare hands during removal process. Dispose of inner gloves into the designated leak-proof infectious </a:t>
            </a:r>
            <a:r>
              <a:rPr lang="en-US" dirty="0" smtClean="0">
                <a:effectLst/>
                <a:hlinkClick r:id="rId3"/>
              </a:rPr>
              <a:t>waste container(https://www.cdc.gov/vhf/ebola/healthcare-us/cleaning/hospitals.html)</a:t>
            </a:r>
            <a:r>
              <a:rPr lang="en-US" dirty="0" smtClean="0">
                <a:effectLst/>
              </a:rPr>
              <a:t>.</a:t>
            </a:r>
          </a:p>
          <a:p>
            <a:r>
              <a:rPr lang="en-US" b="1" dirty="0" smtClean="0">
                <a:effectLst/>
              </a:rPr>
              <a:t>Perform Hand Hygiene</a:t>
            </a:r>
            <a:r>
              <a:rPr lang="en-US" dirty="0" smtClean="0">
                <a:effectLst/>
              </a:rPr>
              <a:t>: Perform hand hygiene with ABHR.</a:t>
            </a:r>
          </a:p>
          <a:p>
            <a:r>
              <a:rPr lang="en-US" b="1" dirty="0" smtClean="0">
                <a:effectLst/>
              </a:rPr>
              <a:t>Inspect</a:t>
            </a:r>
            <a:r>
              <a:rPr lang="en-US" dirty="0" smtClean="0">
                <a:effectLst/>
              </a:rPr>
              <a:t>: The HCW should inspect for any contamination of the surgical scrubs or disposable garments. If there is contamination, shower immediately, and then immediately inform the infection preventionist or occupational safety and health coordinator or their designee.</a:t>
            </a:r>
          </a:p>
          <a:p>
            <a:endParaRPr lang="en-US" b="1" dirty="0"/>
          </a:p>
        </p:txBody>
      </p:sp>
      <p:sp>
        <p:nvSpPr>
          <p:cNvPr id="4" name="Slide Number Placeholder 3"/>
          <p:cNvSpPr>
            <a:spLocks noGrp="1"/>
          </p:cNvSpPr>
          <p:nvPr>
            <p:ph type="sldNum" sz="quarter" idx="10"/>
          </p:nvPr>
        </p:nvSpPr>
        <p:spPr/>
        <p:txBody>
          <a:bodyPr/>
          <a:lstStyle/>
          <a:p>
            <a:fld id="{48292944-0682-461D-AF1B-EC1D196B72D6}" type="slidenum">
              <a:rPr lang="en-US" smtClean="0"/>
              <a:t>111</a:t>
            </a:fld>
            <a:endParaRPr lang="en-US" dirty="0"/>
          </a:p>
        </p:txBody>
      </p:sp>
    </p:spTree>
    <p:extLst>
      <p:ext uri="{BB962C8B-B14F-4D97-AF65-F5344CB8AC3E}">
        <p14:creationId xmlns:p14="http://schemas.microsoft.com/office/powerpoint/2010/main" val="2578035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292944-0682-461D-AF1B-EC1D196B72D6}" type="slidenum">
              <a:rPr lang="en-US" smtClean="0"/>
              <a:t>114</a:t>
            </a:fld>
            <a:endParaRPr lang="en-US" dirty="0"/>
          </a:p>
        </p:txBody>
      </p:sp>
    </p:spTree>
    <p:extLst>
      <p:ext uri="{BB962C8B-B14F-4D97-AF65-F5344CB8AC3E}">
        <p14:creationId xmlns:p14="http://schemas.microsoft.com/office/powerpoint/2010/main" val="16814665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599D9C-B064-4CDF-9642-0CCE88393B8C}" type="slidenum">
              <a:rPr lang="en-US" smtClean="0"/>
              <a:t>118</a:t>
            </a:fld>
            <a:endParaRPr lang="en-US" dirty="0"/>
          </a:p>
        </p:txBody>
      </p:sp>
    </p:spTree>
    <p:extLst>
      <p:ext uri="{BB962C8B-B14F-4D97-AF65-F5344CB8AC3E}">
        <p14:creationId xmlns:p14="http://schemas.microsoft.com/office/powerpoint/2010/main" val="580242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599D9C-B064-4CDF-9642-0CCE88393B8C}" type="slidenum">
              <a:rPr lang="en-US" smtClean="0"/>
              <a:t>119</a:t>
            </a:fld>
            <a:endParaRPr lang="en-US" dirty="0"/>
          </a:p>
        </p:txBody>
      </p:sp>
    </p:spTree>
    <p:extLst>
      <p:ext uri="{BB962C8B-B14F-4D97-AF65-F5344CB8AC3E}">
        <p14:creationId xmlns:p14="http://schemas.microsoft.com/office/powerpoint/2010/main" val="38579000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599D9C-B064-4CDF-9642-0CCE88393B8C}" type="slidenum">
              <a:rPr lang="en-US" smtClean="0"/>
              <a:t>121</a:t>
            </a:fld>
            <a:endParaRPr lang="en-US" dirty="0"/>
          </a:p>
        </p:txBody>
      </p:sp>
    </p:spTree>
    <p:extLst>
      <p:ext uri="{BB962C8B-B14F-4D97-AF65-F5344CB8AC3E}">
        <p14:creationId xmlns:p14="http://schemas.microsoft.com/office/powerpoint/2010/main" val="21703262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1540E-1924-4206-975D-EEDF43C6914F}" type="slidenum">
              <a:rPr lang="en-US" smtClean="0"/>
              <a:t>122</a:t>
            </a:fld>
            <a:endParaRPr lang="en-US" dirty="0"/>
          </a:p>
        </p:txBody>
      </p:sp>
    </p:spTree>
    <p:extLst>
      <p:ext uri="{BB962C8B-B14F-4D97-AF65-F5344CB8AC3E}">
        <p14:creationId xmlns:p14="http://schemas.microsoft.com/office/powerpoint/2010/main" val="591182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599D9C-B064-4CDF-9642-0CCE88393B8C}" type="slidenum">
              <a:rPr lang="en-US" smtClean="0"/>
              <a:t>124</a:t>
            </a:fld>
            <a:endParaRPr lang="en-US" dirty="0"/>
          </a:p>
        </p:txBody>
      </p:sp>
    </p:spTree>
    <p:extLst>
      <p:ext uri="{BB962C8B-B14F-4D97-AF65-F5344CB8AC3E}">
        <p14:creationId xmlns:p14="http://schemas.microsoft.com/office/powerpoint/2010/main" val="18067290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Checking for med pocketing is necessary!</a:t>
            </a:r>
            <a:endParaRPr lang="en-US" dirty="0"/>
          </a:p>
        </p:txBody>
      </p:sp>
      <p:sp>
        <p:nvSpPr>
          <p:cNvPr id="4" name="Slide Number Placeholder 3"/>
          <p:cNvSpPr>
            <a:spLocks noGrp="1"/>
          </p:cNvSpPr>
          <p:nvPr>
            <p:ph type="sldNum" sz="quarter" idx="10"/>
          </p:nvPr>
        </p:nvSpPr>
        <p:spPr/>
        <p:txBody>
          <a:bodyPr/>
          <a:lstStyle/>
          <a:p>
            <a:pPr>
              <a:defRPr/>
            </a:pPr>
            <a:fld id="{6517C1AC-24D4-4DA2-ADEB-AAFE289067BF}" type="slidenum">
              <a:rPr lang="en-US" smtClean="0"/>
              <a:pPr>
                <a:defRPr/>
              </a:pPr>
              <a:t>129</a:t>
            </a:fld>
            <a:endParaRPr lang="en-US" dirty="0"/>
          </a:p>
        </p:txBody>
      </p:sp>
    </p:spTree>
    <p:extLst>
      <p:ext uri="{BB962C8B-B14F-4D97-AF65-F5344CB8AC3E}">
        <p14:creationId xmlns:p14="http://schemas.microsoft.com/office/powerpoint/2010/main" val="1628467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Mike – I have used</a:t>
            </a:r>
            <a:r>
              <a:rPr lang="en-US" baseline="0" dirty="0" smtClean="0"/>
              <a:t> animations on this slide to match the voice over.</a:t>
            </a:r>
          </a:p>
          <a:p>
            <a:endParaRPr lang="en-US" baseline="0" dirty="0" smtClean="0"/>
          </a:p>
          <a:p>
            <a:r>
              <a:rPr lang="en-US" baseline="0" dirty="0" smtClean="0"/>
              <a:t>1</a:t>
            </a:r>
            <a:r>
              <a:rPr lang="en-US" baseline="30000" dirty="0" smtClean="0"/>
              <a:t>st</a:t>
            </a:r>
            <a:r>
              <a:rPr lang="en-US" baseline="0" dirty="0" smtClean="0"/>
              <a:t> fade:  “What is it?”</a:t>
            </a:r>
          </a:p>
          <a:p>
            <a:r>
              <a:rPr lang="en-US" baseline="0" dirty="0" smtClean="0"/>
              <a:t>2</a:t>
            </a:r>
            <a:r>
              <a:rPr lang="en-US" baseline="30000" dirty="0" smtClean="0"/>
              <a:t>nd</a:t>
            </a:r>
            <a:r>
              <a:rPr lang="en-US" baseline="0" dirty="0" smtClean="0"/>
              <a:t> fade:  picture</a:t>
            </a:r>
          </a:p>
          <a:p>
            <a:r>
              <a:rPr lang="en-US" baseline="0" dirty="0" smtClean="0"/>
              <a:t>3</a:t>
            </a:r>
            <a:r>
              <a:rPr lang="en-US" baseline="30000" dirty="0" smtClean="0"/>
              <a:t>rd</a:t>
            </a:r>
            <a:r>
              <a:rPr lang="en-US" baseline="0" dirty="0" smtClean="0"/>
              <a:t> fade:  the blue hexagons</a:t>
            </a:r>
          </a:p>
          <a:p>
            <a:endParaRPr lang="en-US" dirty="0"/>
          </a:p>
        </p:txBody>
      </p:sp>
      <p:sp>
        <p:nvSpPr>
          <p:cNvPr id="4" name="Slide Number Placeholder 3"/>
          <p:cNvSpPr>
            <a:spLocks noGrp="1"/>
          </p:cNvSpPr>
          <p:nvPr>
            <p:ph type="sldNum" sz="quarter" idx="10"/>
          </p:nvPr>
        </p:nvSpPr>
        <p:spPr/>
        <p:txBody>
          <a:bodyPr/>
          <a:lstStyle/>
          <a:p>
            <a:fld id="{F241437B-1FC7-441A-BA58-6EBB7327F01E}" type="slidenum">
              <a:rPr lang="en-US" smtClean="0"/>
              <a:t>16</a:t>
            </a:fld>
            <a:endParaRPr lang="en-US" dirty="0"/>
          </a:p>
        </p:txBody>
      </p:sp>
    </p:spTree>
    <p:extLst>
      <p:ext uri="{BB962C8B-B14F-4D97-AF65-F5344CB8AC3E}">
        <p14:creationId xmlns:p14="http://schemas.microsoft.com/office/powerpoint/2010/main" val="17758978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599D9C-B064-4CDF-9642-0CCE88393B8C}" type="slidenum">
              <a:rPr lang="en-US" smtClean="0"/>
              <a:t>133</a:t>
            </a:fld>
            <a:endParaRPr lang="en-US" dirty="0"/>
          </a:p>
        </p:txBody>
      </p:sp>
    </p:spTree>
    <p:extLst>
      <p:ext uri="{BB962C8B-B14F-4D97-AF65-F5344CB8AC3E}">
        <p14:creationId xmlns:p14="http://schemas.microsoft.com/office/powerpoint/2010/main" val="15198442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Policy CSC0101The Rapid Response System (RRS) concept has matured substantially since its inception in the early 1990s when critical care physicians, primarily in Australia; Pittsburgh, PA; and the UK started asking some crucial questions regarding why and how patients on general hospital ward deteriorate and often arrest without effective intervention prior to a terminal or near-terminal event. Specifically, they asked exactly what is happening to general hospital ward patients in the minutes and hours prior to their cardiorespiratory arrests and whether we can do something to intervene and halt these deteriorations prior to arrest. This was a sea change in thought and perspective since, at that time, resources focused on resuscitation were primarily concerned with how to improve performance of CPR and ACLS rather than preventing the event to start with. Critical care physicians were well aware, in a general sense, that patients admitted or readmitted to the ICU from the general ward uncommonly went from “just fine” to critically ill. This sense was confirmed by early studies that clearly showed that arrests and deteriorations were not sudden but rather commonly heralded by long periods of obvious hemodynamic and respiratory instability that was often unappreciated by general ward providers. Deteriorating general ward patients were not “suddenly critically ill”; they were only “suddenly recognized” as critically ill, and there is clearly time to intervene.</a:t>
            </a:r>
            <a:endParaRPr lang="en-US" dirty="0"/>
          </a:p>
        </p:txBody>
      </p:sp>
      <p:sp>
        <p:nvSpPr>
          <p:cNvPr id="4" name="Slide Number Placeholder 3"/>
          <p:cNvSpPr>
            <a:spLocks noGrp="1"/>
          </p:cNvSpPr>
          <p:nvPr>
            <p:ph type="sldNum" sz="quarter" idx="10"/>
          </p:nvPr>
        </p:nvSpPr>
        <p:spPr/>
        <p:txBody>
          <a:bodyPr/>
          <a:lstStyle/>
          <a:p>
            <a:fld id="{72599D9C-B064-4CDF-9642-0CCE88393B8C}" type="slidenum">
              <a:rPr lang="en-US" smtClean="0"/>
              <a:t>134</a:t>
            </a:fld>
            <a:endParaRPr lang="en-US" dirty="0"/>
          </a:p>
        </p:txBody>
      </p:sp>
    </p:spTree>
    <p:extLst>
      <p:ext uri="{BB962C8B-B14F-4D97-AF65-F5344CB8AC3E}">
        <p14:creationId xmlns:p14="http://schemas.microsoft.com/office/powerpoint/2010/main" val="16395187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599D9C-B064-4CDF-9642-0CCE88393B8C}" type="slidenum">
              <a:rPr lang="en-US" smtClean="0"/>
              <a:t>135</a:t>
            </a:fld>
            <a:endParaRPr lang="en-US" dirty="0"/>
          </a:p>
        </p:txBody>
      </p:sp>
    </p:spTree>
    <p:extLst>
      <p:ext uri="{BB962C8B-B14F-4D97-AF65-F5344CB8AC3E}">
        <p14:creationId xmlns:p14="http://schemas.microsoft.com/office/powerpoint/2010/main" val="21740177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HR,BP,RR changes</a:t>
            </a:r>
          </a:p>
          <a:p>
            <a:r>
              <a:rPr lang="en-US" dirty="0" smtClean="0"/>
              <a:t>Cardiac Rhythm changes</a:t>
            </a:r>
          </a:p>
          <a:p>
            <a:r>
              <a:rPr lang="en-US" dirty="0" smtClean="0"/>
              <a:t>Breathing/Airway</a:t>
            </a:r>
          </a:p>
          <a:p>
            <a:r>
              <a:rPr lang="en-US" dirty="0" smtClean="0"/>
              <a:t>Acute Bleeding</a:t>
            </a:r>
          </a:p>
          <a:p>
            <a:r>
              <a:rPr lang="en-US" dirty="0" smtClean="0"/>
              <a:t>Unresolved Chest Pain</a:t>
            </a:r>
          </a:p>
          <a:p>
            <a:r>
              <a:rPr lang="en-US" dirty="0" smtClean="0"/>
              <a:t>Any Acute Changes</a:t>
            </a:r>
          </a:p>
          <a:p>
            <a:r>
              <a:rPr lang="en-US" dirty="0" smtClean="0"/>
              <a:t>New Onset Neuro Changes</a:t>
            </a:r>
          </a:p>
          <a:p>
            <a:r>
              <a:rPr lang="en-US" dirty="0" smtClean="0"/>
              <a:t>S/S of Stroke, LOC or MS changes</a:t>
            </a:r>
          </a:p>
          <a:p>
            <a:r>
              <a:rPr lang="en-US" dirty="0" smtClean="0"/>
              <a:t>Poor Response to Interventions</a:t>
            </a:r>
          </a:p>
          <a:p>
            <a:r>
              <a:rPr lang="en-US" dirty="0" smtClean="0"/>
              <a:t>Something just doesn’t look right or seem right with the patient</a:t>
            </a:r>
          </a:p>
          <a:p>
            <a:r>
              <a:rPr lang="en-US" dirty="0" smtClean="0"/>
              <a:t>Patient complains of “not feeling right”</a:t>
            </a:r>
          </a:p>
          <a:p>
            <a:r>
              <a:rPr lang="en-US" dirty="0" smtClean="0"/>
              <a:t>Family asks for it</a:t>
            </a:r>
          </a:p>
          <a:p>
            <a:endParaRPr lang="en-US" dirty="0"/>
          </a:p>
        </p:txBody>
      </p:sp>
      <p:sp>
        <p:nvSpPr>
          <p:cNvPr id="4" name="Slide Number Placeholder 3"/>
          <p:cNvSpPr>
            <a:spLocks noGrp="1"/>
          </p:cNvSpPr>
          <p:nvPr>
            <p:ph type="sldNum" sz="quarter" idx="10"/>
          </p:nvPr>
        </p:nvSpPr>
        <p:spPr/>
        <p:txBody>
          <a:bodyPr/>
          <a:lstStyle/>
          <a:p>
            <a:fld id="{72599D9C-B064-4CDF-9642-0CCE88393B8C}" type="slidenum">
              <a:rPr lang="en-US" smtClean="0"/>
              <a:t>136</a:t>
            </a:fld>
            <a:endParaRPr lang="en-US" dirty="0"/>
          </a:p>
        </p:txBody>
      </p:sp>
    </p:spTree>
    <p:extLst>
      <p:ext uri="{BB962C8B-B14F-4D97-AF65-F5344CB8AC3E}">
        <p14:creationId xmlns:p14="http://schemas.microsoft.com/office/powerpoint/2010/main" val="20697037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41437B-1FC7-441A-BA58-6EBB7327F01E}" type="slidenum">
              <a:rPr lang="en-US" smtClean="0"/>
              <a:t>137</a:t>
            </a:fld>
            <a:endParaRPr lang="en-US" dirty="0"/>
          </a:p>
        </p:txBody>
      </p:sp>
    </p:spTree>
    <p:extLst>
      <p:ext uri="{BB962C8B-B14F-4D97-AF65-F5344CB8AC3E}">
        <p14:creationId xmlns:p14="http://schemas.microsoft.com/office/powerpoint/2010/main" val="15421349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the policy and roles in a code</a:t>
            </a:r>
            <a:endParaRPr lang="en-US" dirty="0"/>
          </a:p>
        </p:txBody>
      </p:sp>
      <p:sp>
        <p:nvSpPr>
          <p:cNvPr id="4" name="Slide Number Placeholder 3"/>
          <p:cNvSpPr>
            <a:spLocks noGrp="1"/>
          </p:cNvSpPr>
          <p:nvPr>
            <p:ph type="sldNum" sz="quarter" idx="10"/>
          </p:nvPr>
        </p:nvSpPr>
        <p:spPr/>
        <p:txBody>
          <a:bodyPr/>
          <a:lstStyle/>
          <a:p>
            <a:fld id="{72599D9C-B064-4CDF-9642-0CCE88393B8C}" type="slidenum">
              <a:rPr lang="en-US" smtClean="0"/>
              <a:t>138</a:t>
            </a:fld>
            <a:endParaRPr lang="en-US" dirty="0"/>
          </a:p>
        </p:txBody>
      </p:sp>
    </p:spTree>
    <p:extLst>
      <p:ext uri="{BB962C8B-B14F-4D97-AF65-F5344CB8AC3E}">
        <p14:creationId xmlns:p14="http://schemas.microsoft.com/office/powerpoint/2010/main" val="16225047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Mike- can</a:t>
            </a:r>
            <a:r>
              <a:rPr lang="en-US" baseline="0" dirty="0" smtClean="0"/>
              <a:t> we make it so everyone has to click on each box and opens up the slides – 54, 55, 56, 57</a:t>
            </a:r>
            <a:endParaRPr lang="en-US" dirty="0"/>
          </a:p>
        </p:txBody>
      </p:sp>
      <p:sp>
        <p:nvSpPr>
          <p:cNvPr id="4" name="Slide Number Placeholder 3"/>
          <p:cNvSpPr>
            <a:spLocks noGrp="1"/>
          </p:cNvSpPr>
          <p:nvPr>
            <p:ph type="sldNum" sz="quarter" idx="10"/>
          </p:nvPr>
        </p:nvSpPr>
        <p:spPr/>
        <p:txBody>
          <a:bodyPr/>
          <a:lstStyle/>
          <a:p>
            <a:fld id="{F241437B-1FC7-441A-BA58-6EBB7327F01E}" type="slidenum">
              <a:rPr lang="en-US" smtClean="0"/>
              <a:t>139</a:t>
            </a:fld>
            <a:endParaRPr lang="en-US" dirty="0"/>
          </a:p>
        </p:txBody>
      </p:sp>
    </p:spTree>
    <p:extLst>
      <p:ext uri="{BB962C8B-B14F-4D97-AF65-F5344CB8AC3E}">
        <p14:creationId xmlns:p14="http://schemas.microsoft.com/office/powerpoint/2010/main" val="11211479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F97253-8710-4FE0-9CA3-A57060DB0FB7}" type="slidenum">
              <a:rPr lang="en-US" altLang="en-US" smtClean="0"/>
              <a:pPr/>
              <a:t>149</a:t>
            </a:fld>
            <a:endParaRPr lang="en-US" altLang="en-US" dirty="0"/>
          </a:p>
        </p:txBody>
      </p:sp>
    </p:spTree>
    <p:extLst>
      <p:ext uri="{BB962C8B-B14F-4D97-AF65-F5344CB8AC3E}">
        <p14:creationId xmlns:p14="http://schemas.microsoft.com/office/powerpoint/2010/main" val="18695356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defTabSz="914400" eaLnBrk="1" hangingPunct="1">
              <a:spcBef>
                <a:spcPct val="0"/>
              </a:spcBef>
            </a:pPr>
            <a:fld id="{D4EC464E-ABD2-49C2-A2D2-54029202972D}" type="slidenum">
              <a:rPr lang="en-US" altLang="en-US"/>
              <a:pPr defTabSz="914400" eaLnBrk="1" hangingPunct="1">
                <a:spcBef>
                  <a:spcPct val="0"/>
                </a:spcBef>
              </a:pPr>
              <a:t>150</a:t>
            </a:fld>
            <a:endParaRPr lang="en-US" altLang="en-US" dirty="0"/>
          </a:p>
        </p:txBody>
      </p:sp>
      <p:sp>
        <p:nvSpPr>
          <p:cNvPr id="338947" name="Rectangle 2"/>
          <p:cNvSpPr>
            <a:spLocks noGrp="1" noRot="1" noChangeAspect="1" noChangeArrowheads="1" noTextEdit="1"/>
          </p:cNvSpPr>
          <p:nvPr>
            <p:ph type="sldImg"/>
          </p:nvPr>
        </p:nvSpPr>
        <p:spPr>
          <a:ln/>
        </p:spPr>
      </p:sp>
      <p:sp>
        <p:nvSpPr>
          <p:cNvPr id="338948" name="Rectangle 3"/>
          <p:cNvSpPr>
            <a:spLocks noGrp="1" noChangeArrowheads="1"/>
          </p:cNvSpPr>
          <p:nvPr>
            <p:ph type="body" idx="1"/>
          </p:nvPr>
        </p:nvSpPr>
        <p:spPr>
          <a:xfrm>
            <a:off x="844550" y="4421188"/>
            <a:ext cx="5619750" cy="4189412"/>
          </a:xfrm>
          <a:noFill/>
        </p:spPr>
        <p:txBody>
          <a:bodyPr/>
          <a:lstStyle/>
          <a:p>
            <a:pPr eaLnBrk="1" hangingPunct="1"/>
            <a:r>
              <a:rPr lang="en-US" altLang="en-US" dirty="0" smtClean="0"/>
              <a:t>.</a:t>
            </a:r>
          </a:p>
        </p:txBody>
      </p:sp>
    </p:spTree>
    <p:extLst>
      <p:ext uri="{BB962C8B-B14F-4D97-AF65-F5344CB8AC3E}">
        <p14:creationId xmlns:p14="http://schemas.microsoft.com/office/powerpoint/2010/main" val="41278083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defTabSz="914400" eaLnBrk="1" hangingPunct="1">
              <a:spcBef>
                <a:spcPct val="0"/>
              </a:spcBef>
            </a:pPr>
            <a:fld id="{257B3668-DC8F-46E9-B125-8E3E8414EA90}" type="slidenum">
              <a:rPr lang="en-US" altLang="en-US"/>
              <a:pPr defTabSz="914400" eaLnBrk="1" hangingPunct="1">
                <a:spcBef>
                  <a:spcPct val="0"/>
                </a:spcBef>
              </a:pPr>
              <a:t>151</a:t>
            </a:fld>
            <a:endParaRPr lang="en-US" altLang="en-US" dirty="0"/>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2242040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Mike – I have used</a:t>
            </a:r>
            <a:r>
              <a:rPr lang="en-US" baseline="0" dirty="0" smtClean="0"/>
              <a:t> animations on this slide to match the voice over.</a:t>
            </a:r>
          </a:p>
          <a:p>
            <a:endParaRPr lang="en-US" baseline="0" dirty="0" smtClean="0"/>
          </a:p>
          <a:p>
            <a:r>
              <a:rPr lang="en-US" baseline="0" dirty="0" smtClean="0"/>
              <a:t>1</a:t>
            </a:r>
            <a:r>
              <a:rPr lang="en-US" baseline="30000" dirty="0" smtClean="0"/>
              <a:t>st</a:t>
            </a:r>
            <a:r>
              <a:rPr lang="en-US" baseline="0" dirty="0" smtClean="0"/>
              <a:t> fade:  Pain</a:t>
            </a:r>
          </a:p>
          <a:p>
            <a:r>
              <a:rPr lang="en-US" baseline="0" dirty="0" smtClean="0"/>
              <a:t>2</a:t>
            </a:r>
            <a:r>
              <a:rPr lang="en-US" baseline="30000" dirty="0" smtClean="0"/>
              <a:t>nd</a:t>
            </a:r>
            <a:r>
              <a:rPr lang="en-US" baseline="0" dirty="0" smtClean="0"/>
              <a:t> fade:  Position</a:t>
            </a:r>
          </a:p>
          <a:p>
            <a:r>
              <a:rPr lang="en-US" baseline="0" dirty="0" smtClean="0"/>
              <a:t>3</a:t>
            </a:r>
            <a:r>
              <a:rPr lang="en-US" baseline="30000" dirty="0" smtClean="0"/>
              <a:t>rd</a:t>
            </a:r>
            <a:r>
              <a:rPr lang="en-US" baseline="0" dirty="0" smtClean="0"/>
              <a:t> fade:  Personal hygiene</a:t>
            </a:r>
          </a:p>
          <a:p>
            <a:r>
              <a:rPr lang="en-US" baseline="0" dirty="0" smtClean="0"/>
              <a:t>4</a:t>
            </a:r>
            <a:r>
              <a:rPr lang="en-US" baseline="30000" dirty="0" smtClean="0"/>
              <a:t>th</a:t>
            </a:r>
            <a:r>
              <a:rPr lang="en-US" baseline="0" dirty="0" smtClean="0"/>
              <a:t> fade:  Possesions</a:t>
            </a:r>
          </a:p>
          <a:p>
            <a:endParaRPr lang="en-US" baseline="0" dirty="0" smtClean="0"/>
          </a:p>
        </p:txBody>
      </p:sp>
      <p:sp>
        <p:nvSpPr>
          <p:cNvPr id="4" name="Slide Number Placeholder 3"/>
          <p:cNvSpPr>
            <a:spLocks noGrp="1"/>
          </p:cNvSpPr>
          <p:nvPr>
            <p:ph type="sldNum" sz="quarter" idx="10"/>
          </p:nvPr>
        </p:nvSpPr>
        <p:spPr/>
        <p:txBody>
          <a:bodyPr/>
          <a:lstStyle/>
          <a:p>
            <a:fld id="{F241437B-1FC7-441A-BA58-6EBB7327F01E}" type="slidenum">
              <a:rPr lang="en-US" smtClean="0"/>
              <a:t>17</a:t>
            </a:fld>
            <a:endParaRPr lang="en-US" dirty="0"/>
          </a:p>
        </p:txBody>
      </p:sp>
    </p:spTree>
    <p:extLst>
      <p:ext uri="{BB962C8B-B14F-4D97-AF65-F5344CB8AC3E}">
        <p14:creationId xmlns:p14="http://schemas.microsoft.com/office/powerpoint/2010/main" val="6379331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defTabSz="914400" eaLnBrk="1" hangingPunct="1">
              <a:spcBef>
                <a:spcPct val="0"/>
              </a:spcBef>
            </a:pPr>
            <a:fld id="{ED85AE99-0E52-4F12-A9C4-81D3AEDC240F}" type="slidenum">
              <a:rPr lang="en-US" altLang="en-US"/>
              <a:pPr defTabSz="914400" eaLnBrk="1" hangingPunct="1">
                <a:spcBef>
                  <a:spcPct val="0"/>
                </a:spcBef>
              </a:pPr>
              <a:t>153</a:t>
            </a:fld>
            <a:endParaRPr lang="en-US" altLang="en-US" dirty="0"/>
          </a:p>
        </p:txBody>
      </p:sp>
      <p:sp>
        <p:nvSpPr>
          <p:cNvPr id="347139" name="Rectangle 2"/>
          <p:cNvSpPr>
            <a:spLocks noGrp="1" noRot="1" noChangeAspect="1" noChangeArrowheads="1" noTextEdit="1"/>
          </p:cNvSpPr>
          <p:nvPr>
            <p:ph type="sldImg"/>
          </p:nvPr>
        </p:nvSpPr>
        <p:spPr>
          <a:ln/>
        </p:spPr>
      </p:sp>
      <p:sp>
        <p:nvSpPr>
          <p:cNvPr id="347140"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5641063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517C1AC-24D4-4DA2-ADEB-AAFE289067BF}" type="slidenum">
              <a:rPr lang="en-US" smtClean="0"/>
              <a:pPr>
                <a:defRPr/>
              </a:pPr>
              <a:t>155</a:t>
            </a:fld>
            <a:endParaRPr lang="en-US" dirty="0"/>
          </a:p>
        </p:txBody>
      </p:sp>
    </p:spTree>
    <p:extLst>
      <p:ext uri="{BB962C8B-B14F-4D97-AF65-F5344CB8AC3E}">
        <p14:creationId xmlns:p14="http://schemas.microsoft.com/office/powerpoint/2010/main" val="28007569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defTabSz="914400" eaLnBrk="1" hangingPunct="1">
              <a:spcBef>
                <a:spcPct val="0"/>
              </a:spcBef>
            </a:pPr>
            <a:fld id="{4985330D-F3D3-4F02-8B7B-561C06366444}" type="slidenum">
              <a:rPr lang="en-US" altLang="en-US"/>
              <a:pPr defTabSz="914400" eaLnBrk="1" hangingPunct="1">
                <a:spcBef>
                  <a:spcPct val="0"/>
                </a:spcBef>
              </a:pPr>
              <a:t>156</a:t>
            </a:fld>
            <a:endParaRPr lang="en-US" altLang="en-US" dirty="0"/>
          </a:p>
        </p:txBody>
      </p:sp>
      <p:sp>
        <p:nvSpPr>
          <p:cNvPr id="352259" name="Rectangle 2"/>
          <p:cNvSpPr>
            <a:spLocks noGrp="1" noRot="1" noChangeAspect="1" noChangeArrowheads="1" noTextEdit="1"/>
          </p:cNvSpPr>
          <p:nvPr>
            <p:ph type="sldImg"/>
          </p:nvPr>
        </p:nvSpPr>
        <p:spPr>
          <a:ln/>
        </p:spPr>
      </p:sp>
      <p:sp>
        <p:nvSpPr>
          <p:cNvPr id="352260" name="Rectangle 3"/>
          <p:cNvSpPr>
            <a:spLocks noGrp="1" noChangeArrowheads="1"/>
          </p:cNvSpPr>
          <p:nvPr>
            <p:ph type="body" idx="1"/>
          </p:nvPr>
        </p:nvSpPr>
        <p:spPr>
          <a:noFill/>
        </p:spPr>
        <p:txBody>
          <a:bodyPr/>
          <a:lstStyle/>
          <a:p>
            <a:pPr marL="228600" indent="-228600" eaLnBrk="1" hangingPunct="1"/>
            <a:endParaRPr lang="en-US" altLang="en-US" dirty="0" smtClean="0"/>
          </a:p>
          <a:p>
            <a:pPr marL="228600" indent="-228600" eaLnBrk="1" hangingPunct="1"/>
            <a:endParaRPr lang="en-US" altLang="en-US" dirty="0" smtClean="0"/>
          </a:p>
        </p:txBody>
      </p:sp>
    </p:spTree>
    <p:extLst>
      <p:ext uri="{BB962C8B-B14F-4D97-AF65-F5344CB8AC3E}">
        <p14:creationId xmlns:p14="http://schemas.microsoft.com/office/powerpoint/2010/main" val="42075922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517C1AC-24D4-4DA2-ADEB-AAFE289067BF}" type="slidenum">
              <a:rPr lang="en-US" smtClean="0"/>
              <a:pPr>
                <a:defRPr/>
              </a:pPr>
              <a:t>157</a:t>
            </a:fld>
            <a:endParaRPr lang="en-US" dirty="0"/>
          </a:p>
        </p:txBody>
      </p:sp>
    </p:spTree>
    <p:extLst>
      <p:ext uri="{BB962C8B-B14F-4D97-AF65-F5344CB8AC3E}">
        <p14:creationId xmlns:p14="http://schemas.microsoft.com/office/powerpoint/2010/main" val="3635111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517C1AC-24D4-4DA2-ADEB-AAFE289067BF}" type="slidenum">
              <a:rPr lang="en-US" smtClean="0">
                <a:solidFill>
                  <a:prstClr val="black"/>
                </a:solidFill>
              </a:rPr>
              <a:pPr>
                <a:defRPr/>
              </a:pPr>
              <a:t>159</a:t>
            </a:fld>
            <a:endParaRPr lang="en-US" dirty="0">
              <a:solidFill>
                <a:prstClr val="black"/>
              </a:solidFill>
            </a:endParaRPr>
          </a:p>
        </p:txBody>
      </p:sp>
    </p:spTree>
    <p:extLst>
      <p:ext uri="{BB962C8B-B14F-4D97-AF65-F5344CB8AC3E}">
        <p14:creationId xmlns:p14="http://schemas.microsoft.com/office/powerpoint/2010/main" val="13634290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517C1AC-24D4-4DA2-ADEB-AAFE289067BF}" type="slidenum">
              <a:rPr lang="en-US" smtClean="0"/>
              <a:pPr>
                <a:defRPr/>
              </a:pPr>
              <a:t>160</a:t>
            </a:fld>
            <a:endParaRPr lang="en-US" dirty="0"/>
          </a:p>
        </p:txBody>
      </p:sp>
    </p:spTree>
    <p:extLst>
      <p:ext uri="{BB962C8B-B14F-4D97-AF65-F5344CB8AC3E}">
        <p14:creationId xmlns:p14="http://schemas.microsoft.com/office/powerpoint/2010/main" val="17301812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517C1AC-24D4-4DA2-ADEB-AAFE289067BF}" type="slidenum">
              <a:rPr lang="en-US" smtClean="0"/>
              <a:pPr>
                <a:defRPr/>
              </a:pPr>
              <a:t>161</a:t>
            </a:fld>
            <a:endParaRPr lang="en-US" dirty="0"/>
          </a:p>
        </p:txBody>
      </p:sp>
    </p:spTree>
    <p:extLst>
      <p:ext uri="{BB962C8B-B14F-4D97-AF65-F5344CB8AC3E}">
        <p14:creationId xmlns:p14="http://schemas.microsoft.com/office/powerpoint/2010/main" val="33934542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517C1AC-24D4-4DA2-ADEB-AAFE289067BF}" type="slidenum">
              <a:rPr lang="en-US" smtClean="0"/>
              <a:pPr>
                <a:defRPr/>
              </a:pPr>
              <a:t>162</a:t>
            </a:fld>
            <a:endParaRPr lang="en-US" dirty="0"/>
          </a:p>
        </p:txBody>
      </p:sp>
    </p:spTree>
    <p:extLst>
      <p:ext uri="{BB962C8B-B14F-4D97-AF65-F5344CB8AC3E}">
        <p14:creationId xmlns:p14="http://schemas.microsoft.com/office/powerpoint/2010/main" val="27002818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F97253-8710-4FE0-9CA3-A57060DB0FB7}" type="slidenum">
              <a:rPr lang="en-US" altLang="en-US" smtClean="0"/>
              <a:pPr/>
              <a:t>163</a:t>
            </a:fld>
            <a:endParaRPr lang="en-US" altLang="en-US" dirty="0"/>
          </a:p>
        </p:txBody>
      </p:sp>
    </p:spTree>
    <p:extLst>
      <p:ext uri="{BB962C8B-B14F-4D97-AF65-F5344CB8AC3E}">
        <p14:creationId xmlns:p14="http://schemas.microsoft.com/office/powerpoint/2010/main" val="14531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517C1AC-24D4-4DA2-ADEB-AAFE289067BF}" type="slidenum">
              <a:rPr lang="en-US" smtClean="0"/>
              <a:pPr>
                <a:defRPr/>
              </a:pPr>
              <a:t>164</a:t>
            </a:fld>
            <a:endParaRPr lang="en-US" dirty="0"/>
          </a:p>
        </p:txBody>
      </p:sp>
    </p:spTree>
    <p:extLst>
      <p:ext uri="{BB962C8B-B14F-4D97-AF65-F5344CB8AC3E}">
        <p14:creationId xmlns:p14="http://schemas.microsoft.com/office/powerpoint/2010/main" val="3679044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Mike – I have used</a:t>
            </a:r>
            <a:r>
              <a:rPr lang="en-US" baseline="0" dirty="0" smtClean="0"/>
              <a:t> animations on this slide to match the voice over.</a:t>
            </a:r>
          </a:p>
          <a:p>
            <a:endParaRPr lang="en-US" baseline="0" dirty="0" smtClean="0"/>
          </a:p>
          <a:p>
            <a:r>
              <a:rPr lang="en-US" baseline="0" dirty="0" smtClean="0"/>
              <a:t>1</a:t>
            </a:r>
            <a:r>
              <a:rPr lang="en-US" baseline="30000" dirty="0" smtClean="0"/>
              <a:t>st</a:t>
            </a:r>
            <a:r>
              <a:rPr lang="en-US" baseline="0" dirty="0" smtClean="0"/>
              <a:t> fade:  “Why?”</a:t>
            </a:r>
          </a:p>
          <a:p>
            <a:r>
              <a:rPr lang="en-US" baseline="0" dirty="0" smtClean="0"/>
              <a:t>2</a:t>
            </a:r>
            <a:r>
              <a:rPr lang="en-US" baseline="30000" dirty="0" smtClean="0"/>
              <a:t>nd</a:t>
            </a:r>
            <a:r>
              <a:rPr lang="en-US" baseline="0" dirty="0" smtClean="0"/>
              <a:t> fade:  “Our patients benefit from it….”</a:t>
            </a:r>
          </a:p>
          <a:p>
            <a:r>
              <a:rPr lang="en-US" baseline="0" dirty="0" smtClean="0"/>
              <a:t>3</a:t>
            </a:r>
            <a:r>
              <a:rPr lang="en-US" baseline="30000" dirty="0" smtClean="0"/>
              <a:t>rd</a:t>
            </a:r>
            <a:r>
              <a:rPr lang="en-US" baseline="0" dirty="0" smtClean="0"/>
              <a:t> fade:  the bulleted texts and the 2 pictures</a:t>
            </a:r>
          </a:p>
          <a:p>
            <a:endParaRPr lang="en-US" dirty="0"/>
          </a:p>
        </p:txBody>
      </p:sp>
      <p:sp>
        <p:nvSpPr>
          <p:cNvPr id="4" name="Slide Number Placeholder 3"/>
          <p:cNvSpPr>
            <a:spLocks noGrp="1"/>
          </p:cNvSpPr>
          <p:nvPr>
            <p:ph type="sldNum" sz="quarter" idx="10"/>
          </p:nvPr>
        </p:nvSpPr>
        <p:spPr/>
        <p:txBody>
          <a:bodyPr/>
          <a:lstStyle/>
          <a:p>
            <a:fld id="{F241437B-1FC7-441A-BA58-6EBB7327F01E}" type="slidenum">
              <a:rPr lang="en-US" smtClean="0"/>
              <a:t>18</a:t>
            </a:fld>
            <a:endParaRPr lang="en-US" dirty="0"/>
          </a:p>
        </p:txBody>
      </p:sp>
    </p:spTree>
    <p:extLst>
      <p:ext uri="{BB962C8B-B14F-4D97-AF65-F5344CB8AC3E}">
        <p14:creationId xmlns:p14="http://schemas.microsoft.com/office/powerpoint/2010/main" val="2623189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517C1AC-24D4-4DA2-ADEB-AAFE289067BF}" type="slidenum">
              <a:rPr lang="en-US" smtClean="0"/>
              <a:pPr>
                <a:defRPr/>
              </a:pPr>
              <a:t>165</a:t>
            </a:fld>
            <a:endParaRPr lang="en-US" dirty="0"/>
          </a:p>
        </p:txBody>
      </p:sp>
    </p:spTree>
    <p:extLst>
      <p:ext uri="{BB962C8B-B14F-4D97-AF65-F5344CB8AC3E}">
        <p14:creationId xmlns:p14="http://schemas.microsoft.com/office/powerpoint/2010/main" val="27396870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fld id="{6517C1AC-24D4-4DA2-ADEB-AAFE289067BF}" type="slidenum">
              <a:rPr lang="en-US" smtClean="0"/>
              <a:pPr>
                <a:defRPr/>
              </a:pPr>
              <a:t>166</a:t>
            </a:fld>
            <a:endParaRPr lang="en-US" dirty="0"/>
          </a:p>
        </p:txBody>
      </p:sp>
    </p:spTree>
    <p:extLst>
      <p:ext uri="{BB962C8B-B14F-4D97-AF65-F5344CB8AC3E}">
        <p14:creationId xmlns:p14="http://schemas.microsoft.com/office/powerpoint/2010/main" val="36014618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p:spPr>
        <p:txBody>
          <a:bodyPr/>
          <a:lstStyle/>
          <a:p>
            <a:endParaRPr lang="en-US" altLang="en-US" dirty="0" smtClean="0"/>
          </a:p>
        </p:txBody>
      </p:sp>
      <p:sp>
        <p:nvSpPr>
          <p:cNvPr id="41988" name="Slide Number Placeholder 3"/>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58A8664-F468-4D1D-8B1B-F4727AF93344}" type="slidenum">
              <a:rPr lang="en-US" altLang="en-US" sz="1200" smtClean="0"/>
              <a:pPr/>
              <a:t>167</a:t>
            </a:fld>
            <a:endParaRPr lang="en-US" altLang="en-US" sz="1200" dirty="0" smtClean="0"/>
          </a:p>
        </p:txBody>
      </p:sp>
    </p:spTree>
    <p:extLst>
      <p:ext uri="{BB962C8B-B14F-4D97-AF65-F5344CB8AC3E}">
        <p14:creationId xmlns:p14="http://schemas.microsoft.com/office/powerpoint/2010/main" val="11043380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517C1AC-24D4-4DA2-ADEB-AAFE289067BF}" type="slidenum">
              <a:rPr lang="en-US" smtClean="0"/>
              <a:pPr>
                <a:defRPr/>
              </a:pPr>
              <a:t>168</a:t>
            </a:fld>
            <a:endParaRPr lang="en-US" dirty="0"/>
          </a:p>
        </p:txBody>
      </p:sp>
    </p:spTree>
    <p:extLst>
      <p:ext uri="{BB962C8B-B14F-4D97-AF65-F5344CB8AC3E}">
        <p14:creationId xmlns:p14="http://schemas.microsoft.com/office/powerpoint/2010/main" val="24566222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F97253-8710-4FE0-9CA3-A57060DB0FB7}" type="slidenum">
              <a:rPr lang="en-US" altLang="en-US" smtClean="0"/>
              <a:pPr/>
              <a:t>169</a:t>
            </a:fld>
            <a:endParaRPr lang="en-US" altLang="en-US" dirty="0"/>
          </a:p>
        </p:txBody>
      </p:sp>
    </p:spTree>
    <p:extLst>
      <p:ext uri="{BB962C8B-B14F-4D97-AF65-F5344CB8AC3E}">
        <p14:creationId xmlns:p14="http://schemas.microsoft.com/office/powerpoint/2010/main" val="951749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F97253-8710-4FE0-9CA3-A57060DB0FB7}" type="slidenum">
              <a:rPr lang="en-US" altLang="en-US" smtClean="0"/>
              <a:pPr/>
              <a:t>170</a:t>
            </a:fld>
            <a:endParaRPr lang="en-US" altLang="en-US" dirty="0"/>
          </a:p>
        </p:txBody>
      </p:sp>
    </p:spTree>
    <p:extLst>
      <p:ext uri="{BB962C8B-B14F-4D97-AF65-F5344CB8AC3E}">
        <p14:creationId xmlns:p14="http://schemas.microsoft.com/office/powerpoint/2010/main" val="39737147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F97253-8710-4FE0-9CA3-A57060DB0FB7}" type="slidenum">
              <a:rPr lang="en-US" altLang="en-US" smtClean="0"/>
              <a:pPr/>
              <a:t>171</a:t>
            </a:fld>
            <a:endParaRPr lang="en-US" altLang="en-US" dirty="0"/>
          </a:p>
        </p:txBody>
      </p:sp>
    </p:spTree>
    <p:extLst>
      <p:ext uri="{BB962C8B-B14F-4D97-AF65-F5344CB8AC3E}">
        <p14:creationId xmlns:p14="http://schemas.microsoft.com/office/powerpoint/2010/main" val="26537061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defTabSz="914400" eaLnBrk="1" hangingPunct="1">
              <a:spcBef>
                <a:spcPct val="0"/>
              </a:spcBef>
            </a:pPr>
            <a:fld id="{53A88B38-DC28-4610-A784-64DC20D5123C}" type="slidenum">
              <a:rPr lang="en-US" altLang="en-US"/>
              <a:pPr defTabSz="914400" eaLnBrk="1" hangingPunct="1">
                <a:spcBef>
                  <a:spcPct val="0"/>
                </a:spcBef>
              </a:pPr>
              <a:t>173</a:t>
            </a:fld>
            <a:endParaRPr lang="en-US" altLang="en-US" dirty="0"/>
          </a:p>
        </p:txBody>
      </p:sp>
      <p:sp>
        <p:nvSpPr>
          <p:cNvPr id="362499" name="Rectangle 2"/>
          <p:cNvSpPr>
            <a:spLocks noGrp="1" noRot="1" noChangeAspect="1" noChangeArrowheads="1" noTextEdit="1"/>
          </p:cNvSpPr>
          <p:nvPr>
            <p:ph type="sldImg"/>
          </p:nvPr>
        </p:nvSpPr>
        <p:spPr>
          <a:ln/>
        </p:spPr>
      </p:sp>
      <p:sp>
        <p:nvSpPr>
          <p:cNvPr id="362500" name="Rectangle 3"/>
          <p:cNvSpPr>
            <a:spLocks noGrp="1" noChangeArrowheads="1"/>
          </p:cNvSpPr>
          <p:nvPr>
            <p:ph type="body" idx="1"/>
          </p:nvPr>
        </p:nvSpPr>
        <p:spPr>
          <a:noFill/>
        </p:spPr>
        <p:txBody>
          <a:bodyPr/>
          <a:lstStyle/>
          <a:p>
            <a:pPr eaLnBrk="1" hangingPunct="1"/>
            <a:endParaRPr lang="en-US" altLang="en-US" dirty="0" smtClean="0"/>
          </a:p>
          <a:p>
            <a:pPr eaLnBrk="1" hangingPunct="1"/>
            <a:endParaRPr lang="en-US" altLang="en-US" dirty="0" smtClean="0"/>
          </a:p>
          <a:p>
            <a:pPr eaLnBrk="1" hangingPunct="1"/>
            <a:r>
              <a:rPr lang="en-US" altLang="en-US" dirty="0" smtClean="0"/>
              <a:t>Over view of Card mon inclusion criteria: ACS?ACI, Controlled cp, unstable angina to post cardiac surgery </a:t>
            </a:r>
          </a:p>
          <a:p>
            <a:pPr eaLnBrk="1" hangingPunct="1"/>
            <a:r>
              <a:rPr lang="en-US" altLang="en-US" dirty="0" smtClean="0"/>
              <a:t>Remote monitoring: SOC both sites: After initial control, now with a lethal arrhythmia, to 24 hr post perm pacemaker</a:t>
            </a:r>
          </a:p>
          <a:p>
            <a:pPr eaLnBrk="1" hangingPunct="1"/>
            <a:r>
              <a:rPr lang="en-US" altLang="en-US" dirty="0" smtClean="0"/>
              <a:t>KMH- Dx of CVA, or rule out CVA/TIA on 2West, to other selected pts on 2South postop</a:t>
            </a:r>
          </a:p>
          <a:p>
            <a:pPr eaLnBrk="1" hangingPunct="1"/>
            <a:r>
              <a:rPr lang="en-US" altLang="en-US" dirty="0" smtClean="0"/>
              <a:t>Types of monitoring : ICU settings, Telemetry areas, Remote tele areas.</a:t>
            </a:r>
          </a:p>
          <a:p>
            <a:pPr eaLnBrk="1" hangingPunct="1"/>
            <a:endParaRPr lang="en-US" altLang="en-US" dirty="0" smtClean="0"/>
          </a:p>
          <a:p>
            <a:pPr eaLnBrk="1" hangingPunct="1"/>
            <a:endParaRPr lang="en-US" altLang="en-US" dirty="0" smtClean="0"/>
          </a:p>
          <a:p>
            <a:pPr eaLnBrk="1" hangingPunct="1"/>
            <a:r>
              <a:rPr lang="en-US" altLang="en-US" dirty="0" smtClean="0"/>
              <a:t>Who does:Monitor tech, Charge nurse, Telemetry RN, Remote resource RN</a:t>
            </a:r>
          </a:p>
        </p:txBody>
      </p:sp>
    </p:spTree>
    <p:extLst>
      <p:ext uri="{BB962C8B-B14F-4D97-AF65-F5344CB8AC3E}">
        <p14:creationId xmlns:p14="http://schemas.microsoft.com/office/powerpoint/2010/main" val="1415254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starting</a:t>
            </a:r>
            <a:r>
              <a:rPr lang="en-US" baseline="0" dirty="0" smtClean="0"/>
              <a:t> points – if patient condition warrants – call provider – leave pt on monitoring until you have updated provider.</a:t>
            </a:r>
            <a:endParaRPr lang="en-US" dirty="0"/>
          </a:p>
        </p:txBody>
      </p:sp>
      <p:sp>
        <p:nvSpPr>
          <p:cNvPr id="4" name="Slide Number Placeholder 3"/>
          <p:cNvSpPr>
            <a:spLocks noGrp="1"/>
          </p:cNvSpPr>
          <p:nvPr>
            <p:ph type="sldNum" sz="quarter" idx="10"/>
          </p:nvPr>
        </p:nvSpPr>
        <p:spPr/>
        <p:txBody>
          <a:bodyPr/>
          <a:lstStyle/>
          <a:p>
            <a:pPr>
              <a:defRPr/>
            </a:pPr>
            <a:fld id="{6517C1AC-24D4-4DA2-ADEB-AAFE289067BF}" type="slidenum">
              <a:rPr lang="en-US" smtClean="0"/>
              <a:pPr>
                <a:defRPr/>
              </a:pPr>
              <a:t>176</a:t>
            </a:fld>
            <a:endParaRPr lang="en-US" dirty="0"/>
          </a:p>
        </p:txBody>
      </p:sp>
    </p:spTree>
    <p:extLst>
      <p:ext uri="{BB962C8B-B14F-4D97-AF65-F5344CB8AC3E}">
        <p14:creationId xmlns:p14="http://schemas.microsoft.com/office/powerpoint/2010/main" val="14536077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517C1AC-24D4-4DA2-ADEB-AAFE289067BF}" type="slidenum">
              <a:rPr lang="en-US" smtClean="0"/>
              <a:pPr>
                <a:defRPr/>
              </a:pPr>
              <a:t>177</a:t>
            </a:fld>
            <a:endParaRPr lang="en-US" dirty="0"/>
          </a:p>
        </p:txBody>
      </p:sp>
    </p:spTree>
    <p:extLst>
      <p:ext uri="{BB962C8B-B14F-4D97-AF65-F5344CB8AC3E}">
        <p14:creationId xmlns:p14="http://schemas.microsoft.com/office/powerpoint/2010/main" val="3358352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Mike – I have used</a:t>
            </a:r>
            <a:r>
              <a:rPr lang="en-US" baseline="0" dirty="0" smtClean="0"/>
              <a:t> animations on this slide to match the voice over.</a:t>
            </a:r>
          </a:p>
          <a:p>
            <a:endParaRPr lang="en-US" baseline="0" dirty="0" smtClean="0"/>
          </a:p>
          <a:p>
            <a:r>
              <a:rPr lang="en-US" baseline="0" dirty="0" smtClean="0"/>
              <a:t>1</a:t>
            </a:r>
            <a:r>
              <a:rPr lang="en-US" baseline="30000" dirty="0" smtClean="0"/>
              <a:t>st</a:t>
            </a:r>
            <a:r>
              <a:rPr lang="en-US" baseline="0" dirty="0" smtClean="0"/>
              <a:t> fade:  “We benefit from it…”</a:t>
            </a:r>
          </a:p>
          <a:p>
            <a:r>
              <a:rPr lang="en-US" baseline="0" dirty="0" smtClean="0"/>
              <a:t>2</a:t>
            </a:r>
            <a:r>
              <a:rPr lang="en-US" baseline="30000" dirty="0" smtClean="0"/>
              <a:t>nd</a:t>
            </a:r>
            <a:r>
              <a:rPr lang="en-US" baseline="0" dirty="0" smtClean="0"/>
              <a:t> fade:  the bulleted texts and the picture</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F241437B-1FC7-441A-BA58-6EBB7327F01E}" type="slidenum">
              <a:rPr lang="en-US" smtClean="0"/>
              <a:t>19</a:t>
            </a:fld>
            <a:endParaRPr lang="en-US" dirty="0"/>
          </a:p>
        </p:txBody>
      </p:sp>
    </p:spTree>
    <p:extLst>
      <p:ext uri="{BB962C8B-B14F-4D97-AF65-F5344CB8AC3E}">
        <p14:creationId xmlns:p14="http://schemas.microsoft.com/office/powerpoint/2010/main" val="27030222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F97253-8710-4FE0-9CA3-A57060DB0FB7}" type="slidenum">
              <a:rPr lang="en-US" altLang="en-US" smtClean="0"/>
              <a:pPr/>
              <a:t>179</a:t>
            </a:fld>
            <a:endParaRPr lang="en-US" altLang="en-US" dirty="0"/>
          </a:p>
        </p:txBody>
      </p:sp>
    </p:spTree>
    <p:extLst>
      <p:ext uri="{BB962C8B-B14F-4D97-AF65-F5344CB8AC3E}">
        <p14:creationId xmlns:p14="http://schemas.microsoft.com/office/powerpoint/2010/main" val="29963566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F97253-8710-4FE0-9CA3-A57060DB0FB7}" type="slidenum">
              <a:rPr lang="en-US" altLang="en-US" smtClean="0"/>
              <a:pPr/>
              <a:t>181</a:t>
            </a:fld>
            <a:endParaRPr lang="en-US" altLang="en-US" dirty="0"/>
          </a:p>
        </p:txBody>
      </p:sp>
    </p:spTree>
    <p:extLst>
      <p:ext uri="{BB962C8B-B14F-4D97-AF65-F5344CB8AC3E}">
        <p14:creationId xmlns:p14="http://schemas.microsoft.com/office/powerpoint/2010/main" val="31984509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67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defTabSz="914400" eaLnBrk="1" hangingPunct="1">
              <a:spcBef>
                <a:spcPct val="0"/>
              </a:spcBef>
            </a:pPr>
            <a:fld id="{B567A97C-5972-4B4D-A319-58E71C32E316}" type="slidenum">
              <a:rPr lang="en-US" altLang="en-US"/>
              <a:pPr defTabSz="914400" eaLnBrk="1" hangingPunct="1">
                <a:spcBef>
                  <a:spcPct val="0"/>
                </a:spcBef>
              </a:pPr>
              <a:t>183</a:t>
            </a:fld>
            <a:endParaRPr lang="en-US" altLang="en-US" dirty="0"/>
          </a:p>
        </p:txBody>
      </p:sp>
      <p:sp>
        <p:nvSpPr>
          <p:cNvPr id="416771" name="Rectangle 14"/>
          <p:cNvSpPr txBox="1">
            <a:spLocks noGrp="1" noChangeArrowheads="1"/>
          </p:cNvSpPr>
          <p:nvPr/>
        </p:nvSpPr>
        <p:spPr bwMode="auto">
          <a:xfrm>
            <a:off x="3978275" y="8842375"/>
            <a:ext cx="30305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843" tIns="47758" rIns="91843" bIns="47758" anchor="b"/>
          <a:lstStyle>
            <a:lvl1pPr defTabSz="457200" eaLnBrk="0" hangingPunct="0">
              <a:spcBef>
                <a:spcPct val="30000"/>
              </a:spcBef>
              <a:tabLst>
                <a:tab pos="723900" algn="l"/>
                <a:tab pos="1447800" algn="l"/>
                <a:tab pos="2171700" algn="l"/>
                <a:tab pos="2895600" algn="l"/>
              </a:tabLst>
              <a:defRPr sz="1200">
                <a:solidFill>
                  <a:schemeClr val="tx1"/>
                </a:solidFill>
                <a:latin typeface="Arial" panose="020B0604020202020204" pitchFamily="34" charset="0"/>
              </a:defRPr>
            </a:lvl1pPr>
            <a:lvl2pPr marL="742950" indent="-285750" defTabSz="457200" eaLnBrk="0" hangingPunct="0">
              <a:spcBef>
                <a:spcPct val="30000"/>
              </a:spcBef>
              <a:tabLst>
                <a:tab pos="723900" algn="l"/>
                <a:tab pos="1447800" algn="l"/>
                <a:tab pos="2171700" algn="l"/>
                <a:tab pos="2895600" algn="l"/>
              </a:tabLst>
              <a:defRPr sz="1200">
                <a:solidFill>
                  <a:schemeClr val="tx1"/>
                </a:solidFill>
                <a:latin typeface="Arial" panose="020B0604020202020204" pitchFamily="34" charset="0"/>
              </a:defRPr>
            </a:lvl2pPr>
            <a:lvl3pPr marL="1143000" indent="-228600" defTabSz="457200" eaLnBrk="0" hangingPunct="0">
              <a:spcBef>
                <a:spcPct val="30000"/>
              </a:spcBef>
              <a:tabLst>
                <a:tab pos="723900" algn="l"/>
                <a:tab pos="1447800" algn="l"/>
                <a:tab pos="2171700" algn="l"/>
                <a:tab pos="2895600" algn="l"/>
              </a:tabLst>
              <a:defRPr sz="1200">
                <a:solidFill>
                  <a:schemeClr val="tx1"/>
                </a:solidFill>
                <a:latin typeface="Arial" panose="020B0604020202020204" pitchFamily="34" charset="0"/>
              </a:defRPr>
            </a:lvl3pPr>
            <a:lvl4pPr marL="1600200" indent="-228600" defTabSz="457200" eaLnBrk="0" hangingPunct="0">
              <a:spcBef>
                <a:spcPct val="30000"/>
              </a:spcBef>
              <a:tabLst>
                <a:tab pos="723900" algn="l"/>
                <a:tab pos="1447800" algn="l"/>
                <a:tab pos="2171700" algn="l"/>
                <a:tab pos="2895600" algn="l"/>
              </a:tabLst>
              <a:defRPr sz="1200">
                <a:solidFill>
                  <a:schemeClr val="tx1"/>
                </a:solidFill>
                <a:latin typeface="Arial" panose="020B0604020202020204" pitchFamily="34" charset="0"/>
              </a:defRPr>
            </a:lvl4pPr>
            <a:lvl5pPr marL="2057400" indent="-228600" defTabSz="457200" eaLnBrk="0" hangingPunct="0">
              <a:spcBef>
                <a:spcPct val="30000"/>
              </a:spcBef>
              <a:tabLst>
                <a:tab pos="723900" algn="l"/>
                <a:tab pos="1447800" algn="l"/>
                <a:tab pos="2171700" algn="l"/>
                <a:tab pos="2895600" algn="l"/>
              </a:tabLst>
              <a:defRPr sz="1200">
                <a:solidFill>
                  <a:schemeClr val="tx1"/>
                </a:solidFill>
                <a:latin typeface="Arial" panose="020B0604020202020204" pitchFamily="34" charset="0"/>
              </a:defRPr>
            </a:lvl5pPr>
            <a:lvl6pPr marL="2514600" indent="-228600" defTabSz="457200" eaLnBrk="0" fontAlgn="base" hangingPunct="0">
              <a:spcBef>
                <a:spcPct val="30000"/>
              </a:spcBef>
              <a:spcAft>
                <a:spcPct val="0"/>
              </a:spcAft>
              <a:tabLst>
                <a:tab pos="723900" algn="l"/>
                <a:tab pos="1447800" algn="l"/>
                <a:tab pos="2171700" algn="l"/>
                <a:tab pos="2895600" algn="l"/>
              </a:tabLst>
              <a:defRPr sz="1200">
                <a:solidFill>
                  <a:schemeClr val="tx1"/>
                </a:solidFill>
                <a:latin typeface="Arial" panose="020B0604020202020204" pitchFamily="34" charset="0"/>
              </a:defRPr>
            </a:lvl6pPr>
            <a:lvl7pPr marL="2971800" indent="-228600" defTabSz="457200" eaLnBrk="0" fontAlgn="base" hangingPunct="0">
              <a:spcBef>
                <a:spcPct val="30000"/>
              </a:spcBef>
              <a:spcAft>
                <a:spcPct val="0"/>
              </a:spcAft>
              <a:tabLst>
                <a:tab pos="723900" algn="l"/>
                <a:tab pos="1447800" algn="l"/>
                <a:tab pos="2171700" algn="l"/>
                <a:tab pos="2895600" algn="l"/>
              </a:tabLst>
              <a:defRPr sz="1200">
                <a:solidFill>
                  <a:schemeClr val="tx1"/>
                </a:solidFill>
                <a:latin typeface="Arial" panose="020B0604020202020204" pitchFamily="34" charset="0"/>
              </a:defRPr>
            </a:lvl7pPr>
            <a:lvl8pPr marL="3429000" indent="-228600" defTabSz="457200" eaLnBrk="0" fontAlgn="base" hangingPunct="0">
              <a:spcBef>
                <a:spcPct val="30000"/>
              </a:spcBef>
              <a:spcAft>
                <a:spcPct val="0"/>
              </a:spcAft>
              <a:tabLst>
                <a:tab pos="723900" algn="l"/>
                <a:tab pos="1447800" algn="l"/>
                <a:tab pos="2171700" algn="l"/>
                <a:tab pos="2895600" algn="l"/>
              </a:tabLst>
              <a:defRPr sz="1200">
                <a:solidFill>
                  <a:schemeClr val="tx1"/>
                </a:solidFill>
                <a:latin typeface="Arial" panose="020B0604020202020204" pitchFamily="34" charset="0"/>
              </a:defRPr>
            </a:lvl8pPr>
            <a:lvl9pPr marL="3886200" indent="-228600" defTabSz="457200" eaLnBrk="0" fontAlgn="base" hangingPunct="0">
              <a:spcBef>
                <a:spcPct val="30000"/>
              </a:spcBef>
              <a:spcAft>
                <a:spcPct val="0"/>
              </a:spcAft>
              <a:tabLst>
                <a:tab pos="723900" algn="l"/>
                <a:tab pos="1447800" algn="l"/>
                <a:tab pos="2171700" algn="l"/>
                <a:tab pos="2895600" algn="l"/>
              </a:tabLst>
              <a:defRPr sz="1200">
                <a:solidFill>
                  <a:schemeClr val="tx1"/>
                </a:solidFill>
                <a:latin typeface="Arial" panose="020B0604020202020204" pitchFamily="34" charset="0"/>
              </a:defRPr>
            </a:lvl9pPr>
          </a:lstStyle>
          <a:p>
            <a:pPr algn="r" eaLnBrk="1" hangingPunct="1">
              <a:spcBef>
                <a:spcPct val="0"/>
              </a:spcBef>
              <a:buClr>
                <a:srgbClr val="000000"/>
              </a:buClr>
              <a:buFont typeface="Times New Roman" panose="02020603050405020304" pitchFamily="18" charset="0"/>
              <a:buNone/>
            </a:pPr>
            <a:fld id="{2215E7D0-DDBE-4CE6-AD05-A0A4EC8EF2CB}" type="slidenum">
              <a:rPr lang="en-US" altLang="en-US">
                <a:solidFill>
                  <a:srgbClr val="000000"/>
                </a:solidFill>
                <a:latin typeface="Times New Roman" panose="02020603050405020304" pitchFamily="18" charset="0"/>
                <a:ea typeface="ＭＳ Ｐゴシック" panose="020B0600070205080204" pitchFamily="34" charset="-128"/>
                <a:cs typeface="Lucida Sans Unicode" panose="020B0602030504020204" pitchFamily="34" charset="0"/>
              </a:rPr>
              <a:pPr algn="r" eaLnBrk="1" hangingPunct="1">
                <a:spcBef>
                  <a:spcPct val="0"/>
                </a:spcBef>
                <a:buClr>
                  <a:srgbClr val="000000"/>
                </a:buClr>
                <a:buFont typeface="Times New Roman" panose="02020603050405020304" pitchFamily="18" charset="0"/>
                <a:buNone/>
              </a:pPr>
              <a:t>183</a:t>
            </a:fld>
            <a:endParaRPr lang="en-US" altLang="en-US" dirty="0">
              <a:solidFill>
                <a:srgbClr val="000000"/>
              </a:solidFill>
              <a:latin typeface="Times New Roman" panose="02020603050405020304" pitchFamily="18" charset="0"/>
              <a:ea typeface="ＭＳ Ｐゴシック" panose="020B0600070205080204" pitchFamily="34" charset="-128"/>
              <a:cs typeface="Lucida Sans Unicode" panose="020B0602030504020204" pitchFamily="34" charset="0"/>
            </a:endParaRPr>
          </a:p>
        </p:txBody>
      </p:sp>
      <p:sp>
        <p:nvSpPr>
          <p:cNvPr id="416772" name="Text Box 1"/>
          <p:cNvSpPr txBox="1">
            <a:spLocks noChangeArrowheads="1"/>
          </p:cNvSpPr>
          <p:nvPr/>
        </p:nvSpPr>
        <p:spPr bwMode="auto">
          <a:xfrm>
            <a:off x="3978275" y="8842375"/>
            <a:ext cx="30321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843" tIns="47758" rIns="91843" bIns="47758" anchor="b"/>
          <a:lstStyle>
            <a:lvl1pPr defTabSz="457200" eaLnBrk="0" hangingPunct="0">
              <a:spcBef>
                <a:spcPct val="30000"/>
              </a:spcBef>
              <a:tabLst>
                <a:tab pos="0" algn="l"/>
                <a:tab pos="457200" algn="l"/>
                <a:tab pos="914400" algn="l"/>
                <a:tab pos="1371600" algn="l"/>
                <a:tab pos="1828800" algn="l"/>
                <a:tab pos="2286000" algn="l"/>
                <a:tab pos="2743200" algn="l"/>
                <a:tab pos="3200400" algn="l"/>
                <a:tab pos="3656013" algn="l"/>
                <a:tab pos="4113213" algn="l"/>
                <a:tab pos="4570413" algn="l"/>
                <a:tab pos="5027613" algn="l"/>
                <a:tab pos="5484813" algn="l"/>
                <a:tab pos="5942013" algn="l"/>
                <a:tab pos="6399213" algn="l"/>
                <a:tab pos="6856413" algn="l"/>
                <a:tab pos="7315200" algn="l"/>
                <a:tab pos="7772400" algn="l"/>
                <a:tab pos="8229600" algn="l"/>
                <a:tab pos="8686800" algn="l"/>
                <a:tab pos="9144000" algn="l"/>
              </a:tabLst>
              <a:defRPr sz="1200">
                <a:solidFill>
                  <a:schemeClr val="tx1"/>
                </a:solidFill>
                <a:latin typeface="Arial" panose="020B0604020202020204" pitchFamily="34" charset="0"/>
              </a:defRPr>
            </a:lvl1pPr>
            <a:lvl2pPr marL="742950" indent="-285750" defTabSz="457200" eaLnBrk="0" hangingPunct="0">
              <a:spcBef>
                <a:spcPct val="30000"/>
              </a:spcBef>
              <a:tabLst>
                <a:tab pos="0" algn="l"/>
                <a:tab pos="457200" algn="l"/>
                <a:tab pos="914400" algn="l"/>
                <a:tab pos="1371600" algn="l"/>
                <a:tab pos="1828800" algn="l"/>
                <a:tab pos="2286000" algn="l"/>
                <a:tab pos="2743200" algn="l"/>
                <a:tab pos="3200400" algn="l"/>
                <a:tab pos="3656013" algn="l"/>
                <a:tab pos="4113213" algn="l"/>
                <a:tab pos="4570413" algn="l"/>
                <a:tab pos="5027613" algn="l"/>
                <a:tab pos="5484813" algn="l"/>
                <a:tab pos="5942013" algn="l"/>
                <a:tab pos="6399213" algn="l"/>
                <a:tab pos="6856413" algn="l"/>
                <a:tab pos="7315200" algn="l"/>
                <a:tab pos="7772400" algn="l"/>
                <a:tab pos="8229600" algn="l"/>
                <a:tab pos="8686800" algn="l"/>
                <a:tab pos="9144000" algn="l"/>
              </a:tabLst>
              <a:defRPr sz="1200">
                <a:solidFill>
                  <a:schemeClr val="tx1"/>
                </a:solidFill>
                <a:latin typeface="Arial" panose="020B0604020202020204" pitchFamily="34" charset="0"/>
              </a:defRPr>
            </a:lvl2pPr>
            <a:lvl3pPr marL="1143000" indent="-228600" defTabSz="457200" eaLnBrk="0" hangingPunct="0">
              <a:spcBef>
                <a:spcPct val="30000"/>
              </a:spcBef>
              <a:tabLst>
                <a:tab pos="0" algn="l"/>
                <a:tab pos="457200" algn="l"/>
                <a:tab pos="914400" algn="l"/>
                <a:tab pos="1371600" algn="l"/>
                <a:tab pos="1828800" algn="l"/>
                <a:tab pos="2286000" algn="l"/>
                <a:tab pos="2743200" algn="l"/>
                <a:tab pos="3200400" algn="l"/>
                <a:tab pos="3656013" algn="l"/>
                <a:tab pos="4113213" algn="l"/>
                <a:tab pos="4570413" algn="l"/>
                <a:tab pos="5027613" algn="l"/>
                <a:tab pos="5484813" algn="l"/>
                <a:tab pos="5942013" algn="l"/>
                <a:tab pos="6399213" algn="l"/>
                <a:tab pos="6856413" algn="l"/>
                <a:tab pos="7315200" algn="l"/>
                <a:tab pos="7772400" algn="l"/>
                <a:tab pos="8229600" algn="l"/>
                <a:tab pos="8686800" algn="l"/>
                <a:tab pos="9144000" algn="l"/>
              </a:tabLst>
              <a:defRPr sz="1200">
                <a:solidFill>
                  <a:schemeClr val="tx1"/>
                </a:solidFill>
                <a:latin typeface="Arial" panose="020B0604020202020204" pitchFamily="34" charset="0"/>
              </a:defRPr>
            </a:lvl3pPr>
            <a:lvl4pPr marL="1600200" indent="-228600" defTabSz="457200" eaLnBrk="0" hangingPunct="0">
              <a:spcBef>
                <a:spcPct val="30000"/>
              </a:spcBef>
              <a:tabLst>
                <a:tab pos="0" algn="l"/>
                <a:tab pos="457200" algn="l"/>
                <a:tab pos="914400" algn="l"/>
                <a:tab pos="1371600" algn="l"/>
                <a:tab pos="1828800" algn="l"/>
                <a:tab pos="2286000" algn="l"/>
                <a:tab pos="2743200" algn="l"/>
                <a:tab pos="3200400" algn="l"/>
                <a:tab pos="3656013" algn="l"/>
                <a:tab pos="4113213" algn="l"/>
                <a:tab pos="4570413" algn="l"/>
                <a:tab pos="5027613" algn="l"/>
                <a:tab pos="5484813" algn="l"/>
                <a:tab pos="5942013" algn="l"/>
                <a:tab pos="6399213" algn="l"/>
                <a:tab pos="6856413" algn="l"/>
                <a:tab pos="7315200" algn="l"/>
                <a:tab pos="7772400" algn="l"/>
                <a:tab pos="8229600" algn="l"/>
                <a:tab pos="8686800" algn="l"/>
                <a:tab pos="9144000" algn="l"/>
              </a:tabLst>
              <a:defRPr sz="1200">
                <a:solidFill>
                  <a:schemeClr val="tx1"/>
                </a:solidFill>
                <a:latin typeface="Arial" panose="020B0604020202020204" pitchFamily="34" charset="0"/>
              </a:defRPr>
            </a:lvl4pPr>
            <a:lvl5pPr marL="2057400" indent="-228600" defTabSz="457200" eaLnBrk="0" hangingPunct="0">
              <a:spcBef>
                <a:spcPct val="30000"/>
              </a:spcBef>
              <a:tabLst>
                <a:tab pos="0" algn="l"/>
                <a:tab pos="457200" algn="l"/>
                <a:tab pos="914400" algn="l"/>
                <a:tab pos="1371600" algn="l"/>
                <a:tab pos="1828800" algn="l"/>
                <a:tab pos="2286000" algn="l"/>
                <a:tab pos="2743200" algn="l"/>
                <a:tab pos="3200400" algn="l"/>
                <a:tab pos="3656013" algn="l"/>
                <a:tab pos="4113213" algn="l"/>
                <a:tab pos="4570413" algn="l"/>
                <a:tab pos="5027613" algn="l"/>
                <a:tab pos="5484813" algn="l"/>
                <a:tab pos="5942013" algn="l"/>
                <a:tab pos="6399213" algn="l"/>
                <a:tab pos="6856413" algn="l"/>
                <a:tab pos="7315200" algn="l"/>
                <a:tab pos="7772400" algn="l"/>
                <a:tab pos="8229600" algn="l"/>
                <a:tab pos="8686800" algn="l"/>
                <a:tab pos="9144000" algn="l"/>
              </a:tabLst>
              <a:defRPr sz="1200">
                <a:solidFill>
                  <a:schemeClr val="tx1"/>
                </a:solidFill>
                <a:latin typeface="Arial" panose="020B0604020202020204" pitchFamily="34" charset="0"/>
              </a:defRPr>
            </a:lvl5pPr>
            <a:lvl6pPr marL="25146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6013" algn="l"/>
                <a:tab pos="4113213" algn="l"/>
                <a:tab pos="4570413" algn="l"/>
                <a:tab pos="5027613" algn="l"/>
                <a:tab pos="5484813" algn="l"/>
                <a:tab pos="5942013" algn="l"/>
                <a:tab pos="6399213" algn="l"/>
                <a:tab pos="6856413" algn="l"/>
                <a:tab pos="7315200" algn="l"/>
                <a:tab pos="7772400" algn="l"/>
                <a:tab pos="8229600" algn="l"/>
                <a:tab pos="8686800" algn="l"/>
                <a:tab pos="9144000" algn="l"/>
              </a:tabLst>
              <a:defRPr sz="1200">
                <a:solidFill>
                  <a:schemeClr val="tx1"/>
                </a:solidFill>
                <a:latin typeface="Arial" panose="020B0604020202020204" pitchFamily="34" charset="0"/>
              </a:defRPr>
            </a:lvl6pPr>
            <a:lvl7pPr marL="29718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6013" algn="l"/>
                <a:tab pos="4113213" algn="l"/>
                <a:tab pos="4570413" algn="l"/>
                <a:tab pos="5027613" algn="l"/>
                <a:tab pos="5484813" algn="l"/>
                <a:tab pos="5942013" algn="l"/>
                <a:tab pos="6399213" algn="l"/>
                <a:tab pos="6856413" algn="l"/>
                <a:tab pos="7315200" algn="l"/>
                <a:tab pos="7772400" algn="l"/>
                <a:tab pos="8229600" algn="l"/>
                <a:tab pos="8686800" algn="l"/>
                <a:tab pos="9144000" algn="l"/>
              </a:tabLst>
              <a:defRPr sz="1200">
                <a:solidFill>
                  <a:schemeClr val="tx1"/>
                </a:solidFill>
                <a:latin typeface="Arial" panose="020B0604020202020204" pitchFamily="34" charset="0"/>
              </a:defRPr>
            </a:lvl7pPr>
            <a:lvl8pPr marL="34290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6013" algn="l"/>
                <a:tab pos="4113213" algn="l"/>
                <a:tab pos="4570413" algn="l"/>
                <a:tab pos="5027613" algn="l"/>
                <a:tab pos="5484813" algn="l"/>
                <a:tab pos="5942013" algn="l"/>
                <a:tab pos="6399213" algn="l"/>
                <a:tab pos="6856413" algn="l"/>
                <a:tab pos="7315200" algn="l"/>
                <a:tab pos="7772400" algn="l"/>
                <a:tab pos="8229600" algn="l"/>
                <a:tab pos="8686800" algn="l"/>
                <a:tab pos="9144000" algn="l"/>
              </a:tabLst>
              <a:defRPr sz="1200">
                <a:solidFill>
                  <a:schemeClr val="tx1"/>
                </a:solidFill>
                <a:latin typeface="Arial" panose="020B0604020202020204" pitchFamily="34" charset="0"/>
              </a:defRPr>
            </a:lvl8pPr>
            <a:lvl9pPr marL="38862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6013" algn="l"/>
                <a:tab pos="4113213" algn="l"/>
                <a:tab pos="4570413" algn="l"/>
                <a:tab pos="5027613" algn="l"/>
                <a:tab pos="5484813" algn="l"/>
                <a:tab pos="5942013" algn="l"/>
                <a:tab pos="6399213" algn="l"/>
                <a:tab pos="6856413" algn="l"/>
                <a:tab pos="7315200" algn="l"/>
                <a:tab pos="7772400" algn="l"/>
                <a:tab pos="8229600" algn="l"/>
                <a:tab pos="8686800" algn="l"/>
                <a:tab pos="9144000" algn="l"/>
              </a:tabLst>
              <a:defRPr sz="1200">
                <a:solidFill>
                  <a:schemeClr val="tx1"/>
                </a:solidFill>
                <a:latin typeface="Arial" panose="020B0604020202020204" pitchFamily="34" charset="0"/>
              </a:defRPr>
            </a:lvl9pPr>
          </a:lstStyle>
          <a:p>
            <a:pPr algn="r" eaLnBrk="1" hangingPunct="1">
              <a:spcBef>
                <a:spcPct val="0"/>
              </a:spcBef>
              <a:buClr>
                <a:srgbClr val="000000"/>
              </a:buClr>
              <a:buFont typeface="Times New Roman" panose="02020603050405020304" pitchFamily="18" charset="0"/>
              <a:buNone/>
            </a:pPr>
            <a:fld id="{738037DD-FA52-4F6D-B7A2-7BAE99E38E58}" type="slidenum">
              <a:rPr lang="en-US" altLang="en-US">
                <a:solidFill>
                  <a:srgbClr val="000000"/>
                </a:solidFill>
                <a:latin typeface="Times New Roman" panose="02020603050405020304" pitchFamily="18" charset="0"/>
                <a:ea typeface="ＭＳ Ｐゴシック" panose="020B0600070205080204" pitchFamily="34" charset="-128"/>
                <a:cs typeface="Lucida Sans Unicode" panose="020B0602030504020204" pitchFamily="34" charset="0"/>
              </a:rPr>
              <a:pPr algn="r" eaLnBrk="1" hangingPunct="1">
                <a:spcBef>
                  <a:spcPct val="0"/>
                </a:spcBef>
                <a:buClr>
                  <a:srgbClr val="000000"/>
                </a:buClr>
                <a:buFont typeface="Times New Roman" panose="02020603050405020304" pitchFamily="18" charset="0"/>
                <a:buNone/>
              </a:pPr>
              <a:t>183</a:t>
            </a:fld>
            <a:endParaRPr lang="en-US" altLang="en-US" dirty="0">
              <a:solidFill>
                <a:srgbClr val="000000"/>
              </a:solidFill>
              <a:latin typeface="Times New Roman" panose="02020603050405020304" pitchFamily="18" charset="0"/>
              <a:ea typeface="ＭＳ Ｐゴシック" panose="020B0600070205080204" pitchFamily="34" charset="-128"/>
              <a:cs typeface="Lucida Sans Unicode" panose="020B0602030504020204" pitchFamily="34" charset="0"/>
            </a:endParaRPr>
          </a:p>
        </p:txBody>
      </p:sp>
      <p:sp>
        <p:nvSpPr>
          <p:cNvPr id="416773" name="Text Box 2"/>
          <p:cNvSpPr txBox="1">
            <a:spLocks noChangeArrowheads="1"/>
          </p:cNvSpPr>
          <p:nvPr/>
        </p:nvSpPr>
        <p:spPr bwMode="auto">
          <a:xfrm>
            <a:off x="1169988" y="698500"/>
            <a:ext cx="4675187" cy="3482975"/>
          </a:xfrm>
          <a:prstGeom prst="rect">
            <a:avLst/>
          </a:prstGeom>
          <a:solidFill>
            <a:srgbClr val="FFFFFF"/>
          </a:solidFill>
          <a:ln w="9360">
            <a:solidFill>
              <a:srgbClr val="000000"/>
            </a:solidFill>
            <a:miter lim="800000"/>
            <a:headEnd/>
            <a:tailEnd/>
          </a:ln>
        </p:spPr>
        <p:txBody>
          <a:bodyPr wrap="none" lIns="93313" tIns="46657" rIns="93313" bIns="46657" anchor="ct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buClr>
                <a:srgbClr val="000000"/>
              </a:buClr>
              <a:buFont typeface="Times New Roman" panose="02020603050405020304" pitchFamily="18" charset="0"/>
              <a:buNone/>
            </a:pPr>
            <a:endParaRPr lang="en-US" altLang="en-US" sz="2400" dirty="0">
              <a:solidFill>
                <a:schemeClr val="bg1"/>
              </a:solidFill>
              <a:latin typeface="Times New Roman" panose="02020603050405020304" pitchFamily="18" charset="0"/>
              <a:ea typeface="ＭＳ Ｐゴシック" panose="020B0600070205080204" pitchFamily="34" charset="-128"/>
              <a:cs typeface="Lucida Sans Unicode" panose="020B0602030504020204" pitchFamily="34" charset="0"/>
            </a:endParaRPr>
          </a:p>
        </p:txBody>
      </p:sp>
      <p:sp>
        <p:nvSpPr>
          <p:cNvPr id="416774" name="Rectangle 3"/>
          <p:cNvSpPr>
            <a:spLocks noGrp="1" noChangeArrowheads="1"/>
          </p:cNvSpPr>
          <p:nvPr>
            <p:ph type="body"/>
          </p:nvPr>
        </p:nvSpPr>
        <p:spPr>
          <a:xfrm>
            <a:off x="701675" y="4421188"/>
            <a:ext cx="5607050" cy="4178300"/>
          </a:xfrm>
          <a:noFill/>
        </p:spPr>
        <p:txBody>
          <a:bodyPr wrap="none" lIns="91843" tIns="47758" rIns="91843" bIns="47758" anchor="ctr"/>
          <a:lstStyle/>
          <a:p>
            <a:pPr eaLnBrk="1" hangingPunct="1"/>
            <a:endParaRPr lang="en-US" altLang="en-US" dirty="0" smtClean="0"/>
          </a:p>
        </p:txBody>
      </p:sp>
    </p:spTree>
    <p:extLst>
      <p:ext uri="{BB962C8B-B14F-4D97-AF65-F5344CB8AC3E}">
        <p14:creationId xmlns:p14="http://schemas.microsoft.com/office/powerpoint/2010/main" val="161067026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Changes with Policy given from June 2017 Policy Update </a:t>
            </a:r>
            <a:endParaRPr lang="en-US" dirty="0"/>
          </a:p>
        </p:txBody>
      </p:sp>
      <p:sp>
        <p:nvSpPr>
          <p:cNvPr id="4" name="Slide Number Placeholder 3"/>
          <p:cNvSpPr>
            <a:spLocks noGrp="1"/>
          </p:cNvSpPr>
          <p:nvPr>
            <p:ph type="sldNum" sz="quarter" idx="10"/>
          </p:nvPr>
        </p:nvSpPr>
        <p:spPr/>
        <p:txBody>
          <a:bodyPr/>
          <a:lstStyle/>
          <a:p>
            <a:pPr>
              <a:defRPr/>
            </a:pPr>
            <a:fld id="{6517C1AC-24D4-4DA2-ADEB-AAFE289067BF}" type="slidenum">
              <a:rPr lang="en-US" smtClean="0"/>
              <a:pPr>
                <a:defRPr/>
              </a:pPr>
              <a:t>185</a:t>
            </a:fld>
            <a:endParaRPr lang="en-US" dirty="0"/>
          </a:p>
        </p:txBody>
      </p:sp>
    </p:spTree>
    <p:extLst>
      <p:ext uri="{BB962C8B-B14F-4D97-AF65-F5344CB8AC3E}">
        <p14:creationId xmlns:p14="http://schemas.microsoft.com/office/powerpoint/2010/main" val="19104297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defTabSz="914400" eaLnBrk="1" hangingPunct="1">
              <a:spcBef>
                <a:spcPct val="0"/>
              </a:spcBef>
            </a:pPr>
            <a:fld id="{A07F0105-982E-4EDD-B515-A3BE1CC5DE52}" type="slidenum">
              <a:rPr lang="en-US" altLang="en-US"/>
              <a:pPr defTabSz="914400" eaLnBrk="1" hangingPunct="1">
                <a:spcBef>
                  <a:spcPct val="0"/>
                </a:spcBef>
              </a:pPr>
              <a:t>186</a:t>
            </a:fld>
            <a:endParaRPr lang="en-US" altLang="en-US" dirty="0"/>
          </a:p>
        </p:txBody>
      </p:sp>
      <p:sp>
        <p:nvSpPr>
          <p:cNvPr id="419843" name="Rectangle 14"/>
          <p:cNvSpPr txBox="1">
            <a:spLocks noGrp="1" noChangeArrowheads="1"/>
          </p:cNvSpPr>
          <p:nvPr/>
        </p:nvSpPr>
        <p:spPr bwMode="auto">
          <a:xfrm>
            <a:off x="3978275" y="8842375"/>
            <a:ext cx="30305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843" tIns="47758" rIns="91843" bIns="47758" anchor="b"/>
          <a:lstStyle>
            <a:lvl1pPr defTabSz="457200" eaLnBrk="0" hangingPunct="0">
              <a:spcBef>
                <a:spcPct val="30000"/>
              </a:spcBef>
              <a:tabLst>
                <a:tab pos="723900" algn="l"/>
                <a:tab pos="1447800" algn="l"/>
                <a:tab pos="2171700" algn="l"/>
                <a:tab pos="2895600" algn="l"/>
              </a:tabLst>
              <a:defRPr sz="1200">
                <a:solidFill>
                  <a:schemeClr val="tx1"/>
                </a:solidFill>
                <a:latin typeface="Arial" panose="020B0604020202020204" pitchFamily="34" charset="0"/>
              </a:defRPr>
            </a:lvl1pPr>
            <a:lvl2pPr marL="742950" indent="-285750" defTabSz="457200" eaLnBrk="0" hangingPunct="0">
              <a:spcBef>
                <a:spcPct val="30000"/>
              </a:spcBef>
              <a:tabLst>
                <a:tab pos="723900" algn="l"/>
                <a:tab pos="1447800" algn="l"/>
                <a:tab pos="2171700" algn="l"/>
                <a:tab pos="2895600" algn="l"/>
              </a:tabLst>
              <a:defRPr sz="1200">
                <a:solidFill>
                  <a:schemeClr val="tx1"/>
                </a:solidFill>
                <a:latin typeface="Arial" panose="020B0604020202020204" pitchFamily="34" charset="0"/>
              </a:defRPr>
            </a:lvl2pPr>
            <a:lvl3pPr marL="1143000" indent="-228600" defTabSz="457200" eaLnBrk="0" hangingPunct="0">
              <a:spcBef>
                <a:spcPct val="30000"/>
              </a:spcBef>
              <a:tabLst>
                <a:tab pos="723900" algn="l"/>
                <a:tab pos="1447800" algn="l"/>
                <a:tab pos="2171700" algn="l"/>
                <a:tab pos="2895600" algn="l"/>
              </a:tabLst>
              <a:defRPr sz="1200">
                <a:solidFill>
                  <a:schemeClr val="tx1"/>
                </a:solidFill>
                <a:latin typeface="Arial" panose="020B0604020202020204" pitchFamily="34" charset="0"/>
              </a:defRPr>
            </a:lvl3pPr>
            <a:lvl4pPr marL="1600200" indent="-228600" defTabSz="457200" eaLnBrk="0" hangingPunct="0">
              <a:spcBef>
                <a:spcPct val="30000"/>
              </a:spcBef>
              <a:tabLst>
                <a:tab pos="723900" algn="l"/>
                <a:tab pos="1447800" algn="l"/>
                <a:tab pos="2171700" algn="l"/>
                <a:tab pos="2895600" algn="l"/>
              </a:tabLst>
              <a:defRPr sz="1200">
                <a:solidFill>
                  <a:schemeClr val="tx1"/>
                </a:solidFill>
                <a:latin typeface="Arial" panose="020B0604020202020204" pitchFamily="34" charset="0"/>
              </a:defRPr>
            </a:lvl4pPr>
            <a:lvl5pPr marL="2057400" indent="-228600" defTabSz="457200" eaLnBrk="0" hangingPunct="0">
              <a:spcBef>
                <a:spcPct val="30000"/>
              </a:spcBef>
              <a:tabLst>
                <a:tab pos="723900" algn="l"/>
                <a:tab pos="1447800" algn="l"/>
                <a:tab pos="2171700" algn="l"/>
                <a:tab pos="2895600" algn="l"/>
              </a:tabLst>
              <a:defRPr sz="1200">
                <a:solidFill>
                  <a:schemeClr val="tx1"/>
                </a:solidFill>
                <a:latin typeface="Arial" panose="020B0604020202020204" pitchFamily="34" charset="0"/>
              </a:defRPr>
            </a:lvl5pPr>
            <a:lvl6pPr marL="2514600" indent="-228600" defTabSz="457200" eaLnBrk="0" fontAlgn="base" hangingPunct="0">
              <a:spcBef>
                <a:spcPct val="30000"/>
              </a:spcBef>
              <a:spcAft>
                <a:spcPct val="0"/>
              </a:spcAft>
              <a:tabLst>
                <a:tab pos="723900" algn="l"/>
                <a:tab pos="1447800" algn="l"/>
                <a:tab pos="2171700" algn="l"/>
                <a:tab pos="2895600" algn="l"/>
              </a:tabLst>
              <a:defRPr sz="1200">
                <a:solidFill>
                  <a:schemeClr val="tx1"/>
                </a:solidFill>
                <a:latin typeface="Arial" panose="020B0604020202020204" pitchFamily="34" charset="0"/>
              </a:defRPr>
            </a:lvl6pPr>
            <a:lvl7pPr marL="2971800" indent="-228600" defTabSz="457200" eaLnBrk="0" fontAlgn="base" hangingPunct="0">
              <a:spcBef>
                <a:spcPct val="30000"/>
              </a:spcBef>
              <a:spcAft>
                <a:spcPct val="0"/>
              </a:spcAft>
              <a:tabLst>
                <a:tab pos="723900" algn="l"/>
                <a:tab pos="1447800" algn="l"/>
                <a:tab pos="2171700" algn="l"/>
                <a:tab pos="2895600" algn="l"/>
              </a:tabLst>
              <a:defRPr sz="1200">
                <a:solidFill>
                  <a:schemeClr val="tx1"/>
                </a:solidFill>
                <a:latin typeface="Arial" panose="020B0604020202020204" pitchFamily="34" charset="0"/>
              </a:defRPr>
            </a:lvl7pPr>
            <a:lvl8pPr marL="3429000" indent="-228600" defTabSz="457200" eaLnBrk="0" fontAlgn="base" hangingPunct="0">
              <a:spcBef>
                <a:spcPct val="30000"/>
              </a:spcBef>
              <a:spcAft>
                <a:spcPct val="0"/>
              </a:spcAft>
              <a:tabLst>
                <a:tab pos="723900" algn="l"/>
                <a:tab pos="1447800" algn="l"/>
                <a:tab pos="2171700" algn="l"/>
                <a:tab pos="2895600" algn="l"/>
              </a:tabLst>
              <a:defRPr sz="1200">
                <a:solidFill>
                  <a:schemeClr val="tx1"/>
                </a:solidFill>
                <a:latin typeface="Arial" panose="020B0604020202020204" pitchFamily="34" charset="0"/>
              </a:defRPr>
            </a:lvl8pPr>
            <a:lvl9pPr marL="3886200" indent="-228600" defTabSz="457200" eaLnBrk="0" fontAlgn="base" hangingPunct="0">
              <a:spcBef>
                <a:spcPct val="30000"/>
              </a:spcBef>
              <a:spcAft>
                <a:spcPct val="0"/>
              </a:spcAft>
              <a:tabLst>
                <a:tab pos="723900" algn="l"/>
                <a:tab pos="1447800" algn="l"/>
                <a:tab pos="2171700" algn="l"/>
                <a:tab pos="2895600" algn="l"/>
              </a:tabLst>
              <a:defRPr sz="1200">
                <a:solidFill>
                  <a:schemeClr val="tx1"/>
                </a:solidFill>
                <a:latin typeface="Arial" panose="020B0604020202020204" pitchFamily="34" charset="0"/>
              </a:defRPr>
            </a:lvl9pPr>
          </a:lstStyle>
          <a:p>
            <a:pPr algn="r" eaLnBrk="1" hangingPunct="1">
              <a:spcBef>
                <a:spcPct val="0"/>
              </a:spcBef>
              <a:buClr>
                <a:srgbClr val="000000"/>
              </a:buClr>
              <a:buFont typeface="Times New Roman" panose="02020603050405020304" pitchFamily="18" charset="0"/>
              <a:buNone/>
            </a:pPr>
            <a:fld id="{11F99EDF-B7F2-4822-B511-6B1D0CEFD195}" type="slidenum">
              <a:rPr lang="en-US" altLang="en-US">
                <a:solidFill>
                  <a:srgbClr val="000000"/>
                </a:solidFill>
                <a:latin typeface="Times New Roman" panose="02020603050405020304" pitchFamily="18" charset="0"/>
                <a:ea typeface="ＭＳ Ｐゴシック" panose="020B0600070205080204" pitchFamily="34" charset="-128"/>
                <a:cs typeface="Lucida Sans Unicode" panose="020B0602030504020204" pitchFamily="34" charset="0"/>
              </a:rPr>
              <a:pPr algn="r" eaLnBrk="1" hangingPunct="1">
                <a:spcBef>
                  <a:spcPct val="0"/>
                </a:spcBef>
                <a:buClr>
                  <a:srgbClr val="000000"/>
                </a:buClr>
                <a:buFont typeface="Times New Roman" panose="02020603050405020304" pitchFamily="18" charset="0"/>
                <a:buNone/>
              </a:pPr>
              <a:t>186</a:t>
            </a:fld>
            <a:endParaRPr lang="en-US" altLang="en-US" dirty="0">
              <a:solidFill>
                <a:srgbClr val="000000"/>
              </a:solidFill>
              <a:latin typeface="Times New Roman" panose="02020603050405020304" pitchFamily="18" charset="0"/>
              <a:ea typeface="ＭＳ Ｐゴシック" panose="020B0600070205080204" pitchFamily="34" charset="-128"/>
              <a:cs typeface="Lucida Sans Unicode" panose="020B0602030504020204" pitchFamily="34" charset="0"/>
            </a:endParaRPr>
          </a:p>
        </p:txBody>
      </p:sp>
      <p:sp>
        <p:nvSpPr>
          <p:cNvPr id="419844" name="Text Box 1"/>
          <p:cNvSpPr txBox="1">
            <a:spLocks noChangeArrowheads="1"/>
          </p:cNvSpPr>
          <p:nvPr/>
        </p:nvSpPr>
        <p:spPr bwMode="auto">
          <a:xfrm>
            <a:off x="3978275" y="8842375"/>
            <a:ext cx="30321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843" tIns="47758" rIns="91843" bIns="47758" anchor="b"/>
          <a:lstStyle>
            <a:lvl1pPr defTabSz="457200" eaLnBrk="0" hangingPunct="0">
              <a:spcBef>
                <a:spcPct val="30000"/>
              </a:spcBef>
              <a:tabLst>
                <a:tab pos="0" algn="l"/>
                <a:tab pos="457200" algn="l"/>
                <a:tab pos="914400" algn="l"/>
                <a:tab pos="1371600" algn="l"/>
                <a:tab pos="1828800" algn="l"/>
                <a:tab pos="2286000" algn="l"/>
                <a:tab pos="2743200" algn="l"/>
                <a:tab pos="3200400" algn="l"/>
                <a:tab pos="3656013" algn="l"/>
                <a:tab pos="4113213" algn="l"/>
                <a:tab pos="4570413" algn="l"/>
                <a:tab pos="5027613" algn="l"/>
                <a:tab pos="5484813" algn="l"/>
                <a:tab pos="5942013" algn="l"/>
                <a:tab pos="6399213" algn="l"/>
                <a:tab pos="6856413" algn="l"/>
                <a:tab pos="7315200" algn="l"/>
                <a:tab pos="7772400" algn="l"/>
                <a:tab pos="8229600" algn="l"/>
                <a:tab pos="8686800" algn="l"/>
                <a:tab pos="9144000" algn="l"/>
              </a:tabLst>
              <a:defRPr sz="1200">
                <a:solidFill>
                  <a:schemeClr val="tx1"/>
                </a:solidFill>
                <a:latin typeface="Arial" panose="020B0604020202020204" pitchFamily="34" charset="0"/>
              </a:defRPr>
            </a:lvl1pPr>
            <a:lvl2pPr marL="742950" indent="-285750" defTabSz="457200" eaLnBrk="0" hangingPunct="0">
              <a:spcBef>
                <a:spcPct val="30000"/>
              </a:spcBef>
              <a:tabLst>
                <a:tab pos="0" algn="l"/>
                <a:tab pos="457200" algn="l"/>
                <a:tab pos="914400" algn="l"/>
                <a:tab pos="1371600" algn="l"/>
                <a:tab pos="1828800" algn="l"/>
                <a:tab pos="2286000" algn="l"/>
                <a:tab pos="2743200" algn="l"/>
                <a:tab pos="3200400" algn="l"/>
                <a:tab pos="3656013" algn="l"/>
                <a:tab pos="4113213" algn="l"/>
                <a:tab pos="4570413" algn="l"/>
                <a:tab pos="5027613" algn="l"/>
                <a:tab pos="5484813" algn="l"/>
                <a:tab pos="5942013" algn="l"/>
                <a:tab pos="6399213" algn="l"/>
                <a:tab pos="6856413" algn="l"/>
                <a:tab pos="7315200" algn="l"/>
                <a:tab pos="7772400" algn="l"/>
                <a:tab pos="8229600" algn="l"/>
                <a:tab pos="8686800" algn="l"/>
                <a:tab pos="9144000" algn="l"/>
              </a:tabLst>
              <a:defRPr sz="1200">
                <a:solidFill>
                  <a:schemeClr val="tx1"/>
                </a:solidFill>
                <a:latin typeface="Arial" panose="020B0604020202020204" pitchFamily="34" charset="0"/>
              </a:defRPr>
            </a:lvl2pPr>
            <a:lvl3pPr marL="1143000" indent="-228600" defTabSz="457200" eaLnBrk="0" hangingPunct="0">
              <a:spcBef>
                <a:spcPct val="30000"/>
              </a:spcBef>
              <a:tabLst>
                <a:tab pos="0" algn="l"/>
                <a:tab pos="457200" algn="l"/>
                <a:tab pos="914400" algn="l"/>
                <a:tab pos="1371600" algn="l"/>
                <a:tab pos="1828800" algn="l"/>
                <a:tab pos="2286000" algn="l"/>
                <a:tab pos="2743200" algn="l"/>
                <a:tab pos="3200400" algn="l"/>
                <a:tab pos="3656013" algn="l"/>
                <a:tab pos="4113213" algn="l"/>
                <a:tab pos="4570413" algn="l"/>
                <a:tab pos="5027613" algn="l"/>
                <a:tab pos="5484813" algn="l"/>
                <a:tab pos="5942013" algn="l"/>
                <a:tab pos="6399213" algn="l"/>
                <a:tab pos="6856413" algn="l"/>
                <a:tab pos="7315200" algn="l"/>
                <a:tab pos="7772400" algn="l"/>
                <a:tab pos="8229600" algn="l"/>
                <a:tab pos="8686800" algn="l"/>
                <a:tab pos="9144000" algn="l"/>
              </a:tabLst>
              <a:defRPr sz="1200">
                <a:solidFill>
                  <a:schemeClr val="tx1"/>
                </a:solidFill>
                <a:latin typeface="Arial" panose="020B0604020202020204" pitchFamily="34" charset="0"/>
              </a:defRPr>
            </a:lvl3pPr>
            <a:lvl4pPr marL="1600200" indent="-228600" defTabSz="457200" eaLnBrk="0" hangingPunct="0">
              <a:spcBef>
                <a:spcPct val="30000"/>
              </a:spcBef>
              <a:tabLst>
                <a:tab pos="0" algn="l"/>
                <a:tab pos="457200" algn="l"/>
                <a:tab pos="914400" algn="l"/>
                <a:tab pos="1371600" algn="l"/>
                <a:tab pos="1828800" algn="l"/>
                <a:tab pos="2286000" algn="l"/>
                <a:tab pos="2743200" algn="l"/>
                <a:tab pos="3200400" algn="l"/>
                <a:tab pos="3656013" algn="l"/>
                <a:tab pos="4113213" algn="l"/>
                <a:tab pos="4570413" algn="l"/>
                <a:tab pos="5027613" algn="l"/>
                <a:tab pos="5484813" algn="l"/>
                <a:tab pos="5942013" algn="l"/>
                <a:tab pos="6399213" algn="l"/>
                <a:tab pos="6856413" algn="l"/>
                <a:tab pos="7315200" algn="l"/>
                <a:tab pos="7772400" algn="l"/>
                <a:tab pos="8229600" algn="l"/>
                <a:tab pos="8686800" algn="l"/>
                <a:tab pos="9144000" algn="l"/>
              </a:tabLst>
              <a:defRPr sz="1200">
                <a:solidFill>
                  <a:schemeClr val="tx1"/>
                </a:solidFill>
                <a:latin typeface="Arial" panose="020B0604020202020204" pitchFamily="34" charset="0"/>
              </a:defRPr>
            </a:lvl4pPr>
            <a:lvl5pPr marL="2057400" indent="-228600" defTabSz="457200" eaLnBrk="0" hangingPunct="0">
              <a:spcBef>
                <a:spcPct val="30000"/>
              </a:spcBef>
              <a:tabLst>
                <a:tab pos="0" algn="l"/>
                <a:tab pos="457200" algn="l"/>
                <a:tab pos="914400" algn="l"/>
                <a:tab pos="1371600" algn="l"/>
                <a:tab pos="1828800" algn="l"/>
                <a:tab pos="2286000" algn="l"/>
                <a:tab pos="2743200" algn="l"/>
                <a:tab pos="3200400" algn="l"/>
                <a:tab pos="3656013" algn="l"/>
                <a:tab pos="4113213" algn="l"/>
                <a:tab pos="4570413" algn="l"/>
                <a:tab pos="5027613" algn="l"/>
                <a:tab pos="5484813" algn="l"/>
                <a:tab pos="5942013" algn="l"/>
                <a:tab pos="6399213" algn="l"/>
                <a:tab pos="6856413" algn="l"/>
                <a:tab pos="7315200" algn="l"/>
                <a:tab pos="7772400" algn="l"/>
                <a:tab pos="8229600" algn="l"/>
                <a:tab pos="8686800" algn="l"/>
                <a:tab pos="9144000" algn="l"/>
              </a:tabLst>
              <a:defRPr sz="1200">
                <a:solidFill>
                  <a:schemeClr val="tx1"/>
                </a:solidFill>
                <a:latin typeface="Arial" panose="020B0604020202020204" pitchFamily="34" charset="0"/>
              </a:defRPr>
            </a:lvl5pPr>
            <a:lvl6pPr marL="25146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6013" algn="l"/>
                <a:tab pos="4113213" algn="l"/>
                <a:tab pos="4570413" algn="l"/>
                <a:tab pos="5027613" algn="l"/>
                <a:tab pos="5484813" algn="l"/>
                <a:tab pos="5942013" algn="l"/>
                <a:tab pos="6399213" algn="l"/>
                <a:tab pos="6856413" algn="l"/>
                <a:tab pos="7315200" algn="l"/>
                <a:tab pos="7772400" algn="l"/>
                <a:tab pos="8229600" algn="l"/>
                <a:tab pos="8686800" algn="l"/>
                <a:tab pos="9144000" algn="l"/>
              </a:tabLst>
              <a:defRPr sz="1200">
                <a:solidFill>
                  <a:schemeClr val="tx1"/>
                </a:solidFill>
                <a:latin typeface="Arial" panose="020B0604020202020204" pitchFamily="34" charset="0"/>
              </a:defRPr>
            </a:lvl6pPr>
            <a:lvl7pPr marL="29718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6013" algn="l"/>
                <a:tab pos="4113213" algn="l"/>
                <a:tab pos="4570413" algn="l"/>
                <a:tab pos="5027613" algn="l"/>
                <a:tab pos="5484813" algn="l"/>
                <a:tab pos="5942013" algn="l"/>
                <a:tab pos="6399213" algn="l"/>
                <a:tab pos="6856413" algn="l"/>
                <a:tab pos="7315200" algn="l"/>
                <a:tab pos="7772400" algn="l"/>
                <a:tab pos="8229600" algn="l"/>
                <a:tab pos="8686800" algn="l"/>
                <a:tab pos="9144000" algn="l"/>
              </a:tabLst>
              <a:defRPr sz="1200">
                <a:solidFill>
                  <a:schemeClr val="tx1"/>
                </a:solidFill>
                <a:latin typeface="Arial" panose="020B0604020202020204" pitchFamily="34" charset="0"/>
              </a:defRPr>
            </a:lvl7pPr>
            <a:lvl8pPr marL="34290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6013" algn="l"/>
                <a:tab pos="4113213" algn="l"/>
                <a:tab pos="4570413" algn="l"/>
                <a:tab pos="5027613" algn="l"/>
                <a:tab pos="5484813" algn="l"/>
                <a:tab pos="5942013" algn="l"/>
                <a:tab pos="6399213" algn="l"/>
                <a:tab pos="6856413" algn="l"/>
                <a:tab pos="7315200" algn="l"/>
                <a:tab pos="7772400" algn="l"/>
                <a:tab pos="8229600" algn="l"/>
                <a:tab pos="8686800" algn="l"/>
                <a:tab pos="9144000" algn="l"/>
              </a:tabLst>
              <a:defRPr sz="1200">
                <a:solidFill>
                  <a:schemeClr val="tx1"/>
                </a:solidFill>
                <a:latin typeface="Arial" panose="020B0604020202020204" pitchFamily="34" charset="0"/>
              </a:defRPr>
            </a:lvl8pPr>
            <a:lvl9pPr marL="38862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6013" algn="l"/>
                <a:tab pos="4113213" algn="l"/>
                <a:tab pos="4570413" algn="l"/>
                <a:tab pos="5027613" algn="l"/>
                <a:tab pos="5484813" algn="l"/>
                <a:tab pos="5942013" algn="l"/>
                <a:tab pos="6399213" algn="l"/>
                <a:tab pos="6856413" algn="l"/>
                <a:tab pos="7315200" algn="l"/>
                <a:tab pos="7772400" algn="l"/>
                <a:tab pos="8229600" algn="l"/>
                <a:tab pos="8686800" algn="l"/>
                <a:tab pos="9144000" algn="l"/>
              </a:tabLst>
              <a:defRPr sz="1200">
                <a:solidFill>
                  <a:schemeClr val="tx1"/>
                </a:solidFill>
                <a:latin typeface="Arial" panose="020B0604020202020204" pitchFamily="34" charset="0"/>
              </a:defRPr>
            </a:lvl9pPr>
          </a:lstStyle>
          <a:p>
            <a:pPr algn="r" eaLnBrk="1" hangingPunct="1">
              <a:spcBef>
                <a:spcPct val="0"/>
              </a:spcBef>
              <a:buClr>
                <a:srgbClr val="000000"/>
              </a:buClr>
              <a:buFont typeface="Times New Roman" panose="02020603050405020304" pitchFamily="18" charset="0"/>
              <a:buNone/>
            </a:pPr>
            <a:fld id="{C0F7E74D-614C-4ED2-B329-FAADDB042895}" type="slidenum">
              <a:rPr lang="en-US" altLang="en-US">
                <a:solidFill>
                  <a:srgbClr val="000000"/>
                </a:solidFill>
                <a:latin typeface="Times New Roman" panose="02020603050405020304" pitchFamily="18" charset="0"/>
                <a:ea typeface="ＭＳ Ｐゴシック" panose="020B0600070205080204" pitchFamily="34" charset="-128"/>
                <a:cs typeface="Lucida Sans Unicode" panose="020B0602030504020204" pitchFamily="34" charset="0"/>
              </a:rPr>
              <a:pPr algn="r" eaLnBrk="1" hangingPunct="1">
                <a:spcBef>
                  <a:spcPct val="0"/>
                </a:spcBef>
                <a:buClr>
                  <a:srgbClr val="000000"/>
                </a:buClr>
                <a:buFont typeface="Times New Roman" panose="02020603050405020304" pitchFamily="18" charset="0"/>
                <a:buNone/>
              </a:pPr>
              <a:t>186</a:t>
            </a:fld>
            <a:endParaRPr lang="en-US" altLang="en-US" dirty="0">
              <a:solidFill>
                <a:srgbClr val="000000"/>
              </a:solidFill>
              <a:latin typeface="Times New Roman" panose="02020603050405020304" pitchFamily="18" charset="0"/>
              <a:ea typeface="ＭＳ Ｐゴシック" panose="020B0600070205080204" pitchFamily="34" charset="-128"/>
              <a:cs typeface="Lucida Sans Unicode" panose="020B0602030504020204" pitchFamily="34" charset="0"/>
            </a:endParaRPr>
          </a:p>
        </p:txBody>
      </p:sp>
      <p:sp>
        <p:nvSpPr>
          <p:cNvPr id="419845" name="Text Box 2"/>
          <p:cNvSpPr txBox="1">
            <a:spLocks noChangeArrowheads="1"/>
          </p:cNvSpPr>
          <p:nvPr/>
        </p:nvSpPr>
        <p:spPr bwMode="auto">
          <a:xfrm>
            <a:off x="1169988" y="698500"/>
            <a:ext cx="4683125" cy="3490913"/>
          </a:xfrm>
          <a:prstGeom prst="rect">
            <a:avLst/>
          </a:prstGeom>
          <a:solidFill>
            <a:srgbClr val="FFFFFF"/>
          </a:solidFill>
          <a:ln w="9360">
            <a:solidFill>
              <a:srgbClr val="000000"/>
            </a:solidFill>
            <a:miter lim="800000"/>
            <a:headEnd/>
            <a:tailEnd/>
          </a:ln>
        </p:spPr>
        <p:txBody>
          <a:bodyPr wrap="none" lIns="93313" tIns="46657" rIns="93313" bIns="46657" anchor="ct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buClr>
                <a:srgbClr val="000000"/>
              </a:buClr>
              <a:buFont typeface="Times New Roman" panose="02020603050405020304" pitchFamily="18" charset="0"/>
              <a:buNone/>
            </a:pPr>
            <a:endParaRPr lang="en-US" altLang="en-US" sz="2400" dirty="0">
              <a:solidFill>
                <a:schemeClr val="bg1"/>
              </a:solidFill>
              <a:latin typeface="Times New Roman" panose="02020603050405020304" pitchFamily="18" charset="0"/>
              <a:ea typeface="ＭＳ Ｐゴシック" panose="020B0600070205080204" pitchFamily="34" charset="-128"/>
              <a:cs typeface="Lucida Sans Unicode" panose="020B0602030504020204" pitchFamily="34" charset="0"/>
            </a:endParaRPr>
          </a:p>
        </p:txBody>
      </p:sp>
      <p:sp>
        <p:nvSpPr>
          <p:cNvPr id="419846" name="Rectangle 3"/>
          <p:cNvSpPr>
            <a:spLocks noGrp="1" noChangeArrowheads="1"/>
          </p:cNvSpPr>
          <p:nvPr>
            <p:ph type="body"/>
          </p:nvPr>
        </p:nvSpPr>
        <p:spPr>
          <a:xfrm>
            <a:off x="701675" y="4421188"/>
            <a:ext cx="5607050" cy="4178300"/>
          </a:xfrm>
          <a:noFill/>
        </p:spPr>
        <p:txBody>
          <a:bodyPr wrap="none" lIns="91843" tIns="47758" rIns="91843" bIns="47758" anchor="ctr"/>
          <a:lstStyle/>
          <a:p>
            <a:pPr eaLnBrk="1" hangingPunct="1"/>
            <a:endParaRPr lang="en-US" altLang="en-US" dirty="0" smtClean="0"/>
          </a:p>
        </p:txBody>
      </p:sp>
    </p:spTree>
    <p:extLst>
      <p:ext uri="{BB962C8B-B14F-4D97-AF65-F5344CB8AC3E}">
        <p14:creationId xmlns:p14="http://schemas.microsoft.com/office/powerpoint/2010/main" val="9435355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F97253-8710-4FE0-9CA3-A57060DB0FB7}" type="slidenum">
              <a:rPr lang="en-US" altLang="en-US" smtClean="0"/>
              <a:pPr/>
              <a:t>196</a:t>
            </a:fld>
            <a:endParaRPr lang="en-US" altLang="en-US" dirty="0"/>
          </a:p>
        </p:txBody>
      </p:sp>
    </p:spTree>
    <p:extLst>
      <p:ext uri="{BB962C8B-B14F-4D97-AF65-F5344CB8AC3E}">
        <p14:creationId xmlns:p14="http://schemas.microsoft.com/office/powerpoint/2010/main" val="397817055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F97253-8710-4FE0-9CA3-A57060DB0FB7}" type="slidenum">
              <a:rPr lang="en-US" altLang="en-US" smtClean="0"/>
              <a:pPr/>
              <a:t>197</a:t>
            </a:fld>
            <a:endParaRPr lang="en-US" altLang="en-US" dirty="0"/>
          </a:p>
        </p:txBody>
      </p:sp>
    </p:spTree>
    <p:extLst>
      <p:ext uri="{BB962C8B-B14F-4D97-AF65-F5344CB8AC3E}">
        <p14:creationId xmlns:p14="http://schemas.microsoft.com/office/powerpoint/2010/main" val="84754890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517C1AC-24D4-4DA2-ADEB-AAFE289067BF}" type="slidenum">
              <a:rPr lang="en-US" smtClean="0"/>
              <a:pPr>
                <a:defRPr/>
              </a:pPr>
              <a:t>200</a:t>
            </a:fld>
            <a:endParaRPr lang="en-US" dirty="0"/>
          </a:p>
        </p:txBody>
      </p:sp>
    </p:spTree>
    <p:extLst>
      <p:ext uri="{BB962C8B-B14F-4D97-AF65-F5344CB8AC3E}">
        <p14:creationId xmlns:p14="http://schemas.microsoft.com/office/powerpoint/2010/main" val="189899621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F97253-8710-4FE0-9CA3-A57060DB0FB7}" type="slidenum">
              <a:rPr lang="en-US" altLang="en-US" smtClean="0"/>
              <a:pPr/>
              <a:t>201</a:t>
            </a:fld>
            <a:endParaRPr lang="en-US" altLang="en-US" dirty="0"/>
          </a:p>
        </p:txBody>
      </p:sp>
    </p:spTree>
    <p:extLst>
      <p:ext uri="{BB962C8B-B14F-4D97-AF65-F5344CB8AC3E}">
        <p14:creationId xmlns:p14="http://schemas.microsoft.com/office/powerpoint/2010/main" val="320446235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F97253-8710-4FE0-9CA3-A57060DB0FB7}" type="slidenum">
              <a:rPr lang="en-US" altLang="en-US" smtClean="0"/>
              <a:pPr/>
              <a:t>203</a:t>
            </a:fld>
            <a:endParaRPr lang="en-US" altLang="en-US" dirty="0"/>
          </a:p>
        </p:txBody>
      </p:sp>
    </p:spTree>
    <p:extLst>
      <p:ext uri="{BB962C8B-B14F-4D97-AF65-F5344CB8AC3E}">
        <p14:creationId xmlns:p14="http://schemas.microsoft.com/office/powerpoint/2010/main" val="1017052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F241437B-1FC7-441A-BA58-6EBB7327F01E}" type="slidenum">
              <a:rPr lang="en-US" smtClean="0"/>
              <a:t>20</a:t>
            </a:fld>
            <a:endParaRPr lang="en-US" dirty="0"/>
          </a:p>
        </p:txBody>
      </p:sp>
    </p:spTree>
    <p:extLst>
      <p:ext uri="{BB962C8B-B14F-4D97-AF65-F5344CB8AC3E}">
        <p14:creationId xmlns:p14="http://schemas.microsoft.com/office/powerpoint/2010/main" val="28503092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Reinforce that since this Flip the Flap</a:t>
            </a:r>
            <a:r>
              <a:rPr lang="en-US" baseline="0" dirty="0" smtClean="0"/>
              <a:t> was started it has reduced incidents of falling out of bed.</a:t>
            </a:r>
            <a:endParaRPr lang="en-US" dirty="0"/>
          </a:p>
        </p:txBody>
      </p:sp>
      <p:sp>
        <p:nvSpPr>
          <p:cNvPr id="4" name="Slide Number Placeholder 3"/>
          <p:cNvSpPr>
            <a:spLocks noGrp="1"/>
          </p:cNvSpPr>
          <p:nvPr>
            <p:ph type="sldNum" sz="quarter" idx="10"/>
          </p:nvPr>
        </p:nvSpPr>
        <p:spPr/>
        <p:txBody>
          <a:bodyPr/>
          <a:lstStyle/>
          <a:p>
            <a:pPr>
              <a:defRPr/>
            </a:pPr>
            <a:fld id="{6517C1AC-24D4-4DA2-ADEB-AAFE289067BF}" type="slidenum">
              <a:rPr lang="en-US" smtClean="0"/>
              <a:pPr>
                <a:defRPr/>
              </a:pPr>
              <a:t>204</a:t>
            </a:fld>
            <a:endParaRPr lang="en-US" dirty="0"/>
          </a:p>
        </p:txBody>
      </p:sp>
    </p:spTree>
    <p:extLst>
      <p:ext uri="{BB962C8B-B14F-4D97-AF65-F5344CB8AC3E}">
        <p14:creationId xmlns:p14="http://schemas.microsoft.com/office/powerpoint/2010/main" val="45251082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MRU at MHB and KMH uses Stoplight approach – you will learn more during on site orientation</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6517C1AC-24D4-4DA2-ADEB-AAFE289067BF}" type="slidenum">
              <a:rPr lang="en-US" smtClean="0"/>
              <a:pPr>
                <a:defRPr/>
              </a:pPr>
              <a:t>206</a:t>
            </a:fld>
            <a:endParaRPr lang="en-US" dirty="0"/>
          </a:p>
        </p:txBody>
      </p:sp>
    </p:spTree>
    <p:extLst>
      <p:ext uri="{BB962C8B-B14F-4D97-AF65-F5344CB8AC3E}">
        <p14:creationId xmlns:p14="http://schemas.microsoft.com/office/powerpoint/2010/main" val="424918543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F97253-8710-4FE0-9CA3-A57060DB0FB7}" type="slidenum">
              <a:rPr lang="en-US" altLang="en-US" smtClean="0"/>
              <a:pPr/>
              <a:t>207</a:t>
            </a:fld>
            <a:endParaRPr lang="en-US" altLang="en-US" dirty="0"/>
          </a:p>
        </p:txBody>
      </p:sp>
    </p:spTree>
    <p:extLst>
      <p:ext uri="{BB962C8B-B14F-4D97-AF65-F5344CB8AC3E}">
        <p14:creationId xmlns:p14="http://schemas.microsoft.com/office/powerpoint/2010/main" val="23754765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F97253-8710-4FE0-9CA3-A57060DB0FB7}" type="slidenum">
              <a:rPr lang="en-US" altLang="en-US" smtClean="0"/>
              <a:pPr/>
              <a:t>208</a:t>
            </a:fld>
            <a:endParaRPr lang="en-US" altLang="en-US" dirty="0"/>
          </a:p>
        </p:txBody>
      </p:sp>
    </p:spTree>
    <p:extLst>
      <p:ext uri="{BB962C8B-B14F-4D97-AF65-F5344CB8AC3E}">
        <p14:creationId xmlns:p14="http://schemas.microsoft.com/office/powerpoint/2010/main" val="85790214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F97253-8710-4FE0-9CA3-A57060DB0FB7}" type="slidenum">
              <a:rPr lang="en-US" altLang="en-US" smtClean="0"/>
              <a:pPr/>
              <a:t>209</a:t>
            </a:fld>
            <a:endParaRPr lang="en-US" altLang="en-US" dirty="0"/>
          </a:p>
        </p:txBody>
      </p:sp>
    </p:spTree>
    <p:extLst>
      <p:ext uri="{BB962C8B-B14F-4D97-AF65-F5344CB8AC3E}">
        <p14:creationId xmlns:p14="http://schemas.microsoft.com/office/powerpoint/2010/main" val="377819778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F97253-8710-4FE0-9CA3-A57060DB0FB7}" type="slidenum">
              <a:rPr lang="en-US" altLang="en-US" smtClean="0"/>
              <a:pPr/>
              <a:t>210</a:t>
            </a:fld>
            <a:endParaRPr lang="en-US" altLang="en-US" dirty="0"/>
          </a:p>
        </p:txBody>
      </p:sp>
    </p:spTree>
    <p:extLst>
      <p:ext uri="{BB962C8B-B14F-4D97-AF65-F5344CB8AC3E}">
        <p14:creationId xmlns:p14="http://schemas.microsoft.com/office/powerpoint/2010/main" val="53402350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F97253-8710-4FE0-9CA3-A57060DB0FB7}" type="slidenum">
              <a:rPr lang="en-US" altLang="en-US" smtClean="0"/>
              <a:pPr/>
              <a:t>211</a:t>
            </a:fld>
            <a:endParaRPr lang="en-US" altLang="en-US" dirty="0"/>
          </a:p>
        </p:txBody>
      </p:sp>
    </p:spTree>
    <p:extLst>
      <p:ext uri="{BB962C8B-B14F-4D97-AF65-F5344CB8AC3E}">
        <p14:creationId xmlns:p14="http://schemas.microsoft.com/office/powerpoint/2010/main" val="1178292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5F9B566A-DC72-4795-B993-620F0C6E28B7}" type="slidenum">
              <a:rPr lang="en-US" altLang="en-US"/>
              <a:pPr/>
              <a:t>‹#›</a:t>
            </a:fld>
            <a:endParaRPr lang="en-US" altLang="en-US" dirty="0"/>
          </a:p>
        </p:txBody>
      </p:sp>
    </p:spTree>
    <p:extLst>
      <p:ext uri="{BB962C8B-B14F-4D97-AF65-F5344CB8AC3E}">
        <p14:creationId xmlns:p14="http://schemas.microsoft.com/office/powerpoint/2010/main" val="3813085687"/>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E759056A-F14B-447D-9B6B-AA171CD3D22D}" type="slidenum">
              <a:rPr lang="en-US" altLang="en-US"/>
              <a:pPr/>
              <a:t>‹#›</a:t>
            </a:fld>
            <a:endParaRPr lang="en-US" altLang="en-US" dirty="0"/>
          </a:p>
        </p:txBody>
      </p:sp>
    </p:spTree>
    <p:extLst>
      <p:ext uri="{BB962C8B-B14F-4D97-AF65-F5344CB8AC3E}">
        <p14:creationId xmlns:p14="http://schemas.microsoft.com/office/powerpoint/2010/main" val="6207234"/>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4CDCF971-B6F0-48C0-8CDC-A33A2AF0A35C}" type="slidenum">
              <a:rPr lang="en-US" altLang="en-US"/>
              <a:pPr/>
              <a:t>‹#›</a:t>
            </a:fld>
            <a:endParaRPr lang="en-US" altLang="en-US" dirty="0"/>
          </a:p>
        </p:txBody>
      </p:sp>
    </p:spTree>
    <p:extLst>
      <p:ext uri="{BB962C8B-B14F-4D97-AF65-F5344CB8AC3E}">
        <p14:creationId xmlns:p14="http://schemas.microsoft.com/office/powerpoint/2010/main" val="820352710"/>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9"/>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70"/>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71"/>
          <p:cNvSpPr>
            <a:spLocks noGrp="1" noChangeArrowheads="1"/>
          </p:cNvSpPr>
          <p:nvPr>
            <p:ph type="sldNum" sz="quarter" idx="12"/>
          </p:nvPr>
        </p:nvSpPr>
        <p:spPr>
          <a:ln/>
        </p:spPr>
        <p:txBody>
          <a:bodyPr/>
          <a:lstStyle>
            <a:lvl1pPr>
              <a:defRPr/>
            </a:lvl1pPr>
          </a:lstStyle>
          <a:p>
            <a:fld id="{F20060BC-8CF0-4962-B460-A83395D16A55}" type="slidenum">
              <a:rPr lang="en-US" altLang="en-US"/>
              <a:pPr/>
              <a:t>‹#›</a:t>
            </a:fld>
            <a:endParaRPr lang="en-US" altLang="en-US" dirty="0"/>
          </a:p>
        </p:txBody>
      </p:sp>
    </p:spTree>
    <p:extLst>
      <p:ext uri="{BB962C8B-B14F-4D97-AF65-F5344CB8AC3E}">
        <p14:creationId xmlns:p14="http://schemas.microsoft.com/office/powerpoint/2010/main" val="2983790029"/>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24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9A9BE33E-C293-4EE4-8941-DF107FDBB5AC}" type="slidenum">
              <a:rPr lang="en-US" altLang="en-US"/>
              <a:pPr/>
              <a:t>‹#›</a:t>
            </a:fld>
            <a:endParaRPr lang="en-US" altLang="en-US" dirty="0"/>
          </a:p>
        </p:txBody>
      </p:sp>
    </p:spTree>
    <p:extLst>
      <p:ext uri="{BB962C8B-B14F-4D97-AF65-F5344CB8AC3E}">
        <p14:creationId xmlns:p14="http://schemas.microsoft.com/office/powerpoint/2010/main" val="4170037483"/>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B7C370E2-1C0F-49D2-918E-A36A879F92B2}" type="slidenum">
              <a:rPr lang="en-US" altLang="en-US"/>
              <a:pPr/>
              <a:t>‹#›</a:t>
            </a:fld>
            <a:endParaRPr lang="en-US" altLang="en-US" dirty="0"/>
          </a:p>
        </p:txBody>
      </p:sp>
    </p:spTree>
    <p:extLst>
      <p:ext uri="{BB962C8B-B14F-4D97-AF65-F5344CB8AC3E}">
        <p14:creationId xmlns:p14="http://schemas.microsoft.com/office/powerpoint/2010/main" val="1531059400"/>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94966782-8E27-4C60-9FB3-5FB803F3B582}" type="slidenum">
              <a:rPr lang="en-US" altLang="en-US"/>
              <a:pPr/>
              <a:t>‹#›</a:t>
            </a:fld>
            <a:endParaRPr lang="en-US" altLang="en-US" dirty="0"/>
          </a:p>
        </p:txBody>
      </p:sp>
    </p:spTree>
    <p:extLst>
      <p:ext uri="{BB962C8B-B14F-4D97-AF65-F5344CB8AC3E}">
        <p14:creationId xmlns:p14="http://schemas.microsoft.com/office/powerpoint/2010/main" val="2798622345"/>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fld id="{0CE33A0D-E3BB-4903-937A-7C65BCEF3909}" type="slidenum">
              <a:rPr lang="en-US" altLang="en-US"/>
              <a:pPr/>
              <a:t>‹#›</a:t>
            </a:fld>
            <a:endParaRPr lang="en-US" altLang="en-US" dirty="0"/>
          </a:p>
        </p:txBody>
      </p:sp>
    </p:spTree>
    <p:extLst>
      <p:ext uri="{BB962C8B-B14F-4D97-AF65-F5344CB8AC3E}">
        <p14:creationId xmlns:p14="http://schemas.microsoft.com/office/powerpoint/2010/main" val="4073492684"/>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fld id="{E2908516-ED6B-4665-AF92-10A54241A8AE}" type="slidenum">
              <a:rPr lang="en-US" altLang="en-US"/>
              <a:pPr/>
              <a:t>‹#›</a:t>
            </a:fld>
            <a:endParaRPr lang="en-US" altLang="en-US" dirty="0"/>
          </a:p>
        </p:txBody>
      </p:sp>
    </p:spTree>
    <p:extLst>
      <p:ext uri="{BB962C8B-B14F-4D97-AF65-F5344CB8AC3E}">
        <p14:creationId xmlns:p14="http://schemas.microsoft.com/office/powerpoint/2010/main" val="2662107226"/>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fld id="{E0E6819B-6F1D-48EF-AF33-492C68D41416}" type="slidenum">
              <a:rPr lang="en-US" altLang="en-US"/>
              <a:pPr/>
              <a:t>‹#›</a:t>
            </a:fld>
            <a:endParaRPr lang="en-US" altLang="en-US" dirty="0"/>
          </a:p>
        </p:txBody>
      </p:sp>
    </p:spTree>
    <p:extLst>
      <p:ext uri="{BB962C8B-B14F-4D97-AF65-F5344CB8AC3E}">
        <p14:creationId xmlns:p14="http://schemas.microsoft.com/office/powerpoint/2010/main" val="739330220"/>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8E436C47-E13D-479D-ABCA-2836B93C5708}" type="slidenum">
              <a:rPr lang="en-US" altLang="en-US"/>
              <a:pPr/>
              <a:t>‹#›</a:t>
            </a:fld>
            <a:endParaRPr lang="en-US" altLang="en-US" dirty="0"/>
          </a:p>
        </p:txBody>
      </p:sp>
    </p:spTree>
    <p:extLst>
      <p:ext uri="{BB962C8B-B14F-4D97-AF65-F5344CB8AC3E}">
        <p14:creationId xmlns:p14="http://schemas.microsoft.com/office/powerpoint/2010/main" val="2889444850"/>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008A20DE-4247-4CED-876B-5E66AC98547B}" type="slidenum">
              <a:rPr lang="en-US" altLang="en-US"/>
              <a:pPr/>
              <a:t>‹#›</a:t>
            </a:fld>
            <a:endParaRPr lang="en-US" altLang="en-US" dirty="0"/>
          </a:p>
        </p:txBody>
      </p:sp>
    </p:spTree>
    <p:extLst>
      <p:ext uri="{BB962C8B-B14F-4D97-AF65-F5344CB8AC3E}">
        <p14:creationId xmlns:p14="http://schemas.microsoft.com/office/powerpoint/2010/main" val="1253085327"/>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CE84582-D715-453B-8624-0EAA654C7888}"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53" r:id="rId12"/>
  </p:sldLayoutIdLst>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97.gif"/><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02.jpg"/></Relationships>
</file>

<file path=ppt/slides/_rels/slide11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chsbuffalo.org/about-us/compliance-program/patients-bill-rights" TargetMode="Externa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118.emf"/></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image" Target="../media/image119.png"/></Relationships>
</file>

<file path=ppt/slides/_rels/slide15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diagramData" Target="../diagrams/data1.xml"/><Relationship Id="rId11" Type="http://schemas.openxmlformats.org/officeDocument/2006/relationships/image" Target="../media/image19.png"/><Relationship Id="rId5" Type="http://schemas.openxmlformats.org/officeDocument/2006/relationships/image" Target="../media/image18.png"/><Relationship Id="rId10" Type="http://schemas.microsoft.com/office/2007/relationships/diagramDrawing" Target="../diagrams/drawing1.xml"/><Relationship Id="rId4" Type="http://schemas.openxmlformats.org/officeDocument/2006/relationships/notesSlide" Target="../notesSlides/notesSlide5.xml"/><Relationship Id="rId9" Type="http://schemas.openxmlformats.org/officeDocument/2006/relationships/diagramColors" Target="../diagrams/colors1.xml"/></Relationships>
</file>

<file path=ppt/slides/_rels/slide160.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25.emf"/><Relationship Id="rId5" Type="http://schemas.openxmlformats.org/officeDocument/2006/relationships/image" Target="../media/image124.emf"/><Relationship Id="rId4" Type="http://schemas.openxmlformats.org/officeDocument/2006/relationships/image" Target="../media/image123.emf"/></Relationships>
</file>

<file path=ppt/slides/_rels/slide161.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27.emf"/></Relationships>
</file>

<file path=ppt/slides/_rels/slide162.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5" Type="http://schemas.openxmlformats.org/officeDocument/2006/relationships/image" Target="../media/image138.png"/><Relationship Id="rId4" Type="http://schemas.openxmlformats.org/officeDocument/2006/relationships/image" Target="../media/image137.png"/></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notesSlide" Target="../notesSlides/notesSlide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9.png"/><Relationship Id="rId5" Type="http://schemas.openxmlformats.org/officeDocument/2006/relationships/image" Target="../media/image22.jpg"/><Relationship Id="rId4" Type="http://schemas.openxmlformats.org/officeDocument/2006/relationships/notesSlide" Target="../notesSlides/notesSlide8.xml"/></Relationships>
</file>

<file path=ppt/slides/_rels/slide190.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49.emf"/><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9.png"/><Relationship Id="rId4" Type="http://schemas.openxmlformats.org/officeDocument/2006/relationships/notesSlide" Target="../notesSlides/notesSlide9.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210.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image" Target="../media/image16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4.png"/><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7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7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images.search.yahoo.com/images/view;_ylt=A0PDoTGUjedObEAAdiajzbkF;_ylu=X3oDMTBsNXNqYzdwBHNlYwNmcC10aHVtYnMEc2xrA2ltZw--?back=http://us.yhs4.search.yahoo.com/yhs/search?ei%3DUTF-8%26p%3Dchain%2Bof%2Binfection&amp;w=800&amp;h=599&amp;imgurl=www.cetl.org.uk/learning/img1/chain-infection.jpg&amp;rurl=http://www.palnurse.com/vb/showthread.php?t%3D30778&amp;size=40.2+KB&amp;name=&amp;p=chain+of+infection&amp;oid=ed57c6fd9a69161a03b341a479e8e063&amp;fr2=&amp;fr=goodsearch-yhsif&amp;tt=&amp;b=0&amp;ni=21&amp;no=1&amp;tab=organic&amp;ts=&amp;sigr=11hin1f4q&amp;sigb=128nirs6o&amp;sigi=11hse28jq&amp;.crumb=tjufAKD/Oin"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9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81000" y="879897"/>
            <a:ext cx="7772400" cy="1068196"/>
          </a:xfrm>
        </p:spPr>
        <p:txBody>
          <a:bodyPr/>
          <a:lstStyle/>
          <a:p>
            <a:pPr eaLnBrk="1" hangingPunct="1">
              <a:defRPr/>
            </a:pPr>
            <a:r>
              <a:rPr lang="en-US" altLang="en-US" sz="4000" dirty="0" smtClean="0"/>
              <a:t/>
            </a:r>
            <a:br>
              <a:rPr lang="en-US" altLang="en-US" sz="4000" dirty="0" smtClean="0"/>
            </a:br>
            <a:r>
              <a:rPr lang="en-US" altLang="en-US" sz="4000" dirty="0" smtClean="0"/>
              <a:t/>
            </a:r>
            <a:br>
              <a:rPr lang="en-US" altLang="en-US" sz="4000" dirty="0" smtClean="0"/>
            </a:br>
            <a:endParaRPr lang="en-US" altLang="en-US" sz="4000" dirty="0" smtClean="0"/>
          </a:p>
        </p:txBody>
      </p:sp>
      <p:sp>
        <p:nvSpPr>
          <p:cNvPr id="2051" name="Rectangle 3"/>
          <p:cNvSpPr>
            <a:spLocks noGrp="1" noChangeArrowheads="1"/>
          </p:cNvSpPr>
          <p:nvPr>
            <p:ph type="subTitle" idx="1"/>
          </p:nvPr>
        </p:nvSpPr>
        <p:spPr>
          <a:xfrm>
            <a:off x="1216590" y="6248400"/>
            <a:ext cx="5943600" cy="457200"/>
          </a:xfrm>
        </p:spPr>
        <p:txBody>
          <a:bodyPr/>
          <a:lstStyle/>
          <a:p>
            <a:pPr eaLnBrk="1" hangingPunct="1"/>
            <a:r>
              <a:rPr lang="en-US" altLang="en-US" sz="1600" dirty="0" smtClean="0"/>
              <a:t>01/12/2021 Clinical Education</a:t>
            </a:r>
          </a:p>
        </p:txBody>
      </p:sp>
      <p:pic>
        <p:nvPicPr>
          <p:cNvPr id="4" name="Picture 3"/>
          <p:cNvPicPr>
            <a:picLocks noChangeAspect="1"/>
          </p:cNvPicPr>
          <p:nvPr/>
        </p:nvPicPr>
        <p:blipFill>
          <a:blip r:embed="rId3"/>
          <a:stretch>
            <a:fillRect/>
          </a:stretch>
        </p:blipFill>
        <p:spPr>
          <a:xfrm>
            <a:off x="6553200" y="197131"/>
            <a:ext cx="2590800" cy="85804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9159" y="1219200"/>
            <a:ext cx="4991100" cy="3843107"/>
          </a:xfrm>
          <a:prstGeom prst="rect">
            <a:avLst/>
          </a:prstGeom>
        </p:spPr>
      </p:pic>
      <p:pic>
        <p:nvPicPr>
          <p:cNvPr id="342020" name="Picture 4" descr="Catholic Health - Marketing Vers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75047"/>
            <a:ext cx="26289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Elsevier </a:t>
            </a:r>
            <a:endParaRPr lang="en-US" dirty="0">
              <a:solidFill>
                <a:schemeClr val="tx1"/>
              </a:solidFill>
            </a:endParaRPr>
          </a:p>
        </p:txBody>
      </p:sp>
      <p:pic>
        <p:nvPicPr>
          <p:cNvPr id="4" name="Content Placeholder 3"/>
          <p:cNvPicPr>
            <a:picLocks noGrp="1" noChangeAspect="1"/>
          </p:cNvPicPr>
          <p:nvPr>
            <p:ph idx="1"/>
          </p:nvPr>
        </p:nvPicPr>
        <p:blipFill>
          <a:blip r:embed="rId2"/>
          <a:stretch>
            <a:fillRect/>
          </a:stretch>
        </p:blipFill>
        <p:spPr>
          <a:xfrm>
            <a:off x="2362200" y="1640793"/>
            <a:ext cx="4251021" cy="4525963"/>
          </a:xfrm>
          <a:prstGeom prst="rect">
            <a:avLst/>
          </a:prstGeom>
        </p:spPr>
      </p:pic>
      <p:sp>
        <p:nvSpPr>
          <p:cNvPr id="5" name="Right Arrow 4"/>
          <p:cNvSpPr/>
          <p:nvPr/>
        </p:nvSpPr>
        <p:spPr>
          <a:xfrm rot="20469618">
            <a:off x="1889683" y="3013214"/>
            <a:ext cx="1710921"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ular Callout 5"/>
          <p:cNvSpPr/>
          <p:nvPr/>
        </p:nvSpPr>
        <p:spPr>
          <a:xfrm>
            <a:off x="362132" y="698586"/>
            <a:ext cx="1371599" cy="417821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Quick Sheets and Extended Text. Support at your finger tips. These can be printed for you to reference</a:t>
            </a:r>
            <a:r>
              <a:rPr lang="en-US" dirty="0" smtClean="0"/>
              <a:t>.</a:t>
            </a:r>
            <a:endParaRPr lang="en-US" dirty="0"/>
          </a:p>
        </p:txBody>
      </p:sp>
      <p:sp>
        <p:nvSpPr>
          <p:cNvPr id="7" name="Left Arrow 6"/>
          <p:cNvSpPr/>
          <p:nvPr/>
        </p:nvSpPr>
        <p:spPr>
          <a:xfrm rot="3760381">
            <a:off x="4893892" y="3889574"/>
            <a:ext cx="2606095" cy="484632"/>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ular Callout 7"/>
          <p:cNvSpPr/>
          <p:nvPr/>
        </p:nvSpPr>
        <p:spPr>
          <a:xfrm>
            <a:off x="7010401" y="57683"/>
            <a:ext cx="1638298" cy="407420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Not Sure What Supplies You Need for a procedure ?</a:t>
            </a:r>
          </a:p>
          <a:p>
            <a:pPr algn="ctr"/>
            <a:r>
              <a:rPr lang="en-US" dirty="0" smtClean="0">
                <a:solidFill>
                  <a:srgbClr val="FF0000"/>
                </a:solidFill>
              </a:rPr>
              <a:t>Look Here</a:t>
            </a:r>
            <a:endParaRPr lang="en-US" dirty="0">
              <a:solidFill>
                <a:srgbClr val="FF0000"/>
              </a:solidFill>
            </a:endParaRPr>
          </a:p>
        </p:txBody>
      </p:sp>
    </p:spTree>
    <p:extLst>
      <p:ext uri="{BB962C8B-B14F-4D97-AF65-F5344CB8AC3E}">
        <p14:creationId xmlns:p14="http://schemas.microsoft.com/office/powerpoint/2010/main" val="3058932994"/>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latin typeface="Arial" panose="020B0604020202020204" pitchFamily="34" charset="0"/>
                <a:cs typeface="Arial" panose="020B0604020202020204" pitchFamily="34" charset="0"/>
              </a:rPr>
              <a:t>Urinary Catheter </a:t>
            </a: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3600" dirty="0" smtClean="0">
                <a:solidFill>
                  <a:schemeClr val="tx1"/>
                </a:solidFill>
                <a:latin typeface="Arial" panose="020B0604020202020204" pitchFamily="34" charset="0"/>
                <a:cs typeface="Arial" panose="020B0604020202020204" pitchFamily="34" charset="0"/>
              </a:rPr>
              <a:t>Sampling and More</a:t>
            </a:r>
            <a:endParaRPr lang="en-US" sz="3600" dirty="0">
              <a:solidFill>
                <a:schemeClr val="tx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295400" y="2209800"/>
            <a:ext cx="7391400" cy="3280173"/>
          </a:xfrm>
        </p:spPr>
        <p:txBody>
          <a:bodyPr/>
          <a:lstStyle/>
          <a:p>
            <a:pPr marL="0" indent="0">
              <a:buNone/>
            </a:pPr>
            <a:r>
              <a:rPr lang="en-US" sz="2400" dirty="0">
                <a:solidFill>
                  <a:schemeClr val="tx2"/>
                </a:solidFill>
                <a:latin typeface="Arial" panose="020B0604020202020204" pitchFamily="34" charset="0"/>
                <a:cs typeface="Arial" panose="020B0604020202020204" pitchFamily="34" charset="0"/>
              </a:rPr>
              <a:t>RNs </a:t>
            </a:r>
            <a:r>
              <a:rPr lang="en-US" sz="2400" dirty="0" smtClean="0">
                <a:solidFill>
                  <a:schemeClr val="tx2"/>
                </a:solidFill>
                <a:latin typeface="Arial" panose="020B0604020202020204" pitchFamily="34" charset="0"/>
                <a:cs typeface="Arial" panose="020B0604020202020204" pitchFamily="34" charset="0"/>
              </a:rPr>
              <a:t> </a:t>
            </a:r>
            <a:endParaRPr lang="en-US" sz="2400" dirty="0">
              <a:solidFill>
                <a:schemeClr val="tx2"/>
              </a:solidFill>
              <a:latin typeface="Arial" panose="020B0604020202020204" pitchFamily="34" charset="0"/>
              <a:cs typeface="Arial" panose="020B0604020202020204" pitchFamily="34" charset="0"/>
            </a:endParaRPr>
          </a:p>
          <a:p>
            <a:pPr>
              <a:buClr>
                <a:schemeClr val="tx2"/>
              </a:buClr>
              <a:buFont typeface="Arial" panose="020B0604020202020204" pitchFamily="34" charset="0"/>
              <a:buChar char="•"/>
            </a:pPr>
            <a:r>
              <a:rPr lang="en-US" sz="2200" dirty="0" smtClean="0">
                <a:latin typeface="Arial" panose="020B0604020202020204" pitchFamily="34" charset="0"/>
                <a:cs typeface="Arial" panose="020B0604020202020204" pitchFamily="34" charset="0"/>
              </a:rPr>
              <a:t>Only staff to obtain </a:t>
            </a:r>
            <a:r>
              <a:rPr lang="en-US" sz="2200" dirty="0">
                <a:latin typeface="Arial" panose="020B0604020202020204" pitchFamily="34" charset="0"/>
                <a:cs typeface="Arial" panose="020B0604020202020204" pitchFamily="34" charset="0"/>
              </a:rPr>
              <a:t>sampling from </a:t>
            </a:r>
            <a:r>
              <a:rPr lang="en-US" sz="2200" dirty="0" smtClean="0">
                <a:latin typeface="Arial" panose="020B0604020202020204" pitchFamily="34" charset="0"/>
                <a:cs typeface="Arial" panose="020B0604020202020204" pitchFamily="34" charset="0"/>
              </a:rPr>
              <a:t>urinary catheters</a:t>
            </a:r>
            <a:endParaRPr lang="en-US" sz="2200" dirty="0">
              <a:latin typeface="Arial" panose="020B0604020202020204" pitchFamily="34" charset="0"/>
              <a:cs typeface="Arial" panose="020B0604020202020204" pitchFamily="34" charset="0"/>
            </a:endParaRPr>
          </a:p>
          <a:p>
            <a:pPr>
              <a:buClr>
                <a:schemeClr val="tx2"/>
              </a:buClr>
              <a:buFont typeface="Arial" panose="020B0604020202020204" pitchFamily="34" charset="0"/>
              <a:buChar char="•"/>
            </a:pPr>
            <a:r>
              <a:rPr lang="en-US" sz="2200" dirty="0" smtClean="0">
                <a:latin typeface="Arial" panose="020B0604020202020204" pitchFamily="34" charset="0"/>
                <a:cs typeface="Arial" panose="020B0604020202020204" pitchFamily="34" charset="0"/>
              </a:rPr>
              <a:t>Can apply/reapply </a:t>
            </a:r>
            <a:r>
              <a:rPr lang="en-US" sz="2200" dirty="0">
                <a:latin typeface="Arial" panose="020B0604020202020204" pitchFamily="34" charset="0"/>
                <a:cs typeface="Arial" panose="020B0604020202020204" pitchFamily="34" charset="0"/>
              </a:rPr>
              <a:t>Stat </a:t>
            </a:r>
            <a:r>
              <a:rPr lang="en-US" sz="2200" dirty="0" smtClean="0">
                <a:latin typeface="Arial" panose="020B0604020202020204" pitchFamily="34" charset="0"/>
                <a:cs typeface="Arial" panose="020B0604020202020204" pitchFamily="34" charset="0"/>
              </a:rPr>
              <a:t>Lock devices </a:t>
            </a:r>
            <a:endParaRPr lang="en-US" sz="2200" b="1" i="1" dirty="0">
              <a:solidFill>
                <a:schemeClr val="tx2"/>
              </a:solidFill>
              <a:latin typeface="Arial" panose="020B0604020202020204" pitchFamily="34" charset="0"/>
              <a:cs typeface="Arial" panose="020B0604020202020204" pitchFamily="34" charset="0"/>
            </a:endParaRPr>
          </a:p>
          <a:p>
            <a:pPr>
              <a:buClr>
                <a:schemeClr val="tx2"/>
              </a:buClr>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0" indent="0">
              <a:buClr>
                <a:schemeClr val="tx2"/>
              </a:buClr>
              <a:buNone/>
            </a:pPr>
            <a:r>
              <a:rPr lang="en-US" sz="2400" dirty="0">
                <a:solidFill>
                  <a:schemeClr val="tx2"/>
                </a:solidFill>
                <a:latin typeface="Arial" panose="020B0604020202020204" pitchFamily="34" charset="0"/>
                <a:cs typeface="Arial" panose="020B0604020202020204" pitchFamily="34" charset="0"/>
              </a:rPr>
              <a:t>NAs</a:t>
            </a:r>
          </a:p>
          <a:p>
            <a:pPr>
              <a:buClr>
                <a:schemeClr val="tx2"/>
              </a:buClr>
              <a:buFont typeface="Arial" panose="020B0604020202020204" pitchFamily="34" charset="0"/>
              <a:buChar char="•"/>
            </a:pPr>
            <a:r>
              <a:rPr lang="en-US" sz="2200" dirty="0">
                <a:latin typeface="Arial" panose="020B0604020202020204" pitchFamily="34" charset="0"/>
                <a:cs typeface="Arial" panose="020B0604020202020204" pitchFamily="34" charset="0"/>
              </a:rPr>
              <a:t>Should not </a:t>
            </a:r>
            <a:r>
              <a:rPr lang="en-US" sz="2200" dirty="0" smtClean="0">
                <a:latin typeface="Arial" panose="020B0604020202020204" pitchFamily="34" charset="0"/>
                <a:cs typeface="Arial" panose="020B0604020202020204" pitchFamily="34" charset="0"/>
              </a:rPr>
              <a:t>obtain cultures or samples </a:t>
            </a:r>
            <a:r>
              <a:rPr lang="en-US" sz="2200" dirty="0">
                <a:latin typeface="Arial" panose="020B0604020202020204" pitchFamily="34" charset="0"/>
                <a:cs typeface="Arial" panose="020B0604020202020204" pitchFamily="34" charset="0"/>
              </a:rPr>
              <a:t>from catheters</a:t>
            </a:r>
          </a:p>
          <a:p>
            <a:pPr>
              <a:buClr>
                <a:schemeClr val="tx2"/>
              </a:buClr>
              <a:buFont typeface="Arial" panose="020B0604020202020204" pitchFamily="34" charset="0"/>
              <a:buChar char="•"/>
            </a:pPr>
            <a:r>
              <a:rPr lang="en-US" sz="2200" dirty="0" smtClean="0">
                <a:latin typeface="Arial" panose="020B0604020202020204" pitchFamily="34" charset="0"/>
                <a:cs typeface="Arial" panose="020B0604020202020204" pitchFamily="34" charset="0"/>
              </a:rPr>
              <a:t>Can apply/reapply Stat Lock device - </a:t>
            </a:r>
            <a:r>
              <a:rPr lang="en-US" sz="2200" i="1" dirty="0" smtClean="0">
                <a:solidFill>
                  <a:srgbClr val="FF0000"/>
                </a:solidFill>
                <a:latin typeface="Arial" panose="020B0604020202020204" pitchFamily="34" charset="0"/>
                <a:cs typeface="Arial" panose="020B0604020202020204" pitchFamily="34" charset="0"/>
              </a:rPr>
              <a:t>except for both SOC sites (SOCH and St. Joseph’s) Nurse Aides </a:t>
            </a:r>
            <a:endParaRPr lang="en-US" sz="2200" i="1" dirty="0">
              <a:solidFill>
                <a:srgbClr val="FF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6400800" y="3048000"/>
            <a:ext cx="1466850" cy="1162050"/>
          </a:xfrm>
          <a:prstGeom prst="rect">
            <a:avLst/>
          </a:prstGeom>
        </p:spPr>
      </p:pic>
    </p:spTree>
    <p:extLst>
      <p:ext uri="{BB962C8B-B14F-4D97-AF65-F5344CB8AC3E}">
        <p14:creationId xmlns:p14="http://schemas.microsoft.com/office/powerpoint/2010/main" val="4076601158"/>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pPr algn="ctr" eaLnBrk="1" hangingPunct="1"/>
            <a:r>
              <a:rPr lang="en-US" altLang="en-US" sz="3600" dirty="0">
                <a:latin typeface="Arial" panose="020B0604020202020204" pitchFamily="34" charset="0"/>
                <a:cs typeface="Arial" panose="020B0604020202020204" pitchFamily="34" charset="0"/>
              </a:rPr>
              <a:t>Urinary Catheter Policy </a:t>
            </a:r>
          </a:p>
        </p:txBody>
      </p:sp>
      <p:sp>
        <p:nvSpPr>
          <p:cNvPr id="61443" name="Content Placeholder 2"/>
          <p:cNvSpPr>
            <a:spLocks noGrp="1"/>
          </p:cNvSpPr>
          <p:nvPr>
            <p:ph idx="1"/>
          </p:nvPr>
        </p:nvSpPr>
        <p:spPr>
          <a:xfrm>
            <a:off x="1277541" y="2133600"/>
            <a:ext cx="7237809" cy="3356373"/>
          </a:xfrm>
        </p:spPr>
        <p:txBody>
          <a:bodyPr/>
          <a:lstStyle/>
          <a:p>
            <a:pPr marL="0" indent="0" eaLnBrk="1" hangingPunct="1">
              <a:buNone/>
              <a:defRPr/>
            </a:pPr>
            <a:r>
              <a:rPr lang="en-US" altLang="en-US" sz="2400" dirty="0">
                <a:solidFill>
                  <a:schemeClr val="tx2"/>
                </a:solidFill>
                <a:latin typeface="Arial" panose="020B0604020202020204" pitchFamily="34" charset="0"/>
                <a:cs typeface="Arial" panose="020B0604020202020204" pitchFamily="34" charset="0"/>
              </a:rPr>
              <a:t>Pre-Catheter insertion assessment includes </a:t>
            </a:r>
            <a:r>
              <a:rPr lang="en-US" altLang="en-US" sz="2400" dirty="0" smtClean="0">
                <a:solidFill>
                  <a:schemeClr val="tx2"/>
                </a:solidFill>
                <a:latin typeface="Arial" panose="020B0604020202020204" pitchFamily="34" charset="0"/>
                <a:cs typeface="Arial" panose="020B0604020202020204" pitchFamily="34" charset="0"/>
              </a:rPr>
              <a:t>     doing </a:t>
            </a:r>
            <a:r>
              <a:rPr lang="en-US" altLang="en-US" sz="2400" dirty="0">
                <a:solidFill>
                  <a:schemeClr val="tx2"/>
                </a:solidFill>
                <a:latin typeface="Arial" panose="020B0604020202020204" pitchFamily="34" charset="0"/>
                <a:cs typeface="Arial" panose="020B0604020202020204" pitchFamily="34" charset="0"/>
              </a:rPr>
              <a:t>a </a:t>
            </a:r>
            <a:r>
              <a:rPr lang="en-US" altLang="en-US" sz="2400" dirty="0">
                <a:solidFill>
                  <a:srgbClr val="C00000"/>
                </a:solidFill>
                <a:latin typeface="Arial" panose="020B0604020202020204" pitchFamily="34" charset="0"/>
                <a:cs typeface="Arial" panose="020B0604020202020204" pitchFamily="34" charset="0"/>
              </a:rPr>
              <a:t>Bladder Scan</a:t>
            </a:r>
          </a:p>
          <a:p>
            <a:pPr marL="0" indent="0" eaLnBrk="1" hangingPunct="1">
              <a:buNone/>
              <a:defRPr/>
            </a:pPr>
            <a:r>
              <a:rPr lang="en-US" altLang="en-US" sz="2400" dirty="0" smtClean="0">
                <a:solidFill>
                  <a:schemeClr val="tx2"/>
                </a:solidFill>
                <a:latin typeface="Arial" panose="020B0604020202020204" pitchFamily="34" charset="0"/>
                <a:cs typeface="Arial" panose="020B0604020202020204" pitchFamily="34" charset="0"/>
              </a:rPr>
              <a:t>Indications </a:t>
            </a:r>
            <a:r>
              <a:rPr lang="en-US" altLang="en-US" sz="2400" dirty="0">
                <a:solidFill>
                  <a:schemeClr val="tx2"/>
                </a:solidFill>
                <a:latin typeface="Arial" panose="020B0604020202020204" pitchFamily="34" charset="0"/>
                <a:cs typeface="Arial" panose="020B0604020202020204" pitchFamily="34" charset="0"/>
              </a:rPr>
              <a:t>for Bladder scan </a:t>
            </a:r>
            <a:r>
              <a:rPr lang="en-US" altLang="en-US" sz="2400" dirty="0" smtClean="0">
                <a:solidFill>
                  <a:schemeClr val="tx2"/>
                </a:solidFill>
                <a:latin typeface="Arial" panose="020B0604020202020204" pitchFamily="34" charset="0"/>
                <a:cs typeface="Arial" panose="020B0604020202020204" pitchFamily="34" charset="0"/>
              </a:rPr>
              <a:t>include</a:t>
            </a:r>
            <a:endParaRPr lang="en-US" altLang="en-US" sz="2400" dirty="0">
              <a:solidFill>
                <a:schemeClr val="tx2"/>
              </a:solidFill>
              <a:latin typeface="Arial" panose="020B0604020202020204" pitchFamily="34" charset="0"/>
              <a:cs typeface="Arial" panose="020B0604020202020204" pitchFamily="34" charset="0"/>
            </a:endParaRPr>
          </a:p>
          <a:p>
            <a:pPr eaLnBrk="1" hangingPunct="1">
              <a:buClr>
                <a:schemeClr val="tx2"/>
              </a:buClr>
              <a:buFont typeface="Arial" panose="020B0604020202020204" pitchFamily="34" charset="0"/>
              <a:buChar char="•"/>
              <a:defRPr/>
            </a:pPr>
            <a:r>
              <a:rPr lang="en-US" altLang="en-US" sz="2200" dirty="0">
                <a:latin typeface="Arial" panose="020B0604020202020204" pitchFamily="34" charset="0"/>
                <a:cs typeface="Arial" panose="020B0604020202020204" pitchFamily="34" charset="0"/>
              </a:rPr>
              <a:t>Patient is uncomfortable (s/s retention), whether voiding or not</a:t>
            </a:r>
          </a:p>
          <a:p>
            <a:pPr eaLnBrk="1" hangingPunct="1">
              <a:buClr>
                <a:schemeClr val="tx2"/>
              </a:buClr>
              <a:buFont typeface="Arial" panose="020B0604020202020204" pitchFamily="34" charset="0"/>
              <a:buChar char="•"/>
              <a:defRPr/>
            </a:pPr>
            <a:r>
              <a:rPr lang="en-US" altLang="en-US" sz="2200" dirty="0">
                <a:latin typeface="Arial" panose="020B0604020202020204" pitchFamily="34" charset="0"/>
                <a:cs typeface="Arial" panose="020B0604020202020204" pitchFamily="34" charset="0"/>
              </a:rPr>
              <a:t>Patient has urge to void but is unable to do so</a:t>
            </a:r>
          </a:p>
          <a:p>
            <a:pPr eaLnBrk="1" hangingPunct="1">
              <a:buClr>
                <a:schemeClr val="tx2"/>
              </a:buClr>
              <a:buFont typeface="Arial" panose="020B0604020202020204" pitchFamily="34" charset="0"/>
              <a:buChar char="•"/>
              <a:defRPr/>
            </a:pPr>
            <a:r>
              <a:rPr lang="en-US" altLang="en-US" sz="2200" dirty="0">
                <a:latin typeface="Arial" panose="020B0604020202020204" pitchFamily="34" charset="0"/>
                <a:cs typeface="Arial" panose="020B0604020202020204" pitchFamily="34" charset="0"/>
              </a:rPr>
              <a:t>Patient verbalizes sensation of incomplete voiding with or without incontinence</a:t>
            </a:r>
          </a:p>
          <a:p>
            <a:pPr eaLnBrk="1" hangingPunct="1">
              <a:buClr>
                <a:schemeClr val="tx2"/>
              </a:buClr>
              <a:buFont typeface="Arial" panose="020B0604020202020204" pitchFamily="34" charset="0"/>
              <a:buChar char="•"/>
              <a:defRPr/>
            </a:pPr>
            <a:r>
              <a:rPr lang="en-US" altLang="en-US" sz="2200" dirty="0">
                <a:latin typeface="Arial" panose="020B0604020202020204" pitchFamily="34" charset="0"/>
                <a:cs typeface="Arial" panose="020B0604020202020204" pitchFamily="34" charset="0"/>
              </a:rPr>
              <a:t>Patient has not voided within 12 hours</a:t>
            </a:r>
          </a:p>
          <a:p>
            <a:pPr eaLnBrk="1" hangingPunct="1">
              <a:buFont typeface="Arial" panose="020B0604020202020204" pitchFamily="34" charset="0"/>
              <a:buChar char="•"/>
              <a:defRPr/>
            </a:pPr>
            <a:endParaRPr lang="en-US" altLang="en-US" sz="2200" dirty="0">
              <a:latin typeface="Arial" panose="020B0604020202020204" pitchFamily="34" charset="0"/>
              <a:cs typeface="Arial" panose="020B0604020202020204" pitchFamily="34" charset="0"/>
            </a:endParaRPr>
          </a:p>
          <a:p>
            <a:pPr marL="0" indent="0" eaLnBrk="1" hangingPunct="1">
              <a:buNone/>
              <a:defRPr/>
            </a:pPr>
            <a:r>
              <a:rPr lang="en-US" altLang="en-US" sz="2200" dirty="0"/>
              <a:t> </a:t>
            </a:r>
          </a:p>
        </p:txBody>
      </p:sp>
      <p:pic>
        <p:nvPicPr>
          <p:cNvPr id="2" name="Picture 1"/>
          <p:cNvPicPr>
            <a:picLocks noChangeAspect="1"/>
          </p:cNvPicPr>
          <p:nvPr/>
        </p:nvPicPr>
        <p:blipFill>
          <a:blip r:embed="rId3"/>
          <a:stretch>
            <a:fillRect/>
          </a:stretch>
        </p:blipFill>
        <p:spPr>
          <a:xfrm>
            <a:off x="7620000" y="1219200"/>
            <a:ext cx="1352550" cy="1409700"/>
          </a:xfrm>
          <a:prstGeom prst="rect">
            <a:avLst/>
          </a:prstGeom>
        </p:spPr>
      </p:pic>
    </p:spTree>
    <p:extLst>
      <p:ext uri="{BB962C8B-B14F-4D97-AF65-F5344CB8AC3E}">
        <p14:creationId xmlns:p14="http://schemas.microsoft.com/office/powerpoint/2010/main" val="3768202147"/>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altLang="en-US" sz="3600" dirty="0">
                <a:latin typeface="Arial" panose="020B0604020202020204" pitchFamily="34" charset="0"/>
                <a:cs typeface="Arial" panose="020B0604020202020204" pitchFamily="34" charset="0"/>
              </a:rPr>
              <a:t>Urinary Catheter Policy</a:t>
            </a:r>
          </a:p>
        </p:txBody>
      </p:sp>
      <p:sp>
        <p:nvSpPr>
          <p:cNvPr id="3" name="Content Placeholder 2"/>
          <p:cNvSpPr>
            <a:spLocks noGrp="1"/>
          </p:cNvSpPr>
          <p:nvPr>
            <p:ph idx="1"/>
          </p:nvPr>
        </p:nvSpPr>
        <p:spPr>
          <a:xfrm>
            <a:off x="1295400" y="1600200"/>
            <a:ext cx="6934200" cy="4525963"/>
          </a:xfrm>
        </p:spPr>
        <p:txBody>
          <a:bodyPr/>
          <a:lstStyle/>
          <a:p>
            <a:pPr marL="0" indent="0">
              <a:buNone/>
              <a:defRPr/>
            </a:pPr>
            <a:r>
              <a:rPr lang="en-US" sz="2400" dirty="0">
                <a:solidFill>
                  <a:schemeClr val="tx2"/>
                </a:solidFill>
                <a:latin typeface="Arial" panose="020B0604020202020204" pitchFamily="34" charset="0"/>
                <a:cs typeface="Arial" panose="020B0604020202020204" pitchFamily="34" charset="0"/>
              </a:rPr>
              <a:t>If Bladder Scan shows</a:t>
            </a:r>
            <a:r>
              <a:rPr lang="en-US" sz="2400" dirty="0">
                <a:solidFill>
                  <a:schemeClr val="tx2"/>
                </a:solidFill>
                <a:latin typeface="Arial" panose="020B0604020202020204" pitchFamily="34" charset="0"/>
                <a:cs typeface="Arial" panose="020B0604020202020204" pitchFamily="34" charset="0"/>
                <a:sym typeface="Wingdings" panose="05000000000000000000" pitchFamily="2" charset="2"/>
              </a:rPr>
              <a:t> </a:t>
            </a:r>
            <a:r>
              <a:rPr lang="en-US" sz="2400" u="sng" dirty="0">
                <a:solidFill>
                  <a:srgbClr val="FF0000"/>
                </a:solidFill>
                <a:latin typeface="Arial" panose="020B0604020202020204" pitchFamily="34" charset="0"/>
                <a:cs typeface="Arial" panose="020B0604020202020204" pitchFamily="34" charset="0"/>
                <a:sym typeface="Wingdings" panose="05000000000000000000" pitchFamily="2" charset="2"/>
              </a:rPr>
              <a:t>600-1000 ml </a:t>
            </a:r>
            <a:endParaRPr lang="en-US" sz="2400" u="sng" dirty="0" smtClean="0">
              <a:solidFill>
                <a:srgbClr val="FF0000"/>
              </a:solidFill>
              <a:latin typeface="Arial" panose="020B0604020202020204" pitchFamily="34" charset="0"/>
              <a:cs typeface="Arial" panose="020B0604020202020204" pitchFamily="34" charset="0"/>
              <a:sym typeface="Wingdings" panose="05000000000000000000" pitchFamily="2" charset="2"/>
            </a:endParaRPr>
          </a:p>
          <a:p>
            <a:pPr marL="0" indent="0">
              <a:buNone/>
              <a:defRPr/>
            </a:pPr>
            <a:r>
              <a:rPr lang="en-US" sz="2400" dirty="0" smtClean="0">
                <a:solidFill>
                  <a:srgbClr val="FF0000"/>
                </a:solidFill>
                <a:latin typeface="Arial" panose="020B0604020202020204" pitchFamily="34" charset="0"/>
                <a:cs typeface="Arial" panose="020B0604020202020204" pitchFamily="34" charset="0"/>
                <a:sym typeface="Wingdings" panose="05000000000000000000" pitchFamily="2" charset="2"/>
              </a:rPr>
              <a:t>RN Will: </a:t>
            </a:r>
            <a:endParaRPr lang="en-US" sz="2400" dirty="0">
              <a:solidFill>
                <a:srgbClr val="FF0000"/>
              </a:solidFill>
              <a:latin typeface="Arial" panose="020B0604020202020204" pitchFamily="34" charset="0"/>
              <a:cs typeface="Arial" panose="020B0604020202020204" pitchFamily="34" charset="0"/>
              <a:sym typeface="Wingdings" panose="05000000000000000000" pitchFamily="2" charset="2"/>
            </a:endParaRPr>
          </a:p>
          <a:p>
            <a:pPr marL="0" indent="0">
              <a:buNone/>
              <a:defRPr/>
            </a:pPr>
            <a:r>
              <a:rPr lang="en-US" sz="2400" dirty="0">
                <a:latin typeface="Arial" panose="020B0604020202020204" pitchFamily="34" charset="0"/>
                <a:cs typeface="Arial" panose="020B0604020202020204" pitchFamily="34" charset="0"/>
                <a:sym typeface="Wingdings" panose="05000000000000000000" pitchFamily="2" charset="2"/>
              </a:rPr>
              <a:t>Notify provider, obtain order </a:t>
            </a:r>
            <a:r>
              <a:rPr lang="en-US" sz="2400" dirty="0" smtClean="0">
                <a:latin typeface="Arial" panose="020B0604020202020204" pitchFamily="34" charset="0"/>
                <a:cs typeface="Arial" panose="020B0604020202020204" pitchFamily="34" charset="0"/>
                <a:sym typeface="Wingdings" panose="05000000000000000000" pitchFamily="2" charset="2"/>
              </a:rPr>
              <a:t>for</a:t>
            </a:r>
            <a:endParaRPr lang="en-US" sz="2400" dirty="0">
              <a:latin typeface="Arial" panose="020B0604020202020204" pitchFamily="34" charset="0"/>
              <a:cs typeface="Arial" panose="020B0604020202020204" pitchFamily="34" charset="0"/>
              <a:sym typeface="Wingdings" panose="05000000000000000000" pitchFamily="2" charset="2"/>
            </a:endParaRPr>
          </a:p>
          <a:p>
            <a:pPr>
              <a:buClr>
                <a:schemeClr val="tx2"/>
              </a:buClr>
              <a:buFont typeface="Arial" panose="020B0604020202020204" pitchFamily="34" charset="0"/>
              <a:buChar char="•"/>
              <a:defRPr/>
            </a:pPr>
            <a:r>
              <a:rPr lang="en-US" sz="2200" dirty="0">
                <a:latin typeface="Arial" panose="020B0604020202020204" pitchFamily="34" charset="0"/>
                <a:cs typeface="Arial" panose="020B0604020202020204" pitchFamily="34" charset="0"/>
                <a:sym typeface="Wingdings" panose="05000000000000000000" pitchFamily="2" charset="2"/>
              </a:rPr>
              <a:t>Straight Cath every 12 </a:t>
            </a:r>
            <a:r>
              <a:rPr lang="en-US" sz="2200" dirty="0" smtClean="0">
                <a:latin typeface="Arial" panose="020B0604020202020204" pitchFamily="34" charset="0"/>
                <a:cs typeface="Arial" panose="020B0604020202020204" pitchFamily="34" charset="0"/>
                <a:sym typeface="Wingdings" panose="05000000000000000000" pitchFamily="2" charset="2"/>
              </a:rPr>
              <a:t>hours </a:t>
            </a:r>
            <a:r>
              <a:rPr lang="en-US" sz="2200" dirty="0">
                <a:latin typeface="Arial" panose="020B0604020202020204" pitchFamily="34" charset="0"/>
                <a:cs typeface="Arial" panose="020B0604020202020204" pitchFamily="34" charset="0"/>
                <a:sym typeface="Wingdings" panose="05000000000000000000" pitchFamily="2" charset="2"/>
              </a:rPr>
              <a:t>prn for bladder volume (600-1000) x 24 hours with inability to </a:t>
            </a:r>
            <a:r>
              <a:rPr lang="en-US" sz="2200" dirty="0" smtClean="0">
                <a:latin typeface="Arial" panose="020B0604020202020204" pitchFamily="34" charset="0"/>
                <a:cs typeface="Arial" panose="020B0604020202020204" pitchFamily="34" charset="0"/>
                <a:sym typeface="Wingdings" panose="05000000000000000000" pitchFamily="2" charset="2"/>
              </a:rPr>
              <a:t>void</a:t>
            </a:r>
          </a:p>
          <a:p>
            <a:pPr marL="0" indent="0">
              <a:buClr>
                <a:schemeClr val="tx2"/>
              </a:buClr>
              <a:buNone/>
              <a:defRPr/>
            </a:pPr>
            <a:endParaRPr lang="en-US" sz="2200" dirty="0">
              <a:latin typeface="Arial" panose="020B0604020202020204" pitchFamily="34" charset="0"/>
              <a:cs typeface="Arial" panose="020B0604020202020204" pitchFamily="34" charset="0"/>
              <a:sym typeface="Wingdings" panose="05000000000000000000" pitchFamily="2" charset="2"/>
            </a:endParaRPr>
          </a:p>
          <a:p>
            <a:pPr marL="0" indent="0">
              <a:buNone/>
              <a:defRPr/>
            </a:pPr>
            <a:r>
              <a:rPr lang="en-US" sz="2400" dirty="0">
                <a:solidFill>
                  <a:schemeClr val="tx2"/>
                </a:solidFill>
                <a:latin typeface="Arial" panose="020B0604020202020204" pitchFamily="34" charset="0"/>
                <a:cs typeface="Arial" panose="020B0604020202020204" pitchFamily="34" charset="0"/>
                <a:sym typeface="Wingdings" panose="05000000000000000000" pitchFamily="2" charset="2"/>
              </a:rPr>
              <a:t>If Bladder Scan shows </a:t>
            </a:r>
            <a:r>
              <a:rPr lang="en-US" sz="2400" u="sng" dirty="0">
                <a:solidFill>
                  <a:srgbClr val="FF0000"/>
                </a:solidFill>
                <a:latin typeface="Arial" panose="020B0604020202020204" pitchFamily="34" charset="0"/>
                <a:cs typeface="Arial" panose="020B0604020202020204" pitchFamily="34" charset="0"/>
                <a:sym typeface="Wingdings" panose="05000000000000000000" pitchFamily="2" charset="2"/>
              </a:rPr>
              <a:t>˃ 1000 ml </a:t>
            </a:r>
            <a:endParaRPr lang="en-US" sz="2400" u="sng" dirty="0" smtClean="0">
              <a:solidFill>
                <a:srgbClr val="FF0000"/>
              </a:solidFill>
              <a:latin typeface="Arial" panose="020B0604020202020204" pitchFamily="34" charset="0"/>
              <a:cs typeface="Arial" panose="020B0604020202020204" pitchFamily="34" charset="0"/>
              <a:sym typeface="Wingdings" panose="05000000000000000000" pitchFamily="2" charset="2"/>
            </a:endParaRPr>
          </a:p>
          <a:p>
            <a:pPr marL="0" indent="0">
              <a:buNone/>
              <a:defRPr/>
            </a:pPr>
            <a:r>
              <a:rPr lang="en-US" sz="2400" dirty="0" smtClean="0">
                <a:solidFill>
                  <a:srgbClr val="FF0000"/>
                </a:solidFill>
                <a:latin typeface="Arial" panose="020B0604020202020204" pitchFamily="34" charset="0"/>
                <a:cs typeface="Arial" panose="020B0604020202020204" pitchFamily="34" charset="0"/>
                <a:sym typeface="Wingdings" panose="05000000000000000000" pitchFamily="2" charset="2"/>
              </a:rPr>
              <a:t>RN Will:</a:t>
            </a:r>
            <a:endParaRPr lang="en-US" sz="2400" dirty="0">
              <a:solidFill>
                <a:srgbClr val="FF0000"/>
              </a:solidFill>
              <a:latin typeface="Arial" panose="020B0604020202020204" pitchFamily="34" charset="0"/>
              <a:cs typeface="Arial" panose="020B0604020202020204" pitchFamily="34" charset="0"/>
              <a:sym typeface="Wingdings" panose="05000000000000000000" pitchFamily="2" charset="2"/>
            </a:endParaRPr>
          </a:p>
          <a:p>
            <a:pPr marL="0" indent="0">
              <a:buNone/>
              <a:defRPr/>
            </a:pPr>
            <a:r>
              <a:rPr lang="en-US" sz="2400" dirty="0">
                <a:latin typeface="Arial" panose="020B0604020202020204" pitchFamily="34" charset="0"/>
                <a:cs typeface="Arial" panose="020B0604020202020204" pitchFamily="34" charset="0"/>
                <a:sym typeface="Wingdings" panose="05000000000000000000" pitchFamily="2" charset="2"/>
              </a:rPr>
              <a:t>Notify provider, obtain order </a:t>
            </a:r>
            <a:r>
              <a:rPr lang="en-US" sz="2400" dirty="0" smtClean="0">
                <a:latin typeface="Arial" panose="020B0604020202020204" pitchFamily="34" charset="0"/>
                <a:cs typeface="Arial" panose="020B0604020202020204" pitchFamily="34" charset="0"/>
                <a:sym typeface="Wingdings" panose="05000000000000000000" pitchFamily="2" charset="2"/>
              </a:rPr>
              <a:t>for</a:t>
            </a:r>
            <a:endParaRPr lang="en-US" sz="2400" dirty="0">
              <a:latin typeface="Arial" panose="020B0604020202020204" pitchFamily="34" charset="0"/>
              <a:cs typeface="Arial" panose="020B0604020202020204" pitchFamily="34" charset="0"/>
              <a:sym typeface="Wingdings" panose="05000000000000000000" pitchFamily="2" charset="2"/>
            </a:endParaRPr>
          </a:p>
          <a:p>
            <a:pPr>
              <a:buClr>
                <a:schemeClr val="tx2"/>
              </a:buClr>
              <a:buFont typeface="Arial" panose="020B0604020202020204" pitchFamily="34" charset="0"/>
              <a:buChar char="•"/>
              <a:defRPr/>
            </a:pPr>
            <a:r>
              <a:rPr lang="en-US" sz="2200" dirty="0">
                <a:latin typeface="Arial" panose="020B0604020202020204" pitchFamily="34" charset="0"/>
                <a:cs typeface="Arial" panose="020B0604020202020204" pitchFamily="34" charset="0"/>
                <a:sym typeface="Wingdings" panose="05000000000000000000" pitchFamily="2" charset="2"/>
              </a:rPr>
              <a:t>Insertion of Urinary Catheter if provider deems catheter appropriate</a:t>
            </a:r>
          </a:p>
          <a:p>
            <a:pPr marL="0" indent="0">
              <a:buNone/>
              <a:defRPr/>
            </a:pPr>
            <a:endParaRPr lang="en-US" sz="2200" dirty="0">
              <a:latin typeface="Arial" panose="020B0604020202020204" pitchFamily="34" charset="0"/>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3673082847"/>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p:cTn id="7"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6" end="6"/>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 calcmode="lin" valueType="num">
                                      <p:cBhvr>
                                        <p:cTn id="13"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7" end="7"/>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p:cTn id="19"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altLang="en-US" sz="3600" dirty="0">
                <a:latin typeface="Arial" panose="020B0604020202020204" pitchFamily="34" charset="0"/>
                <a:cs typeface="Arial" panose="020B0604020202020204" pitchFamily="34" charset="0"/>
              </a:rPr>
              <a:t>Urinary Catheter Policy</a:t>
            </a:r>
          </a:p>
        </p:txBody>
      </p:sp>
      <p:sp>
        <p:nvSpPr>
          <p:cNvPr id="3" name="Content Placeholder 2"/>
          <p:cNvSpPr>
            <a:spLocks noGrp="1"/>
          </p:cNvSpPr>
          <p:nvPr>
            <p:ph idx="1"/>
          </p:nvPr>
        </p:nvSpPr>
        <p:spPr>
          <a:xfrm>
            <a:off x="1219200" y="2133600"/>
            <a:ext cx="7010400" cy="3356372"/>
          </a:xfrm>
        </p:spPr>
        <p:txBody>
          <a:bodyPr/>
          <a:lstStyle/>
          <a:p>
            <a:pPr marL="0" indent="0">
              <a:buNone/>
              <a:defRPr/>
            </a:pPr>
            <a:r>
              <a:rPr lang="en-US" sz="2400" dirty="0">
                <a:solidFill>
                  <a:schemeClr val="tx2"/>
                </a:solidFill>
                <a:latin typeface="Arial" panose="020B0604020202020204" pitchFamily="34" charset="0"/>
                <a:cs typeface="Arial" panose="020B0604020202020204" pitchFamily="34" charset="0"/>
              </a:rPr>
              <a:t>2 Bladder </a:t>
            </a:r>
            <a:r>
              <a:rPr lang="en-US" sz="2400" dirty="0" smtClean="0">
                <a:solidFill>
                  <a:schemeClr val="tx2"/>
                </a:solidFill>
                <a:latin typeface="Arial" panose="020B0604020202020204" pitchFamily="34" charset="0"/>
                <a:cs typeface="Arial" panose="020B0604020202020204" pitchFamily="34" charset="0"/>
              </a:rPr>
              <a:t>Scans - Each with </a:t>
            </a:r>
            <a:r>
              <a:rPr lang="en-US" sz="2400" u="sng" dirty="0" smtClean="0">
                <a:solidFill>
                  <a:srgbClr val="FF0000"/>
                </a:solidFill>
                <a:latin typeface="Arial" panose="020B0604020202020204" pitchFamily="34" charset="0"/>
                <a:cs typeface="Arial" panose="020B0604020202020204" pitchFamily="34" charset="0"/>
              </a:rPr>
              <a:t>600 - 1000 </a:t>
            </a:r>
            <a:r>
              <a:rPr lang="en-US" sz="2400" u="sng" dirty="0">
                <a:solidFill>
                  <a:srgbClr val="FF0000"/>
                </a:solidFill>
                <a:latin typeface="Arial" panose="020B0604020202020204" pitchFamily="34" charset="0"/>
                <a:cs typeface="Arial" panose="020B0604020202020204" pitchFamily="34" charset="0"/>
              </a:rPr>
              <a:t>ml </a:t>
            </a:r>
            <a:r>
              <a:rPr lang="en-US" sz="2400" dirty="0" smtClean="0">
                <a:solidFill>
                  <a:schemeClr val="tx2"/>
                </a:solidFill>
                <a:latin typeface="Arial" panose="020B0604020202020204" pitchFamily="34" charset="0"/>
                <a:cs typeface="Arial" panose="020B0604020202020204" pitchFamily="34" charset="0"/>
              </a:rPr>
              <a:t>output </a:t>
            </a:r>
          </a:p>
          <a:p>
            <a:pPr marL="0" indent="0">
              <a:buNone/>
              <a:defRPr/>
            </a:pPr>
            <a:r>
              <a:rPr lang="en-US" sz="2400" dirty="0" smtClean="0">
                <a:solidFill>
                  <a:schemeClr val="tx2"/>
                </a:solidFill>
                <a:latin typeface="Arial" panose="020B0604020202020204" pitchFamily="34" charset="0"/>
                <a:cs typeface="Arial" panose="020B0604020202020204" pitchFamily="34" charset="0"/>
              </a:rPr>
              <a:t>in </a:t>
            </a:r>
            <a:r>
              <a:rPr lang="en-US" sz="2400" dirty="0">
                <a:solidFill>
                  <a:schemeClr val="tx2"/>
                </a:solidFill>
                <a:latin typeface="Arial" panose="020B0604020202020204" pitchFamily="34" charset="0"/>
                <a:cs typeface="Arial" panose="020B0604020202020204" pitchFamily="34" charset="0"/>
              </a:rPr>
              <a:t>a 24 hour time </a:t>
            </a:r>
            <a:r>
              <a:rPr lang="en-US" sz="2400" dirty="0" smtClean="0">
                <a:solidFill>
                  <a:schemeClr val="tx2"/>
                </a:solidFill>
                <a:latin typeface="Arial" panose="020B0604020202020204" pitchFamily="34" charset="0"/>
                <a:cs typeface="Arial" panose="020B0604020202020204" pitchFamily="34" charset="0"/>
              </a:rPr>
              <a:t>frame?</a:t>
            </a:r>
          </a:p>
          <a:p>
            <a:pPr marL="0" indent="0">
              <a:buNone/>
              <a:defRPr/>
            </a:pPr>
            <a:r>
              <a:rPr lang="en-US" sz="2400" dirty="0" smtClean="0">
                <a:solidFill>
                  <a:schemeClr val="tx2"/>
                </a:solidFill>
                <a:latin typeface="Arial" panose="020B0604020202020204" pitchFamily="34" charset="0"/>
                <a:cs typeface="Arial" panose="020B0604020202020204" pitchFamily="34" charset="0"/>
              </a:rPr>
              <a:t> </a:t>
            </a:r>
            <a:endParaRPr lang="en-US" sz="2400" dirty="0">
              <a:solidFill>
                <a:schemeClr val="tx2"/>
              </a:solidFill>
              <a:latin typeface="Arial" panose="020B0604020202020204" pitchFamily="34" charset="0"/>
              <a:cs typeface="Arial" panose="020B0604020202020204" pitchFamily="34" charset="0"/>
            </a:endParaRPr>
          </a:p>
          <a:p>
            <a:pPr marL="0" indent="0">
              <a:buNone/>
              <a:defRPr/>
            </a:pPr>
            <a:r>
              <a:rPr lang="en-US" sz="2400" dirty="0" smtClean="0">
                <a:solidFill>
                  <a:srgbClr val="FF0000"/>
                </a:solidFill>
                <a:latin typeface="Arial" panose="020B0604020202020204" pitchFamily="34" charset="0"/>
                <a:cs typeface="Arial" panose="020B0604020202020204" pitchFamily="34" charset="0"/>
              </a:rPr>
              <a:t>RN </a:t>
            </a:r>
            <a:r>
              <a:rPr lang="en-US" sz="2400" dirty="0">
                <a:solidFill>
                  <a:srgbClr val="FF0000"/>
                </a:solidFill>
                <a:latin typeface="Arial" panose="020B0604020202020204" pitchFamily="34" charset="0"/>
                <a:cs typeface="Arial" panose="020B0604020202020204" pitchFamily="34" charset="0"/>
              </a:rPr>
              <a:t>Will</a:t>
            </a:r>
          </a:p>
          <a:p>
            <a:pPr>
              <a:buClr>
                <a:schemeClr val="tx2"/>
              </a:buClr>
              <a:buFont typeface="Arial" panose="020B0604020202020204" pitchFamily="34" charset="0"/>
              <a:buChar char="•"/>
              <a:defRPr/>
            </a:pPr>
            <a:r>
              <a:rPr lang="en-US" sz="2200" dirty="0">
                <a:latin typeface="Arial" panose="020B0604020202020204" pitchFamily="34" charset="0"/>
                <a:cs typeface="Arial" panose="020B0604020202020204" pitchFamily="34" charset="0"/>
              </a:rPr>
              <a:t>Contact provider for further orders </a:t>
            </a:r>
          </a:p>
          <a:p>
            <a:pPr>
              <a:buClr>
                <a:schemeClr val="tx2"/>
              </a:buClr>
              <a:buFont typeface="Arial" panose="020B0604020202020204" pitchFamily="34" charset="0"/>
              <a:buChar char="•"/>
              <a:defRPr/>
            </a:pPr>
            <a:endParaRPr lang="en-US" sz="1650" dirty="0">
              <a:latin typeface="Arial" panose="020B0604020202020204" pitchFamily="34" charset="0"/>
              <a:cs typeface="Arial" panose="020B0604020202020204" pitchFamily="34" charset="0"/>
            </a:endParaRPr>
          </a:p>
          <a:p>
            <a:pPr marL="0" indent="0">
              <a:buNone/>
              <a:defRPr/>
            </a:pPr>
            <a:r>
              <a:rPr lang="en-US" sz="2200" dirty="0">
                <a:solidFill>
                  <a:schemeClr val="tx2"/>
                </a:solidFill>
                <a:latin typeface="Arial" panose="020B0604020202020204" pitchFamily="34" charset="0"/>
                <a:cs typeface="Arial" panose="020B0604020202020204" pitchFamily="34" charset="0"/>
              </a:rPr>
              <a:t>Remember to record the urinary output </a:t>
            </a:r>
            <a:r>
              <a:rPr lang="en-US" sz="2200" dirty="0">
                <a:latin typeface="Arial" panose="020B0604020202020204" pitchFamily="34" charset="0"/>
                <a:cs typeface="Arial" panose="020B0604020202020204" pitchFamily="34" charset="0"/>
              </a:rPr>
              <a:t>in the patient’s </a:t>
            </a:r>
            <a:r>
              <a:rPr lang="en-US" sz="2200" dirty="0" smtClean="0">
                <a:latin typeface="Arial" panose="020B0604020202020204" pitchFamily="34" charset="0"/>
                <a:cs typeface="Arial" panose="020B0604020202020204" pitchFamily="34" charset="0"/>
              </a:rPr>
              <a:t>chart/EMR </a:t>
            </a:r>
            <a:r>
              <a:rPr lang="en-US" sz="2200" dirty="0">
                <a:latin typeface="Arial" panose="020B0604020202020204" pitchFamily="34" charset="0"/>
                <a:cs typeface="Arial" panose="020B0604020202020204" pitchFamily="34" charset="0"/>
              </a:rPr>
              <a:t>when a </a:t>
            </a:r>
            <a:r>
              <a:rPr lang="en-US" sz="2200" dirty="0" smtClean="0">
                <a:latin typeface="Arial" panose="020B0604020202020204" pitchFamily="34" charset="0"/>
                <a:cs typeface="Arial" panose="020B0604020202020204" pitchFamily="34" charset="0"/>
              </a:rPr>
              <a:t>bladder </a:t>
            </a:r>
            <a:r>
              <a:rPr lang="en-US" sz="2200" dirty="0">
                <a:latin typeface="Arial" panose="020B0604020202020204" pitchFamily="34" charset="0"/>
                <a:cs typeface="Arial" panose="020B0604020202020204" pitchFamily="34" charset="0"/>
              </a:rPr>
              <a:t>scan is done </a:t>
            </a:r>
          </a:p>
          <a:p>
            <a:pPr marL="0" indent="0">
              <a:buNone/>
              <a:defRPr/>
            </a:pPr>
            <a:endParaRPr lang="en-US" sz="1800" b="1" dirty="0">
              <a:latin typeface="Arial" panose="020B0604020202020204" pitchFamily="34" charset="0"/>
              <a:cs typeface="Arial" panose="020B0604020202020204" pitchFamily="34" charset="0"/>
            </a:endParaRPr>
          </a:p>
          <a:p>
            <a:pPr marL="0" indent="0">
              <a:buNone/>
              <a:defRPr/>
            </a:pPr>
            <a:endParaRPr lang="en-US" sz="1800" b="1" dirty="0">
              <a:latin typeface="Arial" panose="020B0604020202020204" pitchFamily="34" charset="0"/>
              <a:cs typeface="Arial" panose="020B0604020202020204" pitchFamily="34" charset="0"/>
            </a:endParaRPr>
          </a:p>
          <a:p>
            <a:pPr marL="0" indent="0">
              <a:buNone/>
              <a:defRPr/>
            </a:pPr>
            <a:endParaRPr lang="en-US" sz="1800" b="1" dirty="0">
              <a:latin typeface="Arial" panose="020B0604020202020204" pitchFamily="34" charset="0"/>
              <a:cs typeface="Arial" panose="020B0604020202020204" pitchFamily="34" charset="0"/>
            </a:endParaRPr>
          </a:p>
          <a:p>
            <a:pPr marL="0" indent="0">
              <a:buNone/>
              <a:defRPr/>
            </a:pPr>
            <a:endParaRPr lang="en-US" sz="1650" b="1" dirty="0">
              <a:latin typeface="Arial" panose="020B0604020202020204" pitchFamily="34" charset="0"/>
              <a:cs typeface="Arial" panose="020B0604020202020204" pitchFamily="34" charset="0"/>
            </a:endParaRPr>
          </a:p>
        </p:txBody>
      </p:sp>
      <p:pic>
        <p:nvPicPr>
          <p:cNvPr id="6349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5489972"/>
            <a:ext cx="1450181" cy="100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2342734"/>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Patient Bathing-Use of Chlorahexidine Gluconate Solution 4.0%</a:t>
            </a:r>
            <a:endParaRPr lang="en-US" dirty="0"/>
          </a:p>
        </p:txBody>
      </p:sp>
      <p:sp>
        <p:nvSpPr>
          <p:cNvPr id="3" name="Subtitle 2"/>
          <p:cNvSpPr>
            <a:spLocks noGrp="1"/>
          </p:cNvSpPr>
          <p:nvPr>
            <p:ph type="subTitle" idx="1"/>
          </p:nvPr>
        </p:nvSpPr>
        <p:spPr/>
        <p:txBody>
          <a:bodyPr/>
          <a:lstStyle/>
          <a:p>
            <a:r>
              <a:rPr lang="en-US" dirty="0" smtClean="0"/>
              <a:t>Policy PCS0007</a:t>
            </a:r>
            <a:endParaRPr lang="en-US" dirty="0"/>
          </a:p>
        </p:txBody>
      </p:sp>
    </p:spTree>
    <p:extLst>
      <p:ext uri="{BB962C8B-B14F-4D97-AF65-F5344CB8AC3E}">
        <p14:creationId xmlns:p14="http://schemas.microsoft.com/office/powerpoint/2010/main" val="1163970026"/>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latin typeface="Arial" panose="020B0604020202020204" pitchFamily="34" charset="0"/>
                <a:cs typeface="Arial" panose="020B0604020202020204" pitchFamily="34" charset="0"/>
              </a:rPr>
              <a:t>CHG Bath Process</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2438400"/>
            <a:ext cx="6096000" cy="4038600"/>
          </a:xfrm>
        </p:spPr>
        <p:txBody>
          <a:bodyPr/>
          <a:lstStyle/>
          <a:p>
            <a:pPr>
              <a:buClr>
                <a:schemeClr val="tx2"/>
              </a:buClr>
              <a:buFont typeface="Arial" panose="020B0604020202020204" pitchFamily="34" charset="0"/>
              <a:buChar char="•"/>
            </a:pPr>
            <a:r>
              <a:rPr lang="en-US" sz="2400" dirty="0">
                <a:latin typeface="Arial" panose="020B0604020202020204" pitchFamily="34" charset="0"/>
                <a:cs typeface="Arial" panose="020B0604020202020204" pitchFamily="34" charset="0"/>
              </a:rPr>
              <a:t>Initiation of CHG Bathing </a:t>
            </a:r>
            <a:r>
              <a:rPr lang="en-US" sz="2400" i="1" dirty="0">
                <a:latin typeface="Arial" panose="020B0604020202020204" pitchFamily="34" charset="0"/>
                <a:cs typeface="Arial" panose="020B0604020202020204" pitchFamily="34" charset="0"/>
              </a:rPr>
              <a:t>does not require</a:t>
            </a:r>
            <a:r>
              <a:rPr lang="en-US" sz="2400" dirty="0">
                <a:latin typeface="Arial" panose="020B0604020202020204" pitchFamily="34" charset="0"/>
                <a:cs typeface="Arial" panose="020B0604020202020204" pitchFamily="34" charset="0"/>
              </a:rPr>
              <a:t> an order by a </a:t>
            </a:r>
            <a:r>
              <a:rPr lang="en-US" sz="2400" dirty="0" smtClean="0">
                <a:latin typeface="Arial" panose="020B0604020202020204" pitchFamily="34" charset="0"/>
                <a:cs typeface="Arial" panose="020B0604020202020204" pitchFamily="34" charset="0"/>
              </a:rPr>
              <a:t>provider, </a:t>
            </a:r>
            <a:r>
              <a:rPr lang="en-US" sz="2400" i="1" dirty="0" smtClean="0">
                <a:solidFill>
                  <a:schemeClr val="tx2"/>
                </a:solidFill>
                <a:latin typeface="Arial" panose="020B0604020202020204" pitchFamily="34" charset="0"/>
                <a:cs typeface="Arial" panose="020B0604020202020204" pitchFamily="34" charset="0"/>
              </a:rPr>
              <a:t>you are following a protocol</a:t>
            </a:r>
            <a:endParaRPr lang="en-US" sz="2400" i="1" dirty="0">
              <a:solidFill>
                <a:schemeClr val="tx2"/>
              </a:solidFill>
              <a:latin typeface="Arial" panose="020B0604020202020204" pitchFamily="34" charset="0"/>
              <a:cs typeface="Arial" panose="020B0604020202020204" pitchFamily="34" charset="0"/>
            </a:endParaRPr>
          </a:p>
          <a:p>
            <a:pPr>
              <a:buClr>
                <a:schemeClr val="tx2"/>
              </a:buClr>
              <a:buFont typeface="Arial" panose="020B0604020202020204" pitchFamily="34" charset="0"/>
              <a:buChar char="•"/>
            </a:pPr>
            <a:r>
              <a:rPr lang="en-US" sz="2400" dirty="0">
                <a:latin typeface="Arial" panose="020B0604020202020204" pitchFamily="34" charset="0"/>
                <a:cs typeface="Arial" panose="020B0604020202020204" pitchFamily="34" charset="0"/>
              </a:rPr>
              <a:t>Patient’s </a:t>
            </a:r>
            <a:r>
              <a:rPr lang="en-US" sz="2400" dirty="0">
                <a:solidFill>
                  <a:schemeClr val="tx2"/>
                </a:solidFill>
                <a:latin typeface="Arial" panose="020B0604020202020204" pitchFamily="34" charset="0"/>
                <a:cs typeface="Arial" panose="020B0604020202020204" pitchFamily="34" charset="0"/>
              </a:rPr>
              <a:t>allergies and skin status </a:t>
            </a:r>
            <a:r>
              <a:rPr lang="en-US" sz="2400" dirty="0">
                <a:latin typeface="Arial" panose="020B0604020202020204" pitchFamily="34" charset="0"/>
                <a:cs typeface="Arial" panose="020B0604020202020204" pitchFamily="34" charset="0"/>
              </a:rPr>
              <a:t>should be reviewed for any issues prior to and after bath </a:t>
            </a:r>
          </a:p>
          <a:p>
            <a:pPr>
              <a:buClr>
                <a:schemeClr val="tx2"/>
              </a:buClr>
              <a:buFont typeface="Arial" panose="020B0604020202020204" pitchFamily="34" charset="0"/>
              <a:buChar char="•"/>
            </a:pPr>
            <a:r>
              <a:rPr lang="en-US" sz="2400" dirty="0">
                <a:solidFill>
                  <a:schemeClr val="tx2"/>
                </a:solidFill>
                <a:latin typeface="Arial" panose="020B0604020202020204" pitchFamily="34" charset="0"/>
                <a:cs typeface="Arial" panose="020B0604020202020204" pitchFamily="34" charset="0"/>
              </a:rPr>
              <a:t>Traditional bathing is done if patient indeed has </a:t>
            </a:r>
            <a:r>
              <a:rPr lang="en-US" sz="2400" dirty="0" smtClean="0">
                <a:solidFill>
                  <a:schemeClr val="tx2"/>
                </a:solidFill>
                <a:latin typeface="Arial" panose="020B0604020202020204" pitchFamily="34" charset="0"/>
                <a:cs typeface="Arial" panose="020B0604020202020204" pitchFamily="34" charset="0"/>
              </a:rPr>
              <a:t>a CHG allergy</a:t>
            </a:r>
            <a:endParaRPr lang="en-US" sz="2400" dirty="0">
              <a:solidFill>
                <a:schemeClr val="tx2"/>
              </a:solidFill>
              <a:latin typeface="Arial" panose="020B0604020202020204" pitchFamily="34" charset="0"/>
              <a:cs typeface="Arial" panose="020B0604020202020204" pitchFamily="34" charset="0"/>
            </a:endParaRPr>
          </a:p>
          <a:p>
            <a:endParaRPr lang="en-US" sz="1800" i="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6705600" y="2743200"/>
            <a:ext cx="2076450" cy="2334353"/>
          </a:xfrm>
          <a:prstGeom prst="rect">
            <a:avLst/>
          </a:prstGeom>
        </p:spPr>
      </p:pic>
    </p:spTree>
    <p:extLst>
      <p:ext uri="{BB962C8B-B14F-4D97-AF65-F5344CB8AC3E}">
        <p14:creationId xmlns:p14="http://schemas.microsoft.com/office/powerpoint/2010/main" val="3122952728"/>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CHG Bath Process</a:t>
            </a:r>
            <a:endParaRPr lang="en-US" dirty="0"/>
          </a:p>
        </p:txBody>
      </p:sp>
      <p:sp>
        <p:nvSpPr>
          <p:cNvPr id="3" name="Content Placeholder 2"/>
          <p:cNvSpPr>
            <a:spLocks noGrp="1"/>
          </p:cNvSpPr>
          <p:nvPr>
            <p:ph idx="1"/>
          </p:nvPr>
        </p:nvSpPr>
        <p:spPr/>
        <p:txBody>
          <a:bodyPr/>
          <a:lstStyle/>
          <a:p>
            <a:r>
              <a:rPr lang="en-US" dirty="0" smtClean="0"/>
              <a:t>Do not use on face</a:t>
            </a:r>
          </a:p>
          <a:p>
            <a:r>
              <a:rPr lang="en-US" dirty="0" smtClean="0"/>
              <a:t>Do not dilute this produce</a:t>
            </a:r>
          </a:p>
          <a:p>
            <a:r>
              <a:rPr lang="en-US" dirty="0" smtClean="0"/>
              <a:t>Apply to the skin directly with a warm washcloth</a:t>
            </a:r>
          </a:p>
          <a:p>
            <a:r>
              <a:rPr lang="en-US" dirty="0" smtClean="0"/>
              <a:t>Rinse with a different plain warm washcloth</a:t>
            </a:r>
          </a:p>
          <a:p>
            <a:r>
              <a:rPr lang="en-US" dirty="0" smtClean="0"/>
              <a:t>Only keep clean unused washcloths in the basin for rinsing  </a:t>
            </a:r>
            <a:endParaRPr lang="en-US" dirty="0"/>
          </a:p>
        </p:txBody>
      </p:sp>
      <p:pic>
        <p:nvPicPr>
          <p:cNvPr id="4" name="Picture 3"/>
          <p:cNvPicPr>
            <a:picLocks noChangeAspect="1"/>
          </p:cNvPicPr>
          <p:nvPr/>
        </p:nvPicPr>
        <p:blipFill>
          <a:blip r:embed="rId2"/>
          <a:stretch>
            <a:fillRect/>
          </a:stretch>
        </p:blipFill>
        <p:spPr>
          <a:xfrm>
            <a:off x="2500535" y="4114800"/>
            <a:ext cx="2076450" cy="233435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2780" y="4800600"/>
            <a:ext cx="1664220" cy="1664220"/>
          </a:xfrm>
          <a:prstGeom prst="rect">
            <a:avLst/>
          </a:prstGeom>
        </p:spPr>
      </p:pic>
    </p:spTree>
    <p:extLst>
      <p:ext uri="{BB962C8B-B14F-4D97-AF65-F5344CB8AC3E}">
        <p14:creationId xmlns:p14="http://schemas.microsoft.com/office/powerpoint/2010/main" val="3879173668"/>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SSI-Surgical Site Infection Prevention</a:t>
            </a:r>
            <a:endParaRPr lang="en-US" dirty="0"/>
          </a:p>
        </p:txBody>
      </p:sp>
      <p:sp>
        <p:nvSpPr>
          <p:cNvPr id="3" name="Content Placeholder 2"/>
          <p:cNvSpPr>
            <a:spLocks noGrp="1"/>
          </p:cNvSpPr>
          <p:nvPr>
            <p:ph idx="1"/>
          </p:nvPr>
        </p:nvSpPr>
        <p:spPr/>
        <p:txBody>
          <a:bodyPr/>
          <a:lstStyle/>
          <a:p>
            <a:r>
              <a:rPr lang="en-US" dirty="0" smtClean="0"/>
              <a:t>Hand hygiene</a:t>
            </a:r>
          </a:p>
          <a:p>
            <a:r>
              <a:rPr lang="en-US" dirty="0" smtClean="0"/>
              <a:t>Hair removal with clippers when indicated</a:t>
            </a:r>
          </a:p>
          <a:p>
            <a:r>
              <a:rPr lang="en-US" dirty="0" smtClean="0"/>
              <a:t>Appropriate skin antisepsis</a:t>
            </a:r>
          </a:p>
          <a:p>
            <a:r>
              <a:rPr lang="en-US" dirty="0" smtClean="0"/>
              <a:t>Appropriate antibiotic selection</a:t>
            </a:r>
          </a:p>
          <a:p>
            <a:r>
              <a:rPr lang="en-US" dirty="0" smtClean="0"/>
              <a:t>Antibiotic timely administered</a:t>
            </a:r>
          </a:p>
          <a:p>
            <a:r>
              <a:rPr lang="en-US" dirty="0" smtClean="0"/>
              <a:t>Avoid contamination of the wound</a:t>
            </a:r>
          </a:p>
          <a:p>
            <a:r>
              <a:rPr lang="en-US" dirty="0" smtClean="0"/>
              <a:t>Utilize colon bundle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3657600"/>
            <a:ext cx="2689316" cy="2352675"/>
          </a:xfrm>
          <a:prstGeom prst="rect">
            <a:avLst/>
          </a:prstGeom>
        </p:spPr>
      </p:pic>
    </p:spTree>
    <p:extLst>
      <p:ext uri="{BB962C8B-B14F-4D97-AF65-F5344CB8AC3E}">
        <p14:creationId xmlns:p14="http://schemas.microsoft.com/office/powerpoint/2010/main" val="1969924267"/>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pPr algn="ctr" eaLnBrk="1" hangingPunct="1"/>
            <a:r>
              <a:rPr lang="en-US" altLang="en-US" sz="3600" dirty="0">
                <a:latin typeface="Arial" panose="020B0604020202020204" pitchFamily="34" charset="0"/>
                <a:cs typeface="Arial" panose="020B0604020202020204" pitchFamily="34" charset="0"/>
              </a:rPr>
              <a:t>CHG </a:t>
            </a:r>
            <a:r>
              <a:rPr lang="en-US" altLang="en-US" sz="3600" dirty="0" smtClean="0">
                <a:latin typeface="Arial" panose="020B0604020202020204" pitchFamily="34" charset="0"/>
                <a:cs typeface="Arial" panose="020B0604020202020204" pitchFamily="34" charset="0"/>
              </a:rPr>
              <a:t>Pre Surgical Bath Wipes </a:t>
            </a:r>
            <a:r>
              <a:rPr lang="en-US" altLang="en-US" sz="3600" dirty="0">
                <a:latin typeface="Arial" panose="020B0604020202020204" pitchFamily="34" charset="0"/>
                <a:cs typeface="Arial" panose="020B0604020202020204" pitchFamily="34" charset="0"/>
              </a:rPr>
              <a:t/>
            </a:r>
            <a:br>
              <a:rPr lang="en-US" altLang="en-US" sz="3600" dirty="0">
                <a:latin typeface="Arial" panose="020B0604020202020204" pitchFamily="34" charset="0"/>
                <a:cs typeface="Arial" panose="020B0604020202020204" pitchFamily="34" charset="0"/>
              </a:rPr>
            </a:br>
            <a:r>
              <a:rPr lang="en-US" altLang="en-US" sz="3600" dirty="0" smtClean="0">
                <a:solidFill>
                  <a:schemeClr val="tx1"/>
                </a:solidFill>
                <a:latin typeface="Arial" panose="020B0604020202020204" pitchFamily="34" charset="0"/>
                <a:cs typeface="Arial" panose="020B0604020202020204" pitchFamily="34" charset="0"/>
              </a:rPr>
              <a:t>Chlorhexidine Gluconate 2%</a:t>
            </a:r>
            <a:endParaRPr lang="en-US" altLang="en-US" sz="3600" dirty="0">
              <a:solidFill>
                <a:schemeClr val="tx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261200" y="1521854"/>
            <a:ext cx="3286125" cy="4495800"/>
          </a:xfrm>
        </p:spPr>
        <p:txBody>
          <a:bodyPr rtlCol="0">
            <a:normAutofit fontScale="40000" lnSpcReduction="20000"/>
          </a:bodyPr>
          <a:lstStyle/>
          <a:p>
            <a:pPr marL="0" indent="0" eaLnBrk="1" fontAlgn="auto" hangingPunct="1">
              <a:spcAft>
                <a:spcPts val="0"/>
              </a:spcAft>
              <a:buNone/>
              <a:defRPr/>
            </a:pPr>
            <a:r>
              <a:rPr lang="en-US" sz="7000" dirty="0">
                <a:solidFill>
                  <a:schemeClr val="tx2"/>
                </a:solidFill>
                <a:latin typeface="Arial" panose="020B0604020202020204" pitchFamily="34" charset="0"/>
                <a:cs typeface="Arial" panose="020B0604020202020204" pitchFamily="34" charset="0"/>
              </a:rPr>
              <a:t>CHG decolonizes </a:t>
            </a:r>
            <a:r>
              <a:rPr lang="en-US" sz="7000" dirty="0" smtClean="0">
                <a:solidFill>
                  <a:schemeClr val="tx2"/>
                </a:solidFill>
                <a:latin typeface="Arial" panose="020B0604020202020204" pitchFamily="34" charset="0"/>
                <a:cs typeface="Arial" panose="020B0604020202020204" pitchFamily="34" charset="0"/>
              </a:rPr>
              <a:t>skin</a:t>
            </a:r>
            <a:endParaRPr lang="en-US" sz="7000" dirty="0">
              <a:solidFill>
                <a:schemeClr val="tx2"/>
              </a:solidFill>
              <a:latin typeface="Arial" panose="020B0604020202020204" pitchFamily="34" charset="0"/>
              <a:cs typeface="Arial" panose="020B0604020202020204" pitchFamily="34" charset="0"/>
            </a:endParaRPr>
          </a:p>
          <a:p>
            <a:pPr eaLnBrk="1" fontAlgn="auto" hangingPunct="1">
              <a:spcAft>
                <a:spcPts val="0"/>
              </a:spcAft>
              <a:buClr>
                <a:schemeClr val="tx2"/>
              </a:buClr>
              <a:buFont typeface="Arial" panose="020B0604020202020204" pitchFamily="34" charset="0"/>
              <a:buChar char="•"/>
              <a:defRPr/>
            </a:pPr>
            <a:r>
              <a:rPr lang="en-US" sz="5900" dirty="0" smtClean="0">
                <a:latin typeface="Arial" panose="020B0604020202020204" pitchFamily="34" charset="0"/>
                <a:cs typeface="Arial" panose="020B0604020202020204" pitchFamily="34" charset="0"/>
              </a:rPr>
              <a:t>Used as an off </a:t>
            </a:r>
            <a:r>
              <a:rPr lang="en-US" sz="5900" dirty="0">
                <a:latin typeface="Arial" panose="020B0604020202020204" pitchFamily="34" charset="0"/>
                <a:cs typeface="Arial" panose="020B0604020202020204" pitchFamily="34" charset="0"/>
              </a:rPr>
              <a:t>label </a:t>
            </a:r>
            <a:r>
              <a:rPr lang="en-US" sz="5900" dirty="0" smtClean="0">
                <a:latin typeface="Arial" panose="020B0604020202020204" pitchFamily="34" charset="0"/>
                <a:cs typeface="Arial" panose="020B0604020202020204" pitchFamily="34" charset="0"/>
              </a:rPr>
              <a:t>product, therefore it </a:t>
            </a:r>
            <a:r>
              <a:rPr lang="en-US" sz="5900" i="1" dirty="0">
                <a:latin typeface="Arial" panose="020B0604020202020204" pitchFamily="34" charset="0"/>
                <a:cs typeface="Arial" panose="020B0604020202020204" pitchFamily="34" charset="0"/>
              </a:rPr>
              <a:t>is not considered a medication</a:t>
            </a:r>
          </a:p>
          <a:p>
            <a:pPr eaLnBrk="1" fontAlgn="auto" hangingPunct="1">
              <a:spcAft>
                <a:spcPts val="0"/>
              </a:spcAft>
              <a:buClr>
                <a:schemeClr val="tx2"/>
              </a:buClr>
              <a:buFont typeface="Arial" panose="020B0604020202020204" pitchFamily="34" charset="0"/>
              <a:buChar char="•"/>
              <a:defRPr/>
            </a:pPr>
            <a:r>
              <a:rPr lang="en-US" sz="5900" i="1" dirty="0">
                <a:solidFill>
                  <a:srgbClr val="FF0000"/>
                </a:solidFill>
                <a:latin typeface="Arial" panose="020B0604020202020204" pitchFamily="34" charset="0"/>
                <a:cs typeface="Arial" panose="020B0604020202020204" pitchFamily="34" charset="0"/>
              </a:rPr>
              <a:t>Nurses and aides can both bathe patient</a:t>
            </a:r>
          </a:p>
          <a:p>
            <a:pPr eaLnBrk="1" fontAlgn="auto" hangingPunct="1">
              <a:spcAft>
                <a:spcPts val="0"/>
              </a:spcAft>
              <a:buClr>
                <a:schemeClr val="tx2"/>
              </a:buClr>
              <a:buFont typeface="Arial" panose="020B0604020202020204" pitchFamily="34" charset="0"/>
              <a:buChar char="•"/>
              <a:defRPr/>
            </a:pPr>
            <a:r>
              <a:rPr lang="en-US" sz="5900" i="1" dirty="0" smtClean="0">
                <a:solidFill>
                  <a:schemeClr val="tx2"/>
                </a:solidFill>
                <a:latin typeface="Arial" panose="020B0604020202020204" pitchFamily="34" charset="0"/>
                <a:cs typeface="Arial" panose="020B0604020202020204" pitchFamily="34" charset="0"/>
              </a:rPr>
              <a:t>Used </a:t>
            </a:r>
            <a:r>
              <a:rPr lang="en-US" sz="5900" i="1" dirty="0">
                <a:solidFill>
                  <a:schemeClr val="tx2"/>
                </a:solidFill>
                <a:latin typeface="Arial" panose="020B0604020202020204" pitchFamily="34" charset="0"/>
                <a:cs typeface="Arial" panose="020B0604020202020204" pitchFamily="34" charset="0"/>
              </a:rPr>
              <a:t>only from the neck </a:t>
            </a:r>
            <a:r>
              <a:rPr lang="en-US" sz="5900" i="1" dirty="0" smtClean="0">
                <a:solidFill>
                  <a:schemeClr val="tx2"/>
                </a:solidFill>
                <a:latin typeface="Arial" panose="020B0604020202020204" pitchFamily="34" charset="0"/>
                <a:cs typeface="Arial" panose="020B0604020202020204" pitchFamily="34" charset="0"/>
              </a:rPr>
              <a:t>down</a:t>
            </a:r>
          </a:p>
          <a:p>
            <a:pPr eaLnBrk="1" fontAlgn="auto" hangingPunct="1">
              <a:spcAft>
                <a:spcPts val="0"/>
              </a:spcAft>
              <a:buClr>
                <a:schemeClr val="tx2"/>
              </a:buClr>
              <a:buFont typeface="Arial" panose="020B0604020202020204" pitchFamily="34" charset="0"/>
              <a:buChar char="•"/>
              <a:defRPr/>
            </a:pPr>
            <a:r>
              <a:rPr lang="en-US" sz="5900" i="1" dirty="0">
                <a:latin typeface="Arial" panose="020B0604020202020204" pitchFamily="34" charset="0"/>
                <a:cs typeface="Arial" panose="020B0604020202020204" pitchFamily="34" charset="0"/>
              </a:rPr>
              <a:t>Ask</a:t>
            </a:r>
            <a:r>
              <a:rPr lang="en-US" sz="5900" dirty="0">
                <a:latin typeface="Arial" panose="020B0604020202020204" pitchFamily="34" charset="0"/>
                <a:cs typeface="Arial" panose="020B0604020202020204" pitchFamily="34" charset="0"/>
              </a:rPr>
              <a:t> if your unit uses  </a:t>
            </a:r>
          </a:p>
          <a:p>
            <a:pPr eaLnBrk="1" fontAlgn="auto" hangingPunct="1">
              <a:spcAft>
                <a:spcPts val="0"/>
              </a:spcAft>
              <a:buClr>
                <a:schemeClr val="tx2"/>
              </a:buClr>
              <a:buFont typeface="Arial" panose="020B0604020202020204" pitchFamily="34" charset="0"/>
              <a:buChar char="•"/>
              <a:defRPr/>
            </a:pPr>
            <a:endParaRPr lang="en-US" sz="5900" dirty="0" smtClean="0">
              <a:latin typeface="Arial" panose="020B0604020202020204" pitchFamily="34" charset="0"/>
              <a:cs typeface="Arial" panose="020B0604020202020204" pitchFamily="34" charset="0"/>
            </a:endParaRPr>
          </a:p>
          <a:p>
            <a:pPr eaLnBrk="1" fontAlgn="auto" hangingPunct="1">
              <a:spcAft>
                <a:spcPts val="0"/>
              </a:spcAft>
              <a:buClr>
                <a:schemeClr val="tx2"/>
              </a:buClr>
              <a:buFont typeface="Arial" panose="020B0604020202020204" pitchFamily="34" charset="0"/>
              <a:buChar char="•"/>
              <a:defRPr/>
            </a:pPr>
            <a:endParaRPr lang="en-US" sz="5900" dirty="0">
              <a:latin typeface="Arial" panose="020B0604020202020204" pitchFamily="34" charset="0"/>
              <a:cs typeface="Arial" panose="020B0604020202020204" pitchFamily="34" charset="0"/>
            </a:endParaRPr>
          </a:p>
        </p:txBody>
      </p:sp>
      <p:sp>
        <p:nvSpPr>
          <p:cNvPr id="2" name="Content Placeholder 1"/>
          <p:cNvSpPr>
            <a:spLocks noGrp="1"/>
          </p:cNvSpPr>
          <p:nvPr>
            <p:ph sz="half" idx="2"/>
          </p:nvPr>
        </p:nvSpPr>
        <p:spPr>
          <a:xfrm>
            <a:off x="4876800" y="1524000"/>
            <a:ext cx="3505200" cy="2975373"/>
          </a:xfrm>
        </p:spPr>
        <p:txBody>
          <a:bodyPr/>
          <a:lstStyle/>
          <a:p>
            <a:pPr marL="0" indent="0" eaLnBrk="1" fontAlgn="auto" hangingPunct="1">
              <a:spcAft>
                <a:spcPts val="0"/>
              </a:spcAft>
              <a:buNone/>
              <a:defRPr/>
            </a:pPr>
            <a:r>
              <a:rPr lang="en-US" sz="2400" dirty="0">
                <a:solidFill>
                  <a:schemeClr val="tx2"/>
                </a:solidFill>
                <a:latin typeface="Arial" panose="020B0604020202020204" pitchFamily="34" charset="0"/>
                <a:cs typeface="Arial" panose="020B0604020202020204" pitchFamily="34" charset="0"/>
              </a:rPr>
              <a:t>Things to know</a:t>
            </a:r>
          </a:p>
          <a:p>
            <a:pPr eaLnBrk="1" fontAlgn="auto" hangingPunct="1">
              <a:spcAft>
                <a:spcPts val="0"/>
              </a:spcAft>
              <a:buClr>
                <a:schemeClr val="tx2"/>
              </a:buClr>
              <a:buFont typeface="Arial" panose="020B0604020202020204" pitchFamily="34" charset="0"/>
              <a:buChar char="•"/>
              <a:defRPr/>
            </a:pPr>
            <a:r>
              <a:rPr lang="en-US" sz="2200" dirty="0">
                <a:latin typeface="Arial" panose="020B0604020202020204" pitchFamily="34" charset="0"/>
                <a:cs typeface="Arial" panose="020B0604020202020204" pitchFamily="34" charset="0"/>
              </a:rPr>
              <a:t>Only CHG </a:t>
            </a:r>
            <a:r>
              <a:rPr lang="en-US" sz="2200" dirty="0" smtClean="0">
                <a:latin typeface="Arial" panose="020B0604020202020204" pitchFamily="34" charset="0"/>
                <a:cs typeface="Arial" panose="020B0604020202020204" pitchFamily="34" charset="0"/>
              </a:rPr>
              <a:t>wipes </a:t>
            </a:r>
            <a:r>
              <a:rPr lang="en-US" sz="2200" dirty="0">
                <a:latin typeface="Arial" panose="020B0604020202020204" pitchFamily="34" charset="0"/>
                <a:cs typeface="Arial" panose="020B0604020202020204" pitchFamily="34" charset="0"/>
              </a:rPr>
              <a:t>are kept in warmer unit </a:t>
            </a:r>
          </a:p>
          <a:p>
            <a:pPr eaLnBrk="1" fontAlgn="auto" hangingPunct="1">
              <a:spcAft>
                <a:spcPts val="0"/>
              </a:spcAft>
              <a:buClr>
                <a:schemeClr val="tx2"/>
              </a:buClr>
              <a:buFont typeface="Arial" panose="020B0604020202020204" pitchFamily="34" charset="0"/>
              <a:buChar char="•"/>
              <a:defRPr/>
            </a:pPr>
            <a:r>
              <a:rPr lang="en-US" sz="2200" i="1" dirty="0">
                <a:solidFill>
                  <a:schemeClr val="tx2"/>
                </a:solidFill>
                <a:latin typeface="Arial" panose="020B0604020202020204" pitchFamily="34" charset="0"/>
                <a:cs typeface="Arial" panose="020B0604020202020204" pitchFamily="34" charset="0"/>
              </a:rPr>
              <a:t>Nasal Swabs are not kept in warmers</a:t>
            </a:r>
          </a:p>
          <a:p>
            <a:pPr eaLnBrk="1" fontAlgn="auto" hangingPunct="1">
              <a:spcAft>
                <a:spcPts val="0"/>
              </a:spcAft>
              <a:buClr>
                <a:schemeClr val="tx2"/>
              </a:buClr>
              <a:buFont typeface="Arial" panose="020B0604020202020204" pitchFamily="34" charset="0"/>
              <a:buChar char="•"/>
              <a:defRPr/>
            </a:pPr>
            <a:r>
              <a:rPr lang="en-US" sz="2200" i="1" dirty="0">
                <a:solidFill>
                  <a:schemeClr val="tx2"/>
                </a:solidFill>
                <a:latin typeface="Arial" panose="020B0604020202020204" pitchFamily="34" charset="0"/>
                <a:cs typeface="Arial" panose="020B0604020202020204" pitchFamily="34" charset="0"/>
              </a:rPr>
              <a:t>No</a:t>
            </a:r>
            <a:r>
              <a:rPr lang="en-US" sz="2200" dirty="0">
                <a:latin typeface="Arial" panose="020B0604020202020204" pitchFamily="34" charset="0"/>
                <a:cs typeface="Arial" panose="020B0604020202020204" pitchFamily="34" charset="0"/>
              </a:rPr>
              <a:t> flushing or microwaving of wipes</a:t>
            </a:r>
          </a:p>
          <a:p>
            <a:pPr marL="0" indent="0" eaLnBrk="1" fontAlgn="auto" hangingPunct="1">
              <a:spcAft>
                <a:spcPts val="0"/>
              </a:spcAft>
              <a:buNone/>
              <a:defRPr/>
            </a:pPr>
            <a:endParaRPr lang="en-US" sz="1650" dirty="0">
              <a:latin typeface="Arial" panose="020B0604020202020204" pitchFamily="34" charset="0"/>
              <a:cs typeface="Arial" panose="020B0604020202020204" pitchFamily="34" charset="0"/>
            </a:endParaRPr>
          </a:p>
          <a:p>
            <a:pPr eaLnBrk="1" fontAlgn="auto" hangingPunct="1">
              <a:spcAft>
                <a:spcPts val="0"/>
              </a:spcAft>
              <a:defRPr/>
            </a:pPr>
            <a:endParaRPr lang="en-US" sz="165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5562600" y="4191000"/>
            <a:ext cx="2383665" cy="2361457"/>
          </a:xfrm>
          <a:prstGeom prst="rect">
            <a:avLst/>
          </a:prstGeom>
        </p:spPr>
      </p:pic>
    </p:spTree>
    <p:extLst>
      <p:ext uri="{BB962C8B-B14F-4D97-AF65-F5344CB8AC3E}">
        <p14:creationId xmlns:p14="http://schemas.microsoft.com/office/powerpoint/2010/main" val="1069747590"/>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latin typeface="Arial" panose="020B0604020202020204" pitchFamily="34" charset="0"/>
                <a:cs typeface="Arial" panose="020B0604020202020204" pitchFamily="34" charset="0"/>
              </a:rPr>
              <a:t>Traptex </a:t>
            </a:r>
            <a:r>
              <a:rPr lang="en-US" sz="3600" dirty="0" smtClean="0">
                <a:latin typeface="Arial" panose="020B0604020202020204" pitchFamily="34" charset="0"/>
                <a:cs typeface="Arial" panose="020B0604020202020204" pitchFamily="34" charset="0"/>
              </a:rPr>
              <a:t>Retriever – for Nursing Staff </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Removes CHG Wipes from Pipes</a:t>
            </a:r>
            <a:br>
              <a:rPr lang="en-US" sz="3600" dirty="0" smtClean="0">
                <a:latin typeface="Arial" panose="020B0604020202020204" pitchFamily="34" charset="0"/>
                <a:cs typeface="Arial" panose="020B0604020202020204" pitchFamily="34" charset="0"/>
              </a:rPr>
            </a:br>
            <a:r>
              <a:rPr lang="en-US" sz="3600" dirty="0" smtClean="0">
                <a:solidFill>
                  <a:srgbClr val="FF0000"/>
                </a:solidFill>
                <a:latin typeface="Arial" panose="020B0604020202020204" pitchFamily="34" charset="0"/>
                <a:cs typeface="Arial" panose="020B0604020202020204" pitchFamily="34" charset="0"/>
              </a:rPr>
              <a:t>NO Wipes in the Pipes!!</a:t>
            </a:r>
            <a:endParaRPr lang="en-US" sz="3600" dirty="0">
              <a:solidFill>
                <a:srgbClr val="FF0000"/>
              </a:solidFill>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3"/>
          <a:stretch>
            <a:fillRect/>
          </a:stretch>
        </p:blipFill>
        <p:spPr>
          <a:xfrm>
            <a:off x="533400" y="2438400"/>
            <a:ext cx="4048125" cy="3962400"/>
          </a:xfrm>
          <a:prstGeom prst="rect">
            <a:avLst/>
          </a:prstGeom>
        </p:spPr>
      </p:pic>
      <p:pic>
        <p:nvPicPr>
          <p:cNvPr id="5" name="Picture 4"/>
          <p:cNvPicPr>
            <a:picLocks noChangeAspect="1"/>
          </p:cNvPicPr>
          <p:nvPr/>
        </p:nvPicPr>
        <p:blipFill>
          <a:blip r:embed="rId4"/>
          <a:stretch>
            <a:fillRect/>
          </a:stretch>
        </p:blipFill>
        <p:spPr>
          <a:xfrm>
            <a:off x="4572000" y="2438400"/>
            <a:ext cx="3962400" cy="3962400"/>
          </a:xfrm>
          <a:prstGeom prst="rect">
            <a:avLst/>
          </a:prstGeom>
        </p:spPr>
      </p:pic>
    </p:spTree>
    <p:extLst>
      <p:ext uri="{BB962C8B-B14F-4D97-AF65-F5344CB8AC3E}">
        <p14:creationId xmlns:p14="http://schemas.microsoft.com/office/powerpoint/2010/main" val="1758482545"/>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HUBNET located on the CH Intranet Provides Many Clinical Resources</a:t>
            </a:r>
            <a:endParaRPr lang="en-US" sz="4000" dirty="0"/>
          </a:p>
        </p:txBody>
      </p:sp>
      <p:pic>
        <p:nvPicPr>
          <p:cNvPr id="4" name="Content Placeholder 3"/>
          <p:cNvPicPr>
            <a:picLocks noGrp="1" noChangeAspect="1"/>
          </p:cNvPicPr>
          <p:nvPr>
            <p:ph idx="1"/>
          </p:nvPr>
        </p:nvPicPr>
        <p:blipFill>
          <a:blip r:embed="rId2"/>
          <a:stretch>
            <a:fillRect/>
          </a:stretch>
        </p:blipFill>
        <p:spPr>
          <a:xfrm>
            <a:off x="0" y="1590896"/>
            <a:ext cx="3652838" cy="3528219"/>
          </a:xfrm>
          <a:prstGeom prst="rect">
            <a:avLst/>
          </a:prstGeom>
        </p:spPr>
      </p:pic>
      <p:pic>
        <p:nvPicPr>
          <p:cNvPr id="5" name="Picture 4"/>
          <p:cNvPicPr>
            <a:picLocks noChangeAspect="1"/>
          </p:cNvPicPr>
          <p:nvPr/>
        </p:nvPicPr>
        <p:blipFill>
          <a:blip r:embed="rId3"/>
          <a:stretch>
            <a:fillRect/>
          </a:stretch>
        </p:blipFill>
        <p:spPr>
          <a:xfrm>
            <a:off x="5028668" y="2286000"/>
            <a:ext cx="3250378" cy="2069735"/>
          </a:xfrm>
          <a:prstGeom prst="rect">
            <a:avLst/>
          </a:prstGeom>
        </p:spPr>
      </p:pic>
      <p:sp>
        <p:nvSpPr>
          <p:cNvPr id="6" name="Right Arrow 5"/>
          <p:cNvSpPr/>
          <p:nvPr/>
        </p:nvSpPr>
        <p:spPr>
          <a:xfrm rot="17337321">
            <a:off x="6375880" y="4312450"/>
            <a:ext cx="978408" cy="484632"/>
          </a:xfrm>
          <a:prstGeom prst="rightArrow">
            <a:avLst>
              <a:gd name="adj1" fmla="val 74734"/>
              <a:gd name="adj2"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Left Arrow 6"/>
          <p:cNvSpPr/>
          <p:nvPr/>
        </p:nvSpPr>
        <p:spPr>
          <a:xfrm>
            <a:off x="2585074" y="4312451"/>
            <a:ext cx="978408" cy="484632"/>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2057400" y="5292373"/>
            <a:ext cx="5105400" cy="923330"/>
          </a:xfrm>
          <a:prstGeom prst="rect">
            <a:avLst/>
          </a:prstGeom>
          <a:noFill/>
        </p:spPr>
        <p:txBody>
          <a:bodyPr wrap="square" rtlCol="0">
            <a:spAutoFit/>
          </a:bodyPr>
          <a:lstStyle/>
          <a:p>
            <a:r>
              <a:rPr lang="en-US" dirty="0" smtClean="0">
                <a:solidFill>
                  <a:srgbClr val="FF0000"/>
                </a:solidFill>
              </a:rPr>
              <a:t>Up to Date provides everything you need to know about clinical conditions. Never heard of mitochondrial disease?? Look on Up To Date</a:t>
            </a:r>
            <a:endParaRPr lang="en-US" dirty="0">
              <a:solidFill>
                <a:srgbClr val="FF0000"/>
              </a:solidFill>
            </a:endParaRPr>
          </a:p>
        </p:txBody>
      </p:sp>
    </p:spTree>
    <p:extLst>
      <p:ext uri="{BB962C8B-B14F-4D97-AF65-F5344CB8AC3E}">
        <p14:creationId xmlns:p14="http://schemas.microsoft.com/office/powerpoint/2010/main" val="163762614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2000"/>
                                        <p:tgtEl>
                                          <p:spTgt spid="8">
                                            <p:txEl>
                                              <p:pRg st="0" end="0"/>
                                            </p:txEl>
                                          </p:spTgt>
                                        </p:tgtEl>
                                      </p:cBhvr>
                                    </p:animEffect>
                                    <p:anim calcmode="lin" valueType="num">
                                      <p:cBhvr>
                                        <p:cTn id="22" dur="2000" fill="hold"/>
                                        <p:tgtEl>
                                          <p:spTgt spid="8">
                                            <p:txEl>
                                              <p:pRg st="0" end="0"/>
                                            </p:txEl>
                                          </p:spTgt>
                                        </p:tgtEl>
                                        <p:attrNameLst>
                                          <p:attrName>ppt_w</p:attrName>
                                        </p:attrNameLst>
                                      </p:cBhvr>
                                      <p:tavLst>
                                        <p:tav tm="0" fmla="#ppt_w*sin(2.5*pi*$)">
                                          <p:val>
                                            <p:fltVal val="0"/>
                                          </p:val>
                                        </p:tav>
                                        <p:tav tm="100000">
                                          <p:val>
                                            <p:fltVal val="1"/>
                                          </p:val>
                                        </p:tav>
                                      </p:tavLst>
                                    </p:anim>
                                    <p:anim calcmode="lin" valueType="num">
                                      <p:cBhvr>
                                        <p:cTn id="23" dur="2000" fill="hold"/>
                                        <p:tgtEl>
                                          <p:spTgt spid="8">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1364" y="838200"/>
            <a:ext cx="7010399" cy="1828800"/>
          </a:xfrm>
        </p:spPr>
        <p:txBody>
          <a:bodyPr/>
          <a:lstStyle/>
          <a:p>
            <a:r>
              <a:rPr lang="en-US" dirty="0" smtClean="0">
                <a:latin typeface="Arial" panose="020B0604020202020204" pitchFamily="34" charset="0"/>
                <a:cs typeface="Arial" panose="020B0604020202020204" pitchFamily="34" charset="0"/>
              </a:rPr>
              <a:t>Isolation Precaution Information is on Click on the Bug and on Isolation Carts</a:t>
            </a:r>
            <a:endParaRPr lang="en-US"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3"/>
          <a:stretch>
            <a:fillRect/>
          </a:stretch>
        </p:blipFill>
        <p:spPr>
          <a:xfrm>
            <a:off x="228600" y="3124200"/>
            <a:ext cx="8955929" cy="3072360"/>
          </a:xfrm>
          <a:prstGeom prst="rect">
            <a:avLst/>
          </a:prstGeom>
        </p:spPr>
      </p:pic>
    </p:spTree>
    <p:extLst>
      <p:ext uri="{BB962C8B-B14F-4D97-AF65-F5344CB8AC3E}">
        <p14:creationId xmlns:p14="http://schemas.microsoft.com/office/powerpoint/2010/main" val="399622411"/>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023" y="1177327"/>
            <a:ext cx="6389255" cy="614594"/>
          </a:xfrm>
        </p:spPr>
        <p:txBody>
          <a:bodyPr>
            <a:normAutofit fontScale="90000"/>
          </a:bodyPr>
          <a:lstStyle/>
          <a:p>
            <a:r>
              <a:rPr lang="en-US" dirty="0" smtClean="0">
                <a:latin typeface="Arial Black" panose="020B0A04020102020204" pitchFamily="34" charset="0"/>
              </a:rPr>
              <a:t>Personal Protective Equipment (PPE)</a:t>
            </a:r>
            <a:endParaRPr lang="en-US" dirty="0">
              <a:latin typeface="Arial Black" panose="020B0A04020102020204" pitchFamily="34" charset="0"/>
            </a:endParaRPr>
          </a:p>
        </p:txBody>
      </p:sp>
      <p:sp>
        <p:nvSpPr>
          <p:cNvPr id="6" name="Content Placeholder 5"/>
          <p:cNvSpPr>
            <a:spLocks noGrp="1"/>
          </p:cNvSpPr>
          <p:nvPr>
            <p:ph idx="1"/>
          </p:nvPr>
        </p:nvSpPr>
        <p:spPr>
          <a:xfrm>
            <a:off x="257028" y="2438400"/>
            <a:ext cx="6619244" cy="3962400"/>
          </a:xfrm>
        </p:spPr>
        <p:txBody>
          <a:bodyPr>
            <a:noAutofit/>
          </a:bodyPr>
          <a:lstStyle/>
          <a:p>
            <a:pPr lvl="1"/>
            <a:r>
              <a:rPr lang="en-US" sz="2400" dirty="0" smtClean="0"/>
              <a:t>Keep </a:t>
            </a:r>
            <a:r>
              <a:rPr lang="en-US" sz="2400" dirty="0"/>
              <a:t>hands away from face</a:t>
            </a:r>
          </a:p>
          <a:p>
            <a:pPr lvl="1"/>
            <a:endParaRPr lang="en-US" sz="2400" dirty="0"/>
          </a:p>
          <a:p>
            <a:pPr lvl="1"/>
            <a:r>
              <a:rPr lang="en-US" sz="2400" dirty="0"/>
              <a:t>Limit surfaces touched in patient’s room</a:t>
            </a:r>
          </a:p>
          <a:p>
            <a:pPr lvl="1"/>
            <a:endParaRPr lang="en-US" sz="2400" dirty="0"/>
          </a:p>
          <a:p>
            <a:pPr lvl="1"/>
            <a:r>
              <a:rPr lang="en-US" sz="2400" dirty="0"/>
              <a:t>Change gloves if torn or heavily contaminated</a:t>
            </a:r>
          </a:p>
          <a:p>
            <a:pPr lvl="1"/>
            <a:endParaRPr lang="en-US" sz="2400" dirty="0"/>
          </a:p>
          <a:p>
            <a:pPr lvl="1"/>
            <a:r>
              <a:rPr lang="en-US" sz="2400" dirty="0"/>
              <a:t>Perform hand hygiene before donning and after doffing PPE</a:t>
            </a:r>
          </a:p>
        </p:txBody>
      </p:sp>
      <p:pic>
        <p:nvPicPr>
          <p:cNvPr id="7" name="Picture 6"/>
          <p:cNvPicPr>
            <a:picLocks noChangeAspect="1"/>
          </p:cNvPicPr>
          <p:nvPr/>
        </p:nvPicPr>
        <p:blipFill>
          <a:blip r:embed="rId3"/>
          <a:stretch>
            <a:fillRect/>
          </a:stretch>
        </p:blipFill>
        <p:spPr>
          <a:xfrm>
            <a:off x="4968581" y="2274349"/>
            <a:ext cx="2328716" cy="2328716"/>
          </a:xfrm>
          <a:prstGeom prst="rect">
            <a:avLst/>
          </a:prstGeom>
        </p:spPr>
      </p:pic>
      <p:cxnSp>
        <p:nvCxnSpPr>
          <p:cNvPr id="5" name="Straight Connector 4"/>
          <p:cNvCxnSpPr/>
          <p:nvPr/>
        </p:nvCxnSpPr>
        <p:spPr>
          <a:xfrm flipV="1">
            <a:off x="372024" y="1752165"/>
            <a:ext cx="6658828" cy="3975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247656"/>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8600" y="533400"/>
            <a:ext cx="7186148" cy="4859519"/>
          </a:xfrm>
          <a:prstGeom prst="rect">
            <a:avLst/>
          </a:prstGeom>
        </p:spPr>
      </p:pic>
      <p:sp>
        <p:nvSpPr>
          <p:cNvPr id="4" name="6-Point Star 3"/>
          <p:cNvSpPr/>
          <p:nvPr/>
        </p:nvSpPr>
        <p:spPr>
          <a:xfrm>
            <a:off x="6934200" y="-457200"/>
            <a:ext cx="2438400" cy="3886200"/>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C00000"/>
                </a:solidFill>
              </a:rPr>
              <a:t>Wash Hands With Soap &amp; Water</a:t>
            </a:r>
            <a:endParaRPr lang="en-US" dirty="0">
              <a:solidFill>
                <a:srgbClr val="C00000"/>
              </a:solidFill>
            </a:endParaRPr>
          </a:p>
        </p:txBody>
      </p:sp>
    </p:spTree>
    <p:extLst>
      <p:ext uri="{BB962C8B-B14F-4D97-AF65-F5344CB8AC3E}">
        <p14:creationId xmlns:p14="http://schemas.microsoft.com/office/powerpoint/2010/main" val="4271213031"/>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1369" y="947190"/>
            <a:ext cx="6457666" cy="5208734"/>
          </a:xfrm>
          <a:prstGeom prst="rect">
            <a:avLst/>
          </a:prstGeom>
        </p:spPr>
        <p:txBody>
          <a:bodyPr wrap="square">
            <a:spAutoFit/>
          </a:bodyPr>
          <a:lstStyle/>
          <a:p>
            <a:pPr algn="ctr">
              <a:lnSpc>
                <a:spcPct val="115000"/>
              </a:lnSpc>
              <a:spcAft>
                <a:spcPts val="750"/>
              </a:spcAft>
            </a:pPr>
            <a:r>
              <a:rPr lang="en-US" b="1" dirty="0">
                <a:solidFill>
                  <a:srgbClr val="C00000"/>
                </a:solidFill>
                <a:latin typeface="+mj-lt"/>
              </a:rPr>
              <a:t>QUICK GUIDE TO </a:t>
            </a:r>
            <a:r>
              <a:rPr lang="en-US" b="1" i="1" dirty="0">
                <a:solidFill>
                  <a:srgbClr val="C00000"/>
                </a:solidFill>
                <a:latin typeface="+mj-lt"/>
              </a:rPr>
              <a:t>C. diff</a:t>
            </a:r>
            <a:r>
              <a:rPr lang="en-US" b="1" dirty="0">
                <a:solidFill>
                  <a:srgbClr val="C00000"/>
                </a:solidFill>
                <a:latin typeface="+mj-lt"/>
              </a:rPr>
              <a:t> TESTING</a:t>
            </a:r>
            <a:endParaRPr lang="en-US" b="1" dirty="0">
              <a:solidFill>
                <a:srgbClr val="C00000"/>
              </a:solidFill>
              <a:latin typeface="+mj-lt"/>
              <a:ea typeface="Calibri" panose="020F0502020204030204" pitchFamily="34" charset="0"/>
              <a:cs typeface="Times New Roman" panose="02020603050405020304" pitchFamily="18" charset="0"/>
            </a:endParaRPr>
          </a:p>
          <a:p>
            <a:pPr>
              <a:spcAft>
                <a:spcPts val="750"/>
              </a:spcAft>
            </a:pPr>
            <a:r>
              <a:rPr lang="en-US" b="1" u="sng" dirty="0">
                <a:solidFill>
                  <a:srgbClr val="C00000"/>
                </a:solidFill>
                <a:latin typeface="Calibri" panose="020F0502020204030204" pitchFamily="34" charset="0"/>
                <a:ea typeface="Calibri" panose="020F0502020204030204" pitchFamily="34" charset="0"/>
                <a:cs typeface="Times New Roman" panose="02020603050405020304" pitchFamily="18" charset="0"/>
              </a:rPr>
              <a:t>Purpose: </a:t>
            </a:r>
            <a:r>
              <a:rPr lang="en-US" b="1" dirty="0">
                <a:latin typeface="Calibri" panose="020F0502020204030204" pitchFamily="34" charset="0"/>
                <a:ea typeface="Calibri" panose="020F0502020204030204" pitchFamily="34" charset="0"/>
                <a:cs typeface="Times New Roman" panose="02020603050405020304" pitchFamily="18" charset="0"/>
              </a:rPr>
              <a:t>To avoid over-diagnosis of </a:t>
            </a:r>
            <a:r>
              <a:rPr lang="en-US" b="1" i="1" dirty="0">
                <a:latin typeface="Calibri" panose="020F0502020204030204" pitchFamily="34" charset="0"/>
                <a:ea typeface="Calibri" panose="020F0502020204030204" pitchFamily="34" charset="0"/>
                <a:cs typeface="Times New Roman" panose="02020603050405020304" pitchFamily="18" charset="0"/>
              </a:rPr>
              <a:t>C. difficile </a:t>
            </a:r>
            <a:r>
              <a:rPr lang="en-US" b="1" dirty="0">
                <a:latin typeface="Calibri" panose="020F0502020204030204" pitchFamily="34" charset="0"/>
                <a:ea typeface="Calibri" panose="020F0502020204030204" pitchFamily="34" charset="0"/>
                <a:cs typeface="Times New Roman" panose="02020603050405020304" pitchFamily="18" charset="0"/>
              </a:rPr>
              <a:t>infection (CDI) and unnecessary isolation and treatment of asymptomatic carriers. </a:t>
            </a:r>
            <a:endParaRPr lang="en-US" b="1" dirty="0" smtClean="0">
              <a:latin typeface="Calibri" panose="020F0502020204030204" pitchFamily="34" charset="0"/>
              <a:ea typeface="Calibri" panose="020F0502020204030204" pitchFamily="34" charset="0"/>
              <a:cs typeface="Times New Roman" panose="02020603050405020304" pitchFamily="18" charset="0"/>
            </a:endParaRPr>
          </a:p>
          <a:p>
            <a:pPr>
              <a:spcAft>
                <a:spcPts val="750"/>
              </a:spcAft>
            </a:pPr>
            <a:r>
              <a:rPr lang="en-US" sz="1050" b="1" u="sng"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Symptoms </a:t>
            </a:r>
            <a:r>
              <a:rPr lang="en-US" sz="1050" b="1" u="sng" dirty="0">
                <a:solidFill>
                  <a:srgbClr val="C00000"/>
                </a:solidFill>
                <a:latin typeface="Calibri" panose="020F0502020204030204" pitchFamily="34" charset="0"/>
                <a:ea typeface="Calibri" panose="020F0502020204030204" pitchFamily="34" charset="0"/>
                <a:cs typeface="Times New Roman" panose="02020603050405020304" pitchFamily="18" charset="0"/>
              </a:rPr>
              <a:t>of </a:t>
            </a:r>
            <a:r>
              <a:rPr lang="en-US" sz="1050" b="1" i="1" u="sng" dirty="0">
                <a:solidFill>
                  <a:srgbClr val="C00000"/>
                </a:solidFill>
                <a:latin typeface="Calibri" panose="020F0502020204030204" pitchFamily="34" charset="0"/>
                <a:ea typeface="Calibri" panose="020F0502020204030204" pitchFamily="34" charset="0"/>
                <a:cs typeface="Times New Roman" panose="02020603050405020304" pitchFamily="18" charset="0"/>
              </a:rPr>
              <a:t>C. difficile </a:t>
            </a:r>
            <a:r>
              <a:rPr lang="en-US" sz="1050" b="1" u="sng" dirty="0">
                <a:solidFill>
                  <a:srgbClr val="C00000"/>
                </a:solidFill>
                <a:latin typeface="Calibri" panose="020F0502020204030204" pitchFamily="34" charset="0"/>
                <a:ea typeface="Calibri" panose="020F0502020204030204" pitchFamily="34" charset="0"/>
                <a:cs typeface="Times New Roman" panose="02020603050405020304" pitchFamily="18" charset="0"/>
              </a:rPr>
              <a:t>infection</a:t>
            </a:r>
            <a:r>
              <a:rPr lang="en-US" sz="1050" b="1" u="sng"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a:t>
            </a:r>
            <a:r>
              <a:rPr lang="en-US" sz="1050" b="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en-US" sz="1050" b="1" dirty="0">
                <a:latin typeface="Calibri" panose="020F0502020204030204" pitchFamily="34" charset="0"/>
                <a:ea typeface="Calibri" panose="020F0502020204030204" pitchFamily="34" charset="0"/>
                <a:cs typeface="Times New Roman" panose="02020603050405020304" pitchFamily="18" charset="0"/>
              </a:rPr>
              <a:t>Persistent watery diarrhea, abdominal pain, increased WBC count.</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750"/>
              </a:spcAft>
            </a:pPr>
            <a:r>
              <a:rPr lang="en-US" sz="1050" b="1" u="sng" dirty="0">
                <a:solidFill>
                  <a:srgbClr val="C00000"/>
                </a:solidFill>
                <a:latin typeface="Calibri" panose="020F0502020204030204" pitchFamily="34" charset="0"/>
                <a:ea typeface="Calibri" panose="020F0502020204030204" pitchFamily="34" charset="0"/>
                <a:cs typeface="Times New Roman" panose="02020603050405020304" pitchFamily="18" charset="0"/>
              </a:rPr>
              <a:t>DO’s:</a:t>
            </a:r>
            <a:endParaRPr lang="en-US" sz="105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750"/>
              </a:spcAft>
            </a:pPr>
            <a:r>
              <a:rPr lang="en-US" sz="1050" b="1" dirty="0">
                <a:latin typeface="Calibri" panose="020F0502020204030204" pitchFamily="34" charset="0"/>
                <a:ea typeface="Calibri" panose="020F0502020204030204" pitchFamily="34" charset="0"/>
                <a:cs typeface="Times New Roman" panose="02020603050405020304" pitchFamily="18" charset="0"/>
              </a:rPr>
              <a:t>       Indications for specimen collection</a:t>
            </a:r>
            <a:r>
              <a:rPr lang="en-US" sz="1050" b="1" u="sng" dirty="0">
                <a:latin typeface="Calibri" panose="020F0502020204030204" pitchFamily="34" charset="0"/>
                <a:ea typeface="Calibri" panose="020F0502020204030204" pitchFamily="34" charset="0"/>
                <a:cs typeface="Times New Roman" panose="02020603050405020304" pitchFamily="18" charset="0"/>
              </a:rPr>
              <a:t>:</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marL="600075" lvl="1" indent="-257175">
              <a:lnSpc>
                <a:spcPct val="115000"/>
              </a:lnSpc>
              <a:buFont typeface="Symbol" panose="05050102010706020507" pitchFamily="18" charset="2"/>
              <a:buChar char=""/>
            </a:pPr>
            <a:r>
              <a:rPr lang="en-US" sz="1050" b="1" dirty="0">
                <a:latin typeface="Calibri" panose="020F0502020204030204" pitchFamily="34" charset="0"/>
                <a:ea typeface="Calibri" panose="020F0502020204030204" pitchFamily="34" charset="0"/>
                <a:cs typeface="Times New Roman" panose="02020603050405020304" pitchFamily="18" charset="0"/>
              </a:rPr>
              <a:t>The patient has diarrhea without another potential cause (recent laxative administration, tube feeds, etc.).  If patient is on laxatives or stool softeners please hold administration for 24 hours and then reassess before ordering.</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marL="600075" lvl="1" indent="-257175">
              <a:lnSpc>
                <a:spcPct val="115000"/>
              </a:lnSpc>
              <a:buFont typeface="Symbol" panose="05050102010706020507" pitchFamily="18" charset="2"/>
              <a:buChar char=""/>
            </a:pPr>
            <a:r>
              <a:rPr lang="en-US" sz="1050" b="1" dirty="0">
                <a:latin typeface="Calibri" panose="020F0502020204030204" pitchFamily="34" charset="0"/>
                <a:ea typeface="Calibri" panose="020F0502020204030204" pitchFamily="34" charset="0"/>
                <a:cs typeface="Times New Roman" panose="02020603050405020304" pitchFamily="18" charset="0"/>
              </a:rPr>
              <a:t>Presence of diarrhea is defined as 3 or more loose stools within 24 hours.  Refer to type 6 or 7 on the Bristol stool chart.  (Do not send types 1-5).  </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marL="600075" lvl="1" indent="-257175">
              <a:lnSpc>
                <a:spcPct val="115000"/>
              </a:lnSpc>
              <a:spcAft>
                <a:spcPts val="750"/>
              </a:spcAft>
              <a:buFont typeface="Symbol" panose="05050102010706020507" pitchFamily="18" charset="2"/>
              <a:buChar char=""/>
            </a:pPr>
            <a:r>
              <a:rPr lang="en-US" sz="1050" b="1" dirty="0">
                <a:latin typeface="Calibri" panose="020F0502020204030204" pitchFamily="34" charset="0"/>
                <a:ea typeface="Calibri" panose="020F0502020204030204" pitchFamily="34" charset="0"/>
                <a:cs typeface="Times New Roman" panose="02020603050405020304" pitchFamily="18" charset="0"/>
              </a:rPr>
              <a:t>Nosocomial </a:t>
            </a:r>
            <a:r>
              <a:rPr lang="en-US" sz="1050" b="1" i="1" dirty="0">
                <a:latin typeface="Calibri" panose="020F0502020204030204" pitchFamily="34" charset="0"/>
                <a:ea typeface="Calibri" panose="020F0502020204030204" pitchFamily="34" charset="0"/>
                <a:cs typeface="Times New Roman" panose="02020603050405020304" pitchFamily="18" charset="0"/>
              </a:rPr>
              <a:t>C. difficile</a:t>
            </a:r>
            <a:r>
              <a:rPr lang="en-US" sz="1050" b="1" dirty="0">
                <a:latin typeface="Calibri" panose="020F0502020204030204" pitchFamily="34" charset="0"/>
                <a:ea typeface="Calibri" panose="020F0502020204030204" pitchFamily="34" charset="0"/>
                <a:cs typeface="Times New Roman" panose="02020603050405020304" pitchFamily="18" charset="0"/>
              </a:rPr>
              <a:t> is considered after day 3 of hospitalization.  Please be mindful of this and expedite orders as necessary.  </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750"/>
              </a:spcAft>
            </a:pPr>
            <a:r>
              <a:rPr lang="en-US" sz="1050" b="1" u="sng" dirty="0">
                <a:solidFill>
                  <a:srgbClr val="C00000"/>
                </a:solidFill>
                <a:latin typeface="Calibri" panose="020F0502020204030204" pitchFamily="34" charset="0"/>
                <a:ea typeface="Calibri" panose="020F0502020204030204" pitchFamily="34" charset="0"/>
                <a:cs typeface="Times New Roman" panose="02020603050405020304" pitchFamily="18" charset="0"/>
              </a:rPr>
              <a:t>DON’Ts:</a:t>
            </a:r>
            <a:endParaRPr lang="en-US" sz="105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marL="600075" lvl="1" indent="-257175">
              <a:lnSpc>
                <a:spcPct val="115000"/>
              </a:lnSpc>
              <a:buFont typeface="Symbol" panose="05050102010706020507" pitchFamily="18" charset="2"/>
              <a:buChar char=""/>
            </a:pPr>
            <a:r>
              <a:rPr lang="en-US" sz="1050" b="1" dirty="0">
                <a:latin typeface="Calibri" panose="020F0502020204030204" pitchFamily="34" charset="0"/>
                <a:ea typeface="Calibri" panose="020F0502020204030204" pitchFamily="34" charset="0"/>
                <a:cs typeface="Times New Roman" panose="02020603050405020304" pitchFamily="18" charset="0"/>
              </a:rPr>
              <a:t>Test for a cure</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marL="600075" lvl="1" indent="-257175">
              <a:lnSpc>
                <a:spcPct val="115000"/>
              </a:lnSpc>
              <a:buFont typeface="Symbol" panose="05050102010706020507" pitchFamily="18" charset="2"/>
              <a:buChar char=""/>
            </a:pPr>
            <a:r>
              <a:rPr lang="en-US" sz="1050" b="1" dirty="0">
                <a:latin typeface="Calibri" panose="020F0502020204030204" pitchFamily="34" charset="0"/>
                <a:ea typeface="Calibri" panose="020F0502020204030204" pitchFamily="34" charset="0"/>
                <a:cs typeface="Times New Roman" panose="02020603050405020304" pitchFamily="18" charset="0"/>
              </a:rPr>
              <a:t>Send a formed stool </a:t>
            </a:r>
            <a:r>
              <a:rPr lang="en-US" sz="105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(“If it’s not loose , it’s of no use”.)</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marL="600075" lvl="1" indent="-257175">
              <a:lnSpc>
                <a:spcPct val="115000"/>
              </a:lnSpc>
              <a:spcAft>
                <a:spcPts val="750"/>
              </a:spcAft>
              <a:buFont typeface="Symbol" panose="05050102010706020507" pitchFamily="18" charset="2"/>
              <a:buChar char=""/>
            </a:pPr>
            <a:r>
              <a:rPr lang="en-US" sz="1050" b="1" dirty="0">
                <a:latin typeface="Calibri" panose="020F0502020204030204" pitchFamily="34" charset="0"/>
                <a:ea typeface="Calibri" panose="020F0502020204030204" pitchFamily="34" charset="0"/>
                <a:cs typeface="Times New Roman" panose="02020603050405020304" pitchFamily="18" charset="0"/>
              </a:rPr>
              <a:t>Send a sample if a patient has received any stool softeners or laxatives within the past 24 hours (*unless this moves testing into the nosocomial window). </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750"/>
              </a:spcAft>
            </a:pPr>
            <a:r>
              <a:rPr lang="en-US" sz="1050" b="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en-US" sz="1050" b="1" u="sng" dirty="0">
                <a:solidFill>
                  <a:srgbClr val="C00000"/>
                </a:solidFill>
                <a:latin typeface="Calibri" panose="020F0502020204030204" pitchFamily="34" charset="0"/>
                <a:ea typeface="Calibri" panose="020F0502020204030204" pitchFamily="34" charset="0"/>
                <a:cs typeface="Times New Roman" panose="02020603050405020304" pitchFamily="18" charset="0"/>
              </a:rPr>
              <a:t>WHEN TO ISOLATE:</a:t>
            </a:r>
            <a:endParaRPr lang="en-US" sz="105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marL="600075" lvl="1" indent="-257175">
              <a:lnSpc>
                <a:spcPct val="115000"/>
              </a:lnSpc>
              <a:buFont typeface="Symbol" panose="05050102010706020507" pitchFamily="18" charset="2"/>
              <a:buChar char=""/>
            </a:pPr>
            <a:r>
              <a:rPr lang="en-US" sz="1050" b="1" dirty="0">
                <a:latin typeface="Calibri" panose="020F0502020204030204" pitchFamily="34" charset="0"/>
                <a:ea typeface="Calibri" panose="020F0502020204030204" pitchFamily="34" charset="0"/>
                <a:cs typeface="Times New Roman" panose="02020603050405020304" pitchFamily="18" charset="0"/>
              </a:rPr>
              <a:t>Patients should be isolated as soon as </a:t>
            </a:r>
            <a:r>
              <a:rPr lang="en-US" sz="1050" b="1" i="1" dirty="0">
                <a:latin typeface="Calibri" panose="020F0502020204030204" pitchFamily="34" charset="0"/>
                <a:ea typeface="Calibri" panose="020F0502020204030204" pitchFamily="34" charset="0"/>
                <a:cs typeface="Times New Roman" panose="02020603050405020304" pitchFamily="18" charset="0"/>
              </a:rPr>
              <a:t>C. difficile</a:t>
            </a:r>
            <a:r>
              <a:rPr lang="en-US" sz="1050" b="1" dirty="0">
                <a:latin typeface="Calibri" panose="020F0502020204030204" pitchFamily="34" charset="0"/>
                <a:ea typeface="Calibri" panose="020F0502020204030204" pitchFamily="34" charset="0"/>
                <a:cs typeface="Times New Roman" panose="02020603050405020304" pitchFamily="18" charset="0"/>
              </a:rPr>
              <a:t> infection is suspected.  </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marL="600075" lvl="1" indent="-257175">
              <a:lnSpc>
                <a:spcPct val="115000"/>
              </a:lnSpc>
              <a:buFont typeface="Symbol" panose="05050102010706020507" pitchFamily="18" charset="2"/>
              <a:buChar char=""/>
            </a:pPr>
            <a:r>
              <a:rPr lang="en-US" sz="1050" b="1" dirty="0">
                <a:latin typeface="Calibri" panose="020F0502020204030204" pitchFamily="34" charset="0"/>
                <a:ea typeface="Calibri" panose="020F0502020204030204" pitchFamily="34" charset="0"/>
                <a:cs typeface="Times New Roman" panose="02020603050405020304" pitchFamily="18" charset="0"/>
              </a:rPr>
              <a:t>Initiate prior to specimen collection.</a:t>
            </a:r>
            <a:endParaRPr lang="en-US" sz="105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C:\Users\jhenzler\Desktop\bristol_stool_chart.gif"/>
          <p:cNvPicPr/>
          <p:nvPr/>
        </p:nvPicPr>
        <p:blipFill>
          <a:blip r:embed="rId2">
            <a:extLst>
              <a:ext uri="{28A0092B-C50C-407E-A947-70E740481C1C}">
                <a14:useLocalDpi xmlns:a14="http://schemas.microsoft.com/office/drawing/2010/main" val="0"/>
              </a:ext>
            </a:extLst>
          </a:blip>
          <a:srcRect/>
          <a:stretch>
            <a:fillRect/>
          </a:stretch>
        </p:blipFill>
        <p:spPr bwMode="auto">
          <a:xfrm>
            <a:off x="6676928" y="1981200"/>
            <a:ext cx="2375453" cy="3359281"/>
          </a:xfrm>
          <a:prstGeom prst="rect">
            <a:avLst/>
          </a:prstGeom>
          <a:noFill/>
          <a:ln>
            <a:noFill/>
          </a:ln>
        </p:spPr>
      </p:pic>
      <p:sp>
        <p:nvSpPr>
          <p:cNvPr id="2" name="Explosion 1 1"/>
          <p:cNvSpPr/>
          <p:nvPr/>
        </p:nvSpPr>
        <p:spPr>
          <a:xfrm>
            <a:off x="6553200" y="152400"/>
            <a:ext cx="2286000" cy="16002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C00000"/>
                </a:solidFill>
              </a:rPr>
              <a:t>Know your poop</a:t>
            </a:r>
            <a:endParaRPr lang="en-US" dirty="0">
              <a:solidFill>
                <a:srgbClr val="C00000"/>
              </a:solidFill>
            </a:endParaRPr>
          </a:p>
        </p:txBody>
      </p:sp>
    </p:spTree>
    <p:extLst>
      <p:ext uri="{BB962C8B-B14F-4D97-AF65-F5344CB8AC3E}">
        <p14:creationId xmlns:p14="http://schemas.microsoft.com/office/powerpoint/2010/main" val="529262617"/>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457200"/>
            <a:ext cx="3809999" cy="507831"/>
          </a:xfrm>
          <a:prstGeom prst="rect">
            <a:avLst/>
          </a:prstGeom>
          <a:noFill/>
        </p:spPr>
        <p:txBody>
          <a:bodyPr wrap="square" rtlCol="0">
            <a:spAutoFit/>
          </a:bodyPr>
          <a:lstStyle/>
          <a:p>
            <a:pPr lvl="0"/>
            <a:r>
              <a:rPr lang="en-US" sz="2700" b="1" dirty="0">
                <a:solidFill>
                  <a:srgbClr val="C00000"/>
                </a:solidFill>
              </a:rPr>
              <a:t>C diff Algorithm</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39" y="152400"/>
            <a:ext cx="812292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9571693"/>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VAP-Ventilator Associated Pneumonia Prevention</a:t>
            </a:r>
            <a:endParaRPr lang="en-US" dirty="0"/>
          </a:p>
        </p:txBody>
      </p:sp>
      <p:sp>
        <p:nvSpPr>
          <p:cNvPr id="3" name="Content Placeholder 2"/>
          <p:cNvSpPr>
            <a:spLocks noGrp="1"/>
          </p:cNvSpPr>
          <p:nvPr>
            <p:ph idx="1"/>
          </p:nvPr>
        </p:nvSpPr>
        <p:spPr/>
        <p:txBody>
          <a:bodyPr/>
          <a:lstStyle/>
          <a:p>
            <a:r>
              <a:rPr lang="en-US" dirty="0" smtClean="0"/>
              <a:t>Hand hygiene</a:t>
            </a:r>
          </a:p>
          <a:p>
            <a:r>
              <a:rPr lang="en-US" dirty="0" smtClean="0"/>
              <a:t>Head of bed elevated</a:t>
            </a:r>
          </a:p>
          <a:p>
            <a:r>
              <a:rPr lang="en-US" dirty="0" smtClean="0"/>
              <a:t>Oral care as indicated</a:t>
            </a:r>
          </a:p>
          <a:p>
            <a:r>
              <a:rPr lang="en-US" dirty="0" smtClean="0"/>
              <a:t>Sedation vacation</a:t>
            </a:r>
          </a:p>
          <a:p>
            <a:r>
              <a:rPr lang="en-US" dirty="0" smtClean="0"/>
              <a:t>Weaning protocols</a:t>
            </a:r>
          </a:p>
          <a:p>
            <a:r>
              <a:rPr lang="en-US" dirty="0" smtClean="0"/>
              <a:t>Deep vein thrombosis prevention</a:t>
            </a:r>
          </a:p>
          <a:p>
            <a:r>
              <a:rPr lang="en-US" dirty="0" smtClean="0"/>
              <a:t>Peptic ulcer prevention</a:t>
            </a:r>
          </a:p>
          <a:p>
            <a:endParaRPr lang="en-US" dirty="0" smtClean="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2057400"/>
            <a:ext cx="4705550" cy="2857899"/>
          </a:xfrm>
          <a:prstGeom prst="rect">
            <a:avLst/>
          </a:prstGeom>
        </p:spPr>
      </p:pic>
    </p:spTree>
    <p:extLst>
      <p:ext uri="{BB962C8B-B14F-4D97-AF65-F5344CB8AC3E}">
        <p14:creationId xmlns:p14="http://schemas.microsoft.com/office/powerpoint/2010/main" val="3611268260"/>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21454" cy="1959133"/>
          </a:xfrm>
        </p:spPr>
        <p:txBody>
          <a:bodyPr/>
          <a:lstStyle/>
          <a:p>
            <a:r>
              <a:rPr lang="en-US" sz="3600" dirty="0" smtClean="0">
                <a:solidFill>
                  <a:schemeClr val="tx1"/>
                </a:solidFill>
                <a:latin typeface="Arial" panose="020B0604020202020204" pitchFamily="34" charset="0"/>
                <a:cs typeface="Arial" panose="020B0604020202020204" pitchFamily="34" charset="0"/>
              </a:rPr>
              <a:t>Click on the bug – on CHS Intranet home page for infection control support</a:t>
            </a:r>
            <a:endParaRPr lang="en-US" sz="3600" dirty="0">
              <a:solidFill>
                <a:schemeClr val="tx1"/>
              </a:solidFill>
              <a:latin typeface="Arial" panose="020B0604020202020204" pitchFamily="34" charset="0"/>
              <a:cs typeface="Arial" panose="020B0604020202020204" pitchFamily="34" charset="0"/>
            </a:endParaRPr>
          </a:p>
        </p:txBody>
      </p:sp>
      <p:sp>
        <p:nvSpPr>
          <p:cNvPr id="5" name="Left Arrow 4"/>
          <p:cNvSpPr/>
          <p:nvPr/>
        </p:nvSpPr>
        <p:spPr>
          <a:xfrm rot="10271705">
            <a:off x="1846508" y="4958688"/>
            <a:ext cx="2095788" cy="392731"/>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7"/>
          <p:cNvPicPr>
            <a:picLocks noGrp="1" noChangeAspect="1"/>
          </p:cNvPicPr>
          <p:nvPr>
            <p:ph idx="1"/>
          </p:nvPr>
        </p:nvPicPr>
        <p:blipFill>
          <a:blip r:embed="rId2"/>
          <a:stretch>
            <a:fillRect/>
          </a:stretch>
        </p:blipFill>
        <p:spPr>
          <a:xfrm>
            <a:off x="4343400" y="2590800"/>
            <a:ext cx="3864179" cy="3466799"/>
          </a:xfrm>
          <a:prstGeom prst="rect">
            <a:avLst/>
          </a:prstGeom>
        </p:spPr>
      </p:pic>
      <p:sp>
        <p:nvSpPr>
          <p:cNvPr id="3" name="Explosion 1 2"/>
          <p:cNvSpPr/>
          <p:nvPr/>
        </p:nvSpPr>
        <p:spPr>
          <a:xfrm>
            <a:off x="838200" y="2556617"/>
            <a:ext cx="3276600" cy="2455912"/>
          </a:xfrm>
          <a:prstGeom prst="irregularSeal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Click on the bug for Infection Control Info</a:t>
            </a:r>
            <a:endParaRPr lang="en-US" dirty="0"/>
          </a:p>
        </p:txBody>
      </p:sp>
    </p:spTree>
    <p:extLst>
      <p:ext uri="{BB962C8B-B14F-4D97-AF65-F5344CB8AC3E}">
        <p14:creationId xmlns:p14="http://schemas.microsoft.com/office/powerpoint/2010/main" val="2978742969"/>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Prevent Mistakes in Surgery</a:t>
            </a:r>
            <a:endParaRPr lang="en-US" dirty="0"/>
          </a:p>
        </p:txBody>
      </p:sp>
      <p:sp>
        <p:nvSpPr>
          <p:cNvPr id="3" name="Subtitle 2"/>
          <p:cNvSpPr>
            <a:spLocks noGrp="1"/>
          </p:cNvSpPr>
          <p:nvPr>
            <p:ph type="subTitle" idx="1"/>
          </p:nvPr>
        </p:nvSpPr>
        <p:spPr/>
        <p:txBody>
          <a:bodyPr/>
          <a:lstStyle/>
          <a:p>
            <a:r>
              <a:rPr lang="en-US" dirty="0" smtClean="0"/>
              <a:t>Conduct a pre-procedure verification process</a:t>
            </a:r>
            <a:endParaRPr lang="en-US" dirty="0"/>
          </a:p>
          <a:p>
            <a:r>
              <a:rPr lang="en-US" dirty="0" smtClean="0"/>
              <a:t>Wrong-site surgery should never happen</a:t>
            </a:r>
            <a:endParaRPr lang="en-US" dirty="0"/>
          </a:p>
        </p:txBody>
      </p:sp>
    </p:spTree>
    <p:extLst>
      <p:ext uri="{BB962C8B-B14F-4D97-AF65-F5344CB8AC3E}">
        <p14:creationId xmlns:p14="http://schemas.microsoft.com/office/powerpoint/2010/main" val="3493729659"/>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GOAL: Prevent mistakes in surgery</a:t>
            </a:r>
            <a:endParaRPr lang="en-US" dirty="0"/>
          </a:p>
        </p:txBody>
      </p:sp>
      <p:sp>
        <p:nvSpPr>
          <p:cNvPr id="2" name="Content Placeholder 1"/>
          <p:cNvSpPr>
            <a:spLocks noGrp="1"/>
          </p:cNvSpPr>
          <p:nvPr>
            <p:ph idx="1"/>
          </p:nvPr>
        </p:nvSpPr>
        <p:spPr/>
        <p:txBody>
          <a:bodyPr/>
          <a:lstStyle/>
          <a:p>
            <a:r>
              <a:rPr lang="en-US" dirty="0" smtClean="0"/>
              <a:t>Make sure that the correct surgery is done on the correct patient and at the correct place on the patients body</a:t>
            </a:r>
          </a:p>
          <a:p>
            <a:r>
              <a:rPr lang="en-US" dirty="0" smtClean="0"/>
              <a:t>Pause before the surgery to make sure that a mistake is not being made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4572000"/>
            <a:ext cx="2661138" cy="212891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4343400"/>
            <a:ext cx="2908138" cy="2166105"/>
          </a:xfrm>
          <a:prstGeom prst="rect">
            <a:avLst/>
          </a:prstGeom>
        </p:spPr>
      </p:pic>
    </p:spTree>
    <p:extLst>
      <p:ext uri="{BB962C8B-B14F-4D97-AF65-F5344CB8AC3E}">
        <p14:creationId xmlns:p14="http://schemas.microsoft.com/office/powerpoint/2010/main" val="718616697"/>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Witness to consent</a:t>
            </a:r>
            <a:br>
              <a:rPr lang="en-US" dirty="0" smtClean="0"/>
            </a:br>
            <a:r>
              <a:rPr lang="en-US" dirty="0" smtClean="0"/>
              <a:t>Informed Consent for Treatment</a:t>
            </a:r>
            <a:br>
              <a:rPr lang="en-US" dirty="0" smtClean="0"/>
            </a:br>
            <a:r>
              <a:rPr lang="en-US" dirty="0" smtClean="0"/>
              <a:t>CHS-LS-RSK-005</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3276600"/>
            <a:ext cx="3390266" cy="2115730"/>
          </a:xfrm>
          <a:prstGeom prst="rect">
            <a:avLst/>
          </a:prstGeom>
        </p:spPr>
      </p:pic>
      <p:sp>
        <p:nvSpPr>
          <p:cNvPr id="4" name="Up Arrow 3"/>
          <p:cNvSpPr/>
          <p:nvPr/>
        </p:nvSpPr>
        <p:spPr>
          <a:xfrm rot="2102616">
            <a:off x="2447038" y="1759353"/>
            <a:ext cx="484632" cy="174455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ular Callout 4"/>
          <p:cNvSpPr/>
          <p:nvPr/>
        </p:nvSpPr>
        <p:spPr>
          <a:xfrm>
            <a:off x="685800" y="3495212"/>
            <a:ext cx="1676400" cy="1752600"/>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Patient or designee  must give consent</a:t>
            </a:r>
            <a:endParaRPr lang="en-US" dirty="0"/>
          </a:p>
        </p:txBody>
      </p:sp>
    </p:spTree>
    <p:extLst>
      <p:ext uri="{BB962C8B-B14F-4D97-AF65-F5344CB8AC3E}">
        <p14:creationId xmlns:p14="http://schemas.microsoft.com/office/powerpoint/2010/main" val="3308618423"/>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Documentation</a:t>
            </a:r>
            <a:endParaRPr lang="en-US" dirty="0"/>
          </a:p>
        </p:txBody>
      </p:sp>
      <p:sp>
        <p:nvSpPr>
          <p:cNvPr id="3" name="Content Placeholder 2"/>
          <p:cNvSpPr>
            <a:spLocks noGrp="1"/>
          </p:cNvSpPr>
          <p:nvPr>
            <p:ph idx="1"/>
          </p:nvPr>
        </p:nvSpPr>
        <p:spPr/>
        <p:txBody>
          <a:bodyPr/>
          <a:lstStyle/>
          <a:p>
            <a:r>
              <a:rPr lang="en-US" dirty="0" smtClean="0"/>
              <a:t>All documentation will occur in the electronic health record</a:t>
            </a:r>
          </a:p>
          <a:p>
            <a:r>
              <a:rPr lang="en-US" dirty="0" smtClean="0"/>
              <a:t>The Registered Nurse is responsible for accurate and timely documentation using the EPIC system</a:t>
            </a:r>
          </a:p>
          <a:p>
            <a:r>
              <a:rPr lang="en-US" dirty="0" smtClean="0"/>
              <a:t>HIPAA protection must be maintained at all times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4191000"/>
            <a:ext cx="2517440" cy="1292245"/>
          </a:xfrm>
          <a:prstGeom prst="rect">
            <a:avLst/>
          </a:prstGeom>
        </p:spPr>
      </p:pic>
    </p:spTree>
    <p:extLst>
      <p:ext uri="{BB962C8B-B14F-4D97-AF65-F5344CB8AC3E}">
        <p14:creationId xmlns:p14="http://schemas.microsoft.com/office/powerpoint/2010/main" val="4063749010"/>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RN Witness to Signature for Consent</a:t>
            </a:r>
            <a:endParaRPr lang="en-US" dirty="0"/>
          </a:p>
        </p:txBody>
      </p:sp>
      <p:sp>
        <p:nvSpPr>
          <p:cNvPr id="3" name="Content Placeholder 2"/>
          <p:cNvSpPr>
            <a:spLocks noGrp="1"/>
          </p:cNvSpPr>
          <p:nvPr>
            <p:ph idx="1"/>
          </p:nvPr>
        </p:nvSpPr>
        <p:spPr/>
        <p:txBody>
          <a:bodyPr/>
          <a:lstStyle/>
          <a:p>
            <a:r>
              <a:rPr lang="en-US" dirty="0" smtClean="0"/>
              <a:t>RNs can witness a patients  signature for consent</a:t>
            </a:r>
          </a:p>
          <a:p>
            <a:r>
              <a:rPr lang="en-US" dirty="0" smtClean="0"/>
              <a:t>RNs </a:t>
            </a:r>
            <a:r>
              <a:rPr lang="en-US" dirty="0" smtClean="0">
                <a:solidFill>
                  <a:srgbClr val="C00000"/>
                </a:solidFill>
              </a:rPr>
              <a:t>do not  obtain consent</a:t>
            </a:r>
            <a:r>
              <a:rPr lang="en-US" dirty="0" smtClean="0"/>
              <a:t>, only  providers can have the conversation , you do not have to be present during that conversation with the patient </a:t>
            </a:r>
            <a:endParaRPr lang="en-US" dirty="0"/>
          </a:p>
        </p:txBody>
      </p:sp>
      <p:sp>
        <p:nvSpPr>
          <p:cNvPr id="6" name="Rectangle 5"/>
          <p:cNvSpPr/>
          <p:nvPr/>
        </p:nvSpPr>
        <p:spPr>
          <a:xfrm>
            <a:off x="838200" y="4168409"/>
            <a:ext cx="2514600" cy="1200329"/>
          </a:xfrm>
          <a:prstGeom prst="rect">
            <a:avLst/>
          </a:prstGeom>
        </p:spPr>
        <p:txBody>
          <a:bodyPr wrap="square">
            <a:spAutoFit/>
          </a:bodyPr>
          <a:lstStyle/>
          <a:p>
            <a:r>
              <a:rPr lang="en-US" kern="0" dirty="0"/>
              <a:t>Witness to consent</a:t>
            </a:r>
            <a:br>
              <a:rPr lang="en-US" kern="0" dirty="0"/>
            </a:br>
            <a:r>
              <a:rPr lang="en-US" kern="0" dirty="0"/>
              <a:t>Informed Consent for Treatment</a:t>
            </a:r>
            <a:br>
              <a:rPr lang="en-US" kern="0" dirty="0"/>
            </a:br>
            <a:r>
              <a:rPr lang="en-US" kern="0" dirty="0"/>
              <a:t>CHS-LS-RSK-005</a:t>
            </a:r>
          </a:p>
        </p:txBody>
      </p:sp>
      <p:sp>
        <p:nvSpPr>
          <p:cNvPr id="7" name="Right Arrow 6"/>
          <p:cNvSpPr/>
          <p:nvPr/>
        </p:nvSpPr>
        <p:spPr>
          <a:xfrm rot="2394585">
            <a:off x="-115988" y="4297147"/>
            <a:ext cx="1146377"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a:xfrm>
            <a:off x="3962400" y="4168409"/>
            <a:ext cx="2724706" cy="16989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C00000"/>
                </a:solidFill>
              </a:rPr>
              <a:t>Review the policy for the RN process and role for Informed Consent</a:t>
            </a:r>
            <a:endParaRPr lang="en-US" dirty="0">
              <a:solidFill>
                <a:srgbClr val="C00000"/>
              </a:solidFill>
            </a:endParaRPr>
          </a:p>
        </p:txBody>
      </p:sp>
    </p:spTree>
    <p:extLst>
      <p:ext uri="{BB962C8B-B14F-4D97-AF65-F5344CB8AC3E}">
        <p14:creationId xmlns:p14="http://schemas.microsoft.com/office/powerpoint/2010/main" val="1102980005"/>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90600" y="381000"/>
            <a:ext cx="6347713" cy="1600200"/>
          </a:xfrm>
        </p:spPr>
        <p:txBody>
          <a:bodyPr>
            <a:normAutofit fontScale="90000"/>
          </a:bodyPr>
          <a:lstStyle/>
          <a:p>
            <a:r>
              <a:rPr lang="en-US" b="1" dirty="0" smtClean="0"/>
              <a:t>GOAL: The Hospital Identifies Safety Risks Inherent In Its Population</a:t>
            </a:r>
            <a:endParaRPr lang="en-US" b="1"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2057400"/>
            <a:ext cx="4267200" cy="2102131"/>
          </a:xfrm>
          <a:prstGeom prst="rect">
            <a:avLst/>
          </a:prstGeom>
        </p:spPr>
      </p:pic>
      <p:sp>
        <p:nvSpPr>
          <p:cNvPr id="4" name="TextBox 3"/>
          <p:cNvSpPr txBox="1"/>
          <p:nvPr/>
        </p:nvSpPr>
        <p:spPr>
          <a:xfrm>
            <a:off x="1470501" y="4419600"/>
            <a:ext cx="6070893" cy="369332"/>
          </a:xfrm>
          <a:prstGeom prst="rect">
            <a:avLst/>
          </a:prstGeom>
          <a:noFill/>
        </p:spPr>
        <p:txBody>
          <a:bodyPr wrap="none" rtlCol="0">
            <a:spAutoFit/>
          </a:bodyPr>
          <a:lstStyle/>
          <a:p>
            <a:r>
              <a:rPr lang="en-US" dirty="0" smtClean="0"/>
              <a:t>Depression Screening and Suicide Precautions CSC0029</a:t>
            </a:r>
            <a:endParaRPr lang="en-US" dirty="0"/>
          </a:p>
        </p:txBody>
      </p:sp>
    </p:spTree>
    <p:extLst>
      <p:ext uri="{BB962C8B-B14F-4D97-AF65-F5344CB8AC3E}">
        <p14:creationId xmlns:p14="http://schemas.microsoft.com/office/powerpoint/2010/main" val="3303105528"/>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228600"/>
            <a:ext cx="6858002" cy="2133600"/>
          </a:xfrm>
        </p:spPr>
        <p:txBody>
          <a:bodyPr>
            <a:noAutofit/>
          </a:bodyPr>
          <a:lstStyle/>
          <a:p>
            <a:r>
              <a:rPr lang="en-US" sz="3600" b="1" dirty="0" smtClean="0"/>
              <a:t>GOAL: Reduce the risk of suicide. </a:t>
            </a:r>
            <a:r>
              <a:rPr lang="en-US" sz="2800" b="1" dirty="0" smtClean="0"/>
              <a:t>Depression Screening and Suicide Precautions</a:t>
            </a:r>
            <a:endParaRPr lang="en-US" sz="2800" b="1" dirty="0"/>
          </a:p>
        </p:txBody>
      </p:sp>
      <p:sp>
        <p:nvSpPr>
          <p:cNvPr id="6" name="Text Placeholder 5"/>
          <p:cNvSpPr>
            <a:spLocks noGrp="1"/>
          </p:cNvSpPr>
          <p:nvPr>
            <p:ph type="body" sz="half" idx="2"/>
          </p:nvPr>
        </p:nvSpPr>
        <p:spPr>
          <a:xfrm>
            <a:off x="609598" y="3048000"/>
            <a:ext cx="6096001" cy="3276600"/>
          </a:xfrm>
        </p:spPr>
        <p:txBody>
          <a:bodyPr>
            <a:normAutofit fontScale="70000" lnSpcReduction="20000"/>
          </a:bodyPr>
          <a:lstStyle/>
          <a:p>
            <a:endParaRPr lang="en-US" dirty="0"/>
          </a:p>
          <a:p>
            <a:r>
              <a:rPr lang="en-US" sz="3300" dirty="0"/>
              <a:t> </a:t>
            </a:r>
            <a:endParaRPr lang="en-US" sz="3300" dirty="0" smtClean="0"/>
          </a:p>
          <a:p>
            <a:r>
              <a:rPr lang="en-US" sz="3300" dirty="0" smtClean="0"/>
              <a:t>Catholic </a:t>
            </a:r>
            <a:r>
              <a:rPr lang="en-US" sz="3300" dirty="0"/>
              <a:t>Health has established the following policy and procedures to as best identify patients at risk for depression and or suspected to be </a:t>
            </a:r>
            <a:r>
              <a:rPr lang="en-US" sz="3300" dirty="0" smtClean="0"/>
              <a:t>suicidal </a:t>
            </a:r>
          </a:p>
          <a:p>
            <a:endParaRPr lang="en-US" sz="3300" dirty="0"/>
          </a:p>
          <a:p>
            <a:r>
              <a:rPr lang="en-US" sz="3300" dirty="0"/>
              <a:t>The goal is to provide protection for the patient in the least restrictive </a:t>
            </a:r>
            <a:r>
              <a:rPr lang="en-US" sz="3300" dirty="0" smtClean="0"/>
              <a:t>environment </a:t>
            </a:r>
          </a:p>
        </p:txBody>
      </p:sp>
      <p:sp>
        <p:nvSpPr>
          <p:cNvPr id="8" name="Rounded Rectangle 7"/>
          <p:cNvSpPr/>
          <p:nvPr/>
        </p:nvSpPr>
        <p:spPr>
          <a:xfrm>
            <a:off x="2438400" y="2286000"/>
            <a:ext cx="4953000" cy="1066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The PHQ 9</a:t>
            </a:r>
          </a:p>
          <a:p>
            <a:pPr algn="ctr"/>
            <a:r>
              <a:rPr lang="en-US" sz="2400" dirty="0" smtClean="0">
                <a:solidFill>
                  <a:srgbClr val="FF0000"/>
                </a:solidFill>
              </a:rPr>
              <a:t>Patient </a:t>
            </a:r>
            <a:r>
              <a:rPr lang="en-US" sz="2400" dirty="0">
                <a:solidFill>
                  <a:srgbClr val="FF0000"/>
                </a:solidFill>
              </a:rPr>
              <a:t>Health </a:t>
            </a:r>
            <a:r>
              <a:rPr lang="en-US" sz="2400" dirty="0" smtClean="0">
                <a:solidFill>
                  <a:srgbClr val="FF0000"/>
                </a:solidFill>
              </a:rPr>
              <a:t>Questionnaire</a:t>
            </a:r>
            <a:endParaRPr lang="en-US" sz="2400" dirty="0">
              <a:solidFill>
                <a:srgbClr val="FF0000"/>
              </a:solidFill>
            </a:endParaRPr>
          </a:p>
        </p:txBody>
      </p:sp>
    </p:spTree>
    <p:extLst>
      <p:ext uri="{BB962C8B-B14F-4D97-AF65-F5344CB8AC3E}">
        <p14:creationId xmlns:p14="http://schemas.microsoft.com/office/powerpoint/2010/main" val="3144842910"/>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Depression and Suicide Assessment</a:t>
            </a:r>
            <a:endParaRPr lang="en-US" dirty="0"/>
          </a:p>
        </p:txBody>
      </p:sp>
      <p:sp>
        <p:nvSpPr>
          <p:cNvPr id="3" name="Content Placeholder 2"/>
          <p:cNvSpPr>
            <a:spLocks noGrp="1"/>
          </p:cNvSpPr>
          <p:nvPr>
            <p:ph idx="1"/>
          </p:nvPr>
        </p:nvSpPr>
        <p:spPr/>
        <p:txBody>
          <a:bodyPr/>
          <a:lstStyle/>
          <a:p>
            <a:r>
              <a:rPr lang="en-US" dirty="0" smtClean="0"/>
              <a:t>The PHQ-9 measures both depression and suicide risk in one assessment</a:t>
            </a:r>
          </a:p>
          <a:p>
            <a:r>
              <a:rPr lang="en-US" dirty="0" smtClean="0"/>
              <a:t>Assessment will be done on </a:t>
            </a:r>
            <a:r>
              <a:rPr lang="en-US" dirty="0" smtClean="0">
                <a:solidFill>
                  <a:srgbClr val="FF0000"/>
                </a:solidFill>
              </a:rPr>
              <a:t>EVERY </a:t>
            </a:r>
            <a:r>
              <a:rPr lang="en-US" dirty="0" smtClean="0"/>
              <a:t>patient within 24 hours of admission</a:t>
            </a:r>
          </a:p>
          <a:p>
            <a:r>
              <a:rPr lang="en-US" dirty="0" smtClean="0"/>
              <a:t>Suicide risk is determined based on the answer to specific questions in the PQH-9, not the overall depression risk score</a:t>
            </a:r>
          </a:p>
          <a:p>
            <a:r>
              <a:rPr lang="en-US" dirty="0" smtClean="0"/>
              <a:t>It is possible to score low on the screen but still be flagged as a suicide risk</a:t>
            </a:r>
            <a:endParaRPr lang="en-US" dirty="0"/>
          </a:p>
        </p:txBody>
      </p:sp>
    </p:spTree>
    <p:extLst>
      <p:ext uri="{BB962C8B-B14F-4D97-AF65-F5344CB8AC3E}">
        <p14:creationId xmlns:p14="http://schemas.microsoft.com/office/powerpoint/2010/main" val="3453607734"/>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Will Be Assessed With the PHQ9?</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dirty="0" smtClean="0"/>
              <a:t>In-Patients</a:t>
            </a:r>
          </a:p>
          <a:p>
            <a:pPr marL="0" indent="0">
              <a:buNone/>
            </a:pPr>
            <a:endParaRPr lang="en-US" dirty="0" smtClean="0"/>
          </a:p>
          <a:p>
            <a:pPr>
              <a:buFont typeface="Wingdings" panose="05000000000000000000" pitchFamily="2" charset="2"/>
              <a:buChar char="Ø"/>
            </a:pPr>
            <a:r>
              <a:rPr lang="en-US" dirty="0" smtClean="0"/>
              <a:t>Observation patients</a:t>
            </a:r>
          </a:p>
          <a:p>
            <a:pPr marL="0" indent="0">
              <a:buNone/>
            </a:pPr>
            <a:endParaRPr lang="en-US" dirty="0" smtClean="0"/>
          </a:p>
          <a:p>
            <a:pPr>
              <a:buFont typeface="Wingdings" panose="05000000000000000000" pitchFamily="2" charset="2"/>
              <a:buChar char="Ø"/>
            </a:pPr>
            <a:r>
              <a:rPr lang="en-US" dirty="0" smtClean="0"/>
              <a:t>Emergency </a:t>
            </a:r>
            <a:r>
              <a:rPr lang="en-US" dirty="0"/>
              <a:t>room patients age </a:t>
            </a:r>
            <a:r>
              <a:rPr lang="en-US" dirty="0" smtClean="0"/>
              <a:t>≥ 13 </a:t>
            </a:r>
          </a:p>
          <a:p>
            <a:pPr>
              <a:buFont typeface="Wingdings" panose="05000000000000000000" pitchFamily="2" charset="2"/>
              <a:buChar char="Ø"/>
            </a:pPr>
            <a:endParaRPr lang="en-US" dirty="0" smtClean="0"/>
          </a:p>
          <a:p>
            <a:pPr marL="0" indent="0">
              <a:buNone/>
            </a:pPr>
            <a:endParaRPr lang="en-US" dirty="0"/>
          </a:p>
          <a:p>
            <a:pPr marL="0" indent="0">
              <a:buNone/>
            </a:pPr>
            <a:r>
              <a:rPr lang="en-US" dirty="0" smtClean="0"/>
              <a:t> </a:t>
            </a:r>
          </a:p>
          <a:p>
            <a:pPr marL="0" indent="0">
              <a:buNone/>
            </a:pPr>
            <a:r>
              <a:rPr lang="en-US" sz="1350" dirty="0"/>
              <a:t>Exception: Clearview patients will be assessed per policy CD002 </a:t>
            </a:r>
          </a:p>
          <a:p>
            <a:endParaRPr lang="en-US" dirty="0"/>
          </a:p>
          <a:p>
            <a:endParaRPr lang="en-US" dirty="0"/>
          </a:p>
        </p:txBody>
      </p:sp>
    </p:spTree>
    <p:extLst>
      <p:ext uri="{BB962C8B-B14F-4D97-AF65-F5344CB8AC3E}">
        <p14:creationId xmlns:p14="http://schemas.microsoft.com/office/powerpoint/2010/main" val="1087800648"/>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Will Be Assessed With the PHQ9?</a:t>
            </a:r>
          </a:p>
        </p:txBody>
      </p:sp>
      <p:sp>
        <p:nvSpPr>
          <p:cNvPr id="3" name="Content Placeholder 2"/>
          <p:cNvSpPr>
            <a:spLocks noGrp="1"/>
          </p:cNvSpPr>
          <p:nvPr>
            <p:ph idx="1"/>
          </p:nvPr>
        </p:nvSpPr>
        <p:spPr/>
        <p:txBody>
          <a:bodyPr/>
          <a:lstStyle/>
          <a:p>
            <a:r>
              <a:rPr lang="en-US" dirty="0" smtClean="0"/>
              <a:t>If the PHQ-9 result identifies that your patient would benefit from support and interventions, you must notify the provider for follow up</a:t>
            </a:r>
          </a:p>
          <a:p>
            <a:r>
              <a:rPr lang="en-US" dirty="0" smtClean="0"/>
              <a:t>Contact social work for additional resource support</a:t>
            </a:r>
          </a:p>
          <a:p>
            <a:r>
              <a:rPr lang="en-US" dirty="0" smtClean="0"/>
              <a:t>If at any time your patient has a change in mental status or demonstrates mental health concerns, rescreen with the PHQ-9 and initiate interventions for patient safety and follow the chain of command for notification </a:t>
            </a:r>
            <a:endParaRPr lang="en-US" dirty="0"/>
          </a:p>
        </p:txBody>
      </p:sp>
    </p:spTree>
    <p:extLst>
      <p:ext uri="{BB962C8B-B14F-4D97-AF65-F5344CB8AC3E}">
        <p14:creationId xmlns:p14="http://schemas.microsoft.com/office/powerpoint/2010/main" val="1033942124"/>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Suicide Precautions</a:t>
            </a:r>
            <a:endParaRPr lang="en-US" dirty="0"/>
          </a:p>
        </p:txBody>
      </p:sp>
      <p:sp>
        <p:nvSpPr>
          <p:cNvPr id="3" name="Content Placeholder 2"/>
          <p:cNvSpPr>
            <a:spLocks noGrp="1"/>
          </p:cNvSpPr>
          <p:nvPr>
            <p:ph idx="1"/>
          </p:nvPr>
        </p:nvSpPr>
        <p:spPr/>
        <p:txBody>
          <a:bodyPr/>
          <a:lstStyle/>
          <a:p>
            <a:r>
              <a:rPr lang="en-US" dirty="0" smtClean="0"/>
              <a:t>If your patient requires suicide precautions a room sweep must be completed</a:t>
            </a:r>
          </a:p>
          <a:p>
            <a:r>
              <a:rPr lang="en-US" dirty="0" smtClean="0"/>
              <a:t>An RN and another clinical person,  this includes an NA will remove all items considered to put the person at risk</a:t>
            </a:r>
          </a:p>
          <a:p>
            <a:r>
              <a:rPr lang="en-US" dirty="0" smtClean="0"/>
              <a:t>If you suspect your patient is at risk for suicide, THEY must be in DIRECT OBSERVATION AT ALL TIMES </a:t>
            </a:r>
          </a:p>
          <a:p>
            <a:r>
              <a:rPr lang="en-US" dirty="0" smtClean="0"/>
              <a:t>Notify the provider</a:t>
            </a:r>
          </a:p>
          <a:p>
            <a:r>
              <a:rPr lang="en-US" dirty="0" smtClean="0"/>
              <a:t>Obtain a suicide tote and follow the checklist included </a:t>
            </a:r>
            <a:endParaRPr lang="en-US" dirty="0"/>
          </a:p>
        </p:txBody>
      </p:sp>
    </p:spTree>
    <p:extLst>
      <p:ext uri="{BB962C8B-B14F-4D97-AF65-F5344CB8AC3E}">
        <p14:creationId xmlns:p14="http://schemas.microsoft.com/office/powerpoint/2010/main" val="2994964007"/>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pPr algn="ctr" eaLnBrk="1" hangingPunct="1"/>
            <a:r>
              <a:rPr lang="en-US" altLang="en-US" sz="3600" dirty="0">
                <a:latin typeface="Arial" panose="020B0604020202020204" pitchFamily="34" charset="0"/>
                <a:cs typeface="Arial" panose="020B0604020202020204" pitchFamily="34" charset="0"/>
              </a:rPr>
              <a:t>Direct Observation </a:t>
            </a:r>
            <a:r>
              <a:rPr lang="en-US" altLang="en-US" sz="3600" dirty="0" smtClean="0">
                <a:latin typeface="Arial" panose="020B0604020202020204" pitchFamily="34" charset="0"/>
                <a:cs typeface="Arial" panose="020B0604020202020204" pitchFamily="34" charset="0"/>
              </a:rPr>
              <a:t/>
            </a:r>
            <a:br>
              <a:rPr lang="en-US" altLang="en-US" sz="3600" dirty="0" smtClean="0">
                <a:latin typeface="Arial" panose="020B0604020202020204" pitchFamily="34" charset="0"/>
                <a:cs typeface="Arial" panose="020B0604020202020204" pitchFamily="34" charset="0"/>
              </a:rPr>
            </a:br>
            <a:r>
              <a:rPr lang="en-US" altLang="en-US" sz="3600" dirty="0" smtClean="0">
                <a:latin typeface="Arial" panose="020B0604020202020204" pitchFamily="34" charset="0"/>
                <a:cs typeface="Arial" panose="020B0604020202020204" pitchFamily="34" charset="0"/>
              </a:rPr>
              <a:t>Constant </a:t>
            </a:r>
            <a:r>
              <a:rPr lang="en-US" altLang="en-US" sz="3600" dirty="0">
                <a:latin typeface="Arial" panose="020B0604020202020204" pitchFamily="34" charset="0"/>
                <a:cs typeface="Arial" panose="020B0604020202020204" pitchFamily="34" charset="0"/>
              </a:rPr>
              <a:t>Visual Contact</a:t>
            </a:r>
          </a:p>
        </p:txBody>
      </p:sp>
      <p:sp>
        <p:nvSpPr>
          <p:cNvPr id="3" name="Content Placeholder 2"/>
          <p:cNvSpPr>
            <a:spLocks noGrp="1"/>
          </p:cNvSpPr>
          <p:nvPr>
            <p:ph sz="half" idx="1"/>
          </p:nvPr>
        </p:nvSpPr>
        <p:spPr>
          <a:xfrm>
            <a:off x="685800" y="1905000"/>
            <a:ext cx="7543800" cy="3962400"/>
          </a:xfrm>
        </p:spPr>
        <p:txBody>
          <a:bodyPr rtlCol="0">
            <a:noAutofit/>
          </a:bodyPr>
          <a:lstStyle/>
          <a:p>
            <a:pPr marL="0" indent="0" eaLnBrk="1" fontAlgn="auto" hangingPunct="1">
              <a:spcAft>
                <a:spcPts val="0"/>
              </a:spcAft>
              <a:buNone/>
              <a:defRPr/>
            </a:pPr>
            <a:r>
              <a:rPr lang="en-US" sz="2400" dirty="0">
                <a:solidFill>
                  <a:schemeClr val="tx2"/>
                </a:solidFill>
                <a:latin typeface="Arial" panose="020B0604020202020204" pitchFamily="34" charset="0"/>
                <a:cs typeface="Arial" panose="020B0604020202020204" pitchFamily="34" charset="0"/>
              </a:rPr>
              <a:t>Includes</a:t>
            </a:r>
          </a:p>
          <a:p>
            <a:pPr eaLnBrk="1" fontAlgn="auto" hangingPunct="1">
              <a:spcAft>
                <a:spcPts val="0"/>
              </a:spcAft>
              <a:buClr>
                <a:schemeClr val="tx2"/>
              </a:buClr>
              <a:buFont typeface="Arial" panose="020B0604020202020204" pitchFamily="34" charset="0"/>
              <a:buChar char="•"/>
              <a:defRPr/>
            </a:pPr>
            <a:r>
              <a:rPr lang="en-US" sz="2200" dirty="0" smtClean="0">
                <a:latin typeface="Arial" panose="020B0604020202020204" pitchFamily="34" charset="0"/>
                <a:cs typeface="Arial" panose="020B0604020202020204" pitchFamily="34" charset="0"/>
              </a:rPr>
              <a:t>During Bath/shower</a:t>
            </a:r>
          </a:p>
          <a:p>
            <a:pPr eaLnBrk="1" fontAlgn="auto" hangingPunct="1">
              <a:spcAft>
                <a:spcPts val="0"/>
              </a:spcAft>
              <a:buClr>
                <a:schemeClr val="tx2"/>
              </a:buClr>
              <a:buFont typeface="Arial" panose="020B0604020202020204" pitchFamily="34" charset="0"/>
              <a:buChar char="•"/>
              <a:defRPr/>
            </a:pPr>
            <a:r>
              <a:rPr lang="en-US" sz="2200" dirty="0" smtClean="0">
                <a:latin typeface="Arial" panose="020B0604020202020204" pitchFamily="34" charset="0"/>
                <a:cs typeface="Arial" panose="020B0604020202020204" pitchFamily="34" charset="0"/>
              </a:rPr>
              <a:t>When using Bedside commode</a:t>
            </a:r>
            <a:endParaRPr lang="en-US" sz="2200" dirty="0">
              <a:latin typeface="Arial" panose="020B0604020202020204" pitchFamily="34" charset="0"/>
              <a:cs typeface="Arial" panose="020B0604020202020204" pitchFamily="34" charset="0"/>
            </a:endParaRPr>
          </a:p>
          <a:p>
            <a:pPr eaLnBrk="1" fontAlgn="auto" hangingPunct="1">
              <a:spcAft>
                <a:spcPts val="0"/>
              </a:spcAft>
              <a:buClr>
                <a:schemeClr val="tx2"/>
              </a:buClr>
              <a:buFont typeface="Arial" panose="020B0604020202020204" pitchFamily="34" charset="0"/>
              <a:buChar char="•"/>
              <a:defRPr/>
            </a:pPr>
            <a:r>
              <a:rPr lang="en-US" sz="2200" dirty="0">
                <a:latin typeface="Arial" panose="020B0604020202020204" pitchFamily="34" charset="0"/>
                <a:cs typeface="Arial" panose="020B0604020202020204" pitchFamily="34" charset="0"/>
              </a:rPr>
              <a:t>Any off unit activity</a:t>
            </a:r>
          </a:p>
          <a:p>
            <a:pPr marL="0" indent="0" eaLnBrk="1" fontAlgn="auto" hangingPunct="1">
              <a:spcAft>
                <a:spcPts val="0"/>
              </a:spcAft>
              <a:buClr>
                <a:schemeClr val="tx2"/>
              </a:buClr>
              <a:buNone/>
              <a:defRPr/>
            </a:pPr>
            <a:r>
              <a:rPr lang="en-US" sz="2400" dirty="0" smtClean="0">
                <a:solidFill>
                  <a:schemeClr val="tx2"/>
                </a:solidFill>
                <a:latin typeface="Arial" panose="020B0604020202020204" pitchFamily="34" charset="0"/>
                <a:cs typeface="Arial" panose="020B0604020202020204" pitchFamily="34" charset="0"/>
              </a:rPr>
              <a:t>Who </a:t>
            </a:r>
            <a:r>
              <a:rPr lang="en-US" sz="2400" dirty="0">
                <a:solidFill>
                  <a:schemeClr val="tx2"/>
                </a:solidFill>
                <a:latin typeface="Arial" panose="020B0604020202020204" pitchFamily="34" charset="0"/>
                <a:cs typeface="Arial" panose="020B0604020202020204" pitchFamily="34" charset="0"/>
              </a:rPr>
              <a:t>can be a </a:t>
            </a:r>
            <a:r>
              <a:rPr lang="en-US" sz="2400" dirty="0" smtClean="0">
                <a:solidFill>
                  <a:schemeClr val="tx2"/>
                </a:solidFill>
                <a:latin typeface="Arial" panose="020B0604020202020204" pitchFamily="34" charset="0"/>
                <a:cs typeface="Arial" panose="020B0604020202020204" pitchFamily="34" charset="0"/>
              </a:rPr>
              <a:t>Direct Observer</a:t>
            </a:r>
            <a:endParaRPr lang="en-US" sz="2400" dirty="0">
              <a:solidFill>
                <a:schemeClr val="tx2"/>
              </a:solidFill>
              <a:latin typeface="Arial" panose="020B0604020202020204" pitchFamily="34" charset="0"/>
              <a:cs typeface="Arial" panose="020B0604020202020204" pitchFamily="34" charset="0"/>
            </a:endParaRPr>
          </a:p>
          <a:p>
            <a:pPr eaLnBrk="1" fontAlgn="auto" hangingPunct="1">
              <a:spcAft>
                <a:spcPts val="0"/>
              </a:spcAft>
              <a:buClr>
                <a:schemeClr val="tx2"/>
              </a:buClr>
              <a:buFont typeface="Arial" panose="020B0604020202020204" pitchFamily="34" charset="0"/>
              <a:buChar char="•"/>
              <a:defRPr/>
            </a:pPr>
            <a:r>
              <a:rPr lang="en-US" sz="2200" dirty="0">
                <a:latin typeface="Arial" panose="020B0604020202020204" pitchFamily="34" charset="0"/>
                <a:cs typeface="Arial" panose="020B0604020202020204" pitchFamily="34" charset="0"/>
              </a:rPr>
              <a:t>Nurses</a:t>
            </a:r>
          </a:p>
          <a:p>
            <a:pPr eaLnBrk="1" fontAlgn="auto" hangingPunct="1">
              <a:spcAft>
                <a:spcPts val="0"/>
              </a:spcAft>
              <a:buClr>
                <a:schemeClr val="tx2"/>
              </a:buClr>
              <a:buFont typeface="Arial" panose="020B0604020202020204" pitchFamily="34" charset="0"/>
              <a:buChar char="•"/>
              <a:defRPr/>
            </a:pPr>
            <a:r>
              <a:rPr lang="en-US" sz="2200" dirty="0">
                <a:latin typeface="Arial" panose="020B0604020202020204" pitchFamily="34" charset="0"/>
                <a:cs typeface="Arial" panose="020B0604020202020204" pitchFamily="34" charset="0"/>
              </a:rPr>
              <a:t>Aides</a:t>
            </a:r>
          </a:p>
          <a:p>
            <a:pPr eaLnBrk="1" fontAlgn="auto" hangingPunct="1">
              <a:spcAft>
                <a:spcPts val="0"/>
              </a:spcAft>
              <a:buClr>
                <a:schemeClr val="tx2"/>
              </a:buClr>
              <a:buFont typeface="Arial" panose="020B0604020202020204" pitchFamily="34" charset="0"/>
              <a:buChar char="•"/>
              <a:defRPr/>
            </a:pPr>
            <a:r>
              <a:rPr lang="en-US" sz="2200" dirty="0">
                <a:latin typeface="Arial" panose="020B0604020202020204" pitchFamily="34" charset="0"/>
                <a:cs typeface="Arial" panose="020B0604020202020204" pitchFamily="34" charset="0"/>
              </a:rPr>
              <a:t>Other qualified clinical staff </a:t>
            </a:r>
          </a:p>
          <a:p>
            <a:pPr eaLnBrk="1" fontAlgn="auto" hangingPunct="1">
              <a:spcAft>
                <a:spcPts val="0"/>
              </a:spcAft>
              <a:buClr>
                <a:schemeClr val="tx2"/>
              </a:buClr>
              <a:buFont typeface="Arial" panose="020B0604020202020204" pitchFamily="34" charset="0"/>
              <a:buChar char="•"/>
              <a:defRPr/>
            </a:pPr>
            <a:r>
              <a:rPr lang="en-US" sz="2200" i="1" dirty="0">
                <a:latin typeface="Arial" panose="020B0604020202020204" pitchFamily="34" charset="0"/>
                <a:cs typeface="Arial" panose="020B0604020202020204" pitchFamily="34" charset="0"/>
              </a:rPr>
              <a:t>Security officers cannot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1600" y="1981200"/>
            <a:ext cx="3913222" cy="2606206"/>
          </a:xfrm>
          <a:prstGeom prst="rect">
            <a:avLst/>
          </a:prstGeom>
        </p:spPr>
      </p:pic>
    </p:spTree>
    <p:extLst>
      <p:ext uri="{BB962C8B-B14F-4D97-AF65-F5344CB8AC3E}">
        <p14:creationId xmlns:p14="http://schemas.microsoft.com/office/powerpoint/2010/main" val="2668927664"/>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600" dirty="0">
                <a:latin typeface="Arial" panose="020B0604020202020204" pitchFamily="34" charset="0"/>
                <a:cs typeface="Arial" panose="020B0604020202020204" pitchFamily="34" charset="0"/>
              </a:rPr>
              <a:t>Direct Observation </a:t>
            </a:r>
            <a:br>
              <a:rPr lang="en-US" altLang="en-US" sz="3600" dirty="0">
                <a:latin typeface="Arial" panose="020B0604020202020204" pitchFamily="34" charset="0"/>
                <a:cs typeface="Arial" panose="020B0604020202020204" pitchFamily="34" charset="0"/>
              </a:rPr>
            </a:br>
            <a:r>
              <a:rPr lang="en-US" altLang="en-US" sz="3600" dirty="0">
                <a:latin typeface="Arial" panose="020B0604020202020204" pitchFamily="34" charset="0"/>
                <a:cs typeface="Arial" panose="020B0604020202020204" pitchFamily="34" charset="0"/>
              </a:rPr>
              <a:t>Constant Visual Contact</a:t>
            </a:r>
            <a:endParaRPr lang="en-US" sz="3600" dirty="0"/>
          </a:p>
        </p:txBody>
      </p:sp>
      <p:sp>
        <p:nvSpPr>
          <p:cNvPr id="3" name="Content Placeholder 2"/>
          <p:cNvSpPr>
            <a:spLocks noGrp="1"/>
          </p:cNvSpPr>
          <p:nvPr>
            <p:ph idx="1"/>
          </p:nvPr>
        </p:nvSpPr>
        <p:spPr>
          <a:xfrm>
            <a:off x="609600" y="1905000"/>
            <a:ext cx="6781800" cy="3840163"/>
          </a:xfrm>
        </p:spPr>
        <p:txBody>
          <a:bodyPr/>
          <a:lstStyle/>
          <a:p>
            <a:pPr marL="0" indent="0">
              <a:buNone/>
            </a:pPr>
            <a:r>
              <a:rPr lang="en-US" sz="2400" dirty="0" smtClean="0">
                <a:solidFill>
                  <a:schemeClr val="tx2"/>
                </a:solidFill>
              </a:rPr>
              <a:t>Associates must:</a:t>
            </a:r>
          </a:p>
          <a:p>
            <a:pPr>
              <a:buClr>
                <a:schemeClr val="tx2"/>
              </a:buClr>
              <a:buFont typeface="Arial" panose="020B0604020202020204" pitchFamily="34" charset="0"/>
              <a:buChar char="•"/>
            </a:pPr>
            <a:r>
              <a:rPr lang="en-US" sz="2200" dirty="0" smtClean="0"/>
              <a:t>Only attend to that patient</a:t>
            </a:r>
          </a:p>
          <a:p>
            <a:pPr>
              <a:buClr>
                <a:schemeClr val="tx2"/>
              </a:buClr>
              <a:buFont typeface="Arial" panose="020B0604020202020204" pitchFamily="34" charset="0"/>
              <a:buChar char="•"/>
            </a:pPr>
            <a:r>
              <a:rPr lang="en-US" sz="2200" dirty="0" smtClean="0"/>
              <a:t>Must remain with the patient at all times</a:t>
            </a:r>
          </a:p>
          <a:p>
            <a:pPr marL="0" indent="0">
              <a:buClr>
                <a:schemeClr val="tx2"/>
              </a:buClr>
              <a:buNone/>
            </a:pPr>
            <a:r>
              <a:rPr lang="en-US" sz="2400" dirty="0" smtClean="0">
                <a:solidFill>
                  <a:schemeClr val="tx2"/>
                </a:solidFill>
              </a:rPr>
              <a:t>Bedside Commode is to be used for toileting</a:t>
            </a:r>
          </a:p>
          <a:p>
            <a:pPr>
              <a:buClr>
                <a:schemeClr val="tx2"/>
              </a:buClr>
              <a:buFont typeface="Arial" panose="020B0604020202020204" pitchFamily="34" charset="0"/>
              <a:buChar char="•"/>
            </a:pPr>
            <a:r>
              <a:rPr lang="en-US" sz="2200" dirty="0" smtClean="0"/>
              <a:t>Another associate empties bedpan while direct observer stays with patient </a:t>
            </a:r>
          </a:p>
          <a:p>
            <a:pPr marL="0" indent="0">
              <a:buClr>
                <a:schemeClr val="tx2"/>
              </a:buClr>
              <a:buNone/>
            </a:pPr>
            <a:r>
              <a:rPr lang="en-US" sz="2400" dirty="0" smtClean="0">
                <a:solidFill>
                  <a:srgbClr val="FF0000"/>
                </a:solidFill>
              </a:rPr>
              <a:t>Assigned clinical staff should be addressing the needs of the patient</a:t>
            </a:r>
          </a:p>
          <a:p>
            <a:pPr>
              <a:buClr>
                <a:schemeClr val="tx2"/>
              </a:buClr>
              <a:buFont typeface="Arial" panose="020B0604020202020204" pitchFamily="34" charset="0"/>
              <a:buChar char="•"/>
            </a:pPr>
            <a:endParaRPr lang="en-US" sz="2200" dirty="0" smtClean="0"/>
          </a:p>
          <a:p>
            <a:pPr marL="0" indent="0">
              <a:buNone/>
            </a:pPr>
            <a:endParaRPr lang="en-US" sz="2400" dirty="0">
              <a:solidFill>
                <a:srgbClr val="FFFF00"/>
              </a:solidFill>
            </a:endParaRPr>
          </a:p>
        </p:txBody>
      </p:sp>
    </p:spTree>
    <p:extLst>
      <p:ext uri="{BB962C8B-B14F-4D97-AF65-F5344CB8AC3E}">
        <p14:creationId xmlns:p14="http://schemas.microsoft.com/office/powerpoint/2010/main" val="4012486921"/>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latin typeface="Arial" panose="020B0604020202020204" pitchFamily="34" charset="0"/>
                <a:cs typeface="Arial" panose="020B0604020202020204" pitchFamily="34" charset="0"/>
              </a:rPr>
              <a:t>Suicide Precautions &amp; Visitors </a:t>
            </a:r>
            <a:endParaRPr lang="en-US" sz="3600" dirty="0"/>
          </a:p>
        </p:txBody>
      </p:sp>
      <p:sp>
        <p:nvSpPr>
          <p:cNvPr id="3" name="Content Placeholder 2"/>
          <p:cNvSpPr>
            <a:spLocks noGrp="1"/>
          </p:cNvSpPr>
          <p:nvPr>
            <p:ph idx="1"/>
          </p:nvPr>
        </p:nvSpPr>
        <p:spPr>
          <a:xfrm>
            <a:off x="518906" y="1421907"/>
            <a:ext cx="7267575" cy="3965973"/>
          </a:xfrm>
        </p:spPr>
        <p:txBody>
          <a:bodyPr/>
          <a:lstStyle/>
          <a:p>
            <a:pPr>
              <a:buClr>
                <a:schemeClr val="tx2"/>
              </a:buClr>
              <a:buFont typeface="Arial" panose="020B0604020202020204" pitchFamily="34" charset="0"/>
              <a:buChar char="•"/>
            </a:pPr>
            <a:r>
              <a:rPr lang="en-US" sz="2200" dirty="0" smtClean="0">
                <a:latin typeface="Arial" panose="020B0604020202020204" pitchFamily="34" charset="0"/>
                <a:cs typeface="Arial" panose="020B0604020202020204" pitchFamily="34" charset="0"/>
              </a:rPr>
              <a:t>Visitation is </a:t>
            </a:r>
            <a:r>
              <a:rPr lang="en-US" sz="2200" dirty="0">
                <a:latin typeface="Arial" panose="020B0604020202020204" pitchFamily="34" charset="0"/>
                <a:cs typeface="Arial" panose="020B0604020202020204" pitchFamily="34" charset="0"/>
              </a:rPr>
              <a:t>permitted, visitors must stop at nurse station before entering room </a:t>
            </a:r>
            <a:endParaRPr lang="en-US" sz="2200" dirty="0" smtClean="0">
              <a:latin typeface="Arial" panose="020B0604020202020204" pitchFamily="34" charset="0"/>
              <a:cs typeface="Arial" panose="020B0604020202020204" pitchFamily="34" charset="0"/>
            </a:endParaRPr>
          </a:p>
          <a:p>
            <a:pPr marL="0" indent="0">
              <a:buClr>
                <a:schemeClr val="tx2"/>
              </a:buClr>
              <a:buNone/>
            </a:pPr>
            <a:endParaRPr lang="en-US" sz="2200" dirty="0" smtClean="0">
              <a:latin typeface="Arial" panose="020B0604020202020204" pitchFamily="34" charset="0"/>
              <a:cs typeface="Arial" panose="020B0604020202020204" pitchFamily="34" charset="0"/>
            </a:endParaRPr>
          </a:p>
          <a:p>
            <a:pPr>
              <a:buClr>
                <a:schemeClr val="tx2"/>
              </a:buClr>
              <a:buFont typeface="Arial" panose="020B0604020202020204" pitchFamily="34" charset="0"/>
              <a:buChar char="•"/>
            </a:pPr>
            <a:r>
              <a:rPr lang="en-US" sz="2200" dirty="0" smtClean="0">
                <a:latin typeface="Arial" panose="020B0604020202020204" pitchFamily="34" charset="0"/>
                <a:cs typeface="Arial" panose="020B0604020202020204" pitchFamily="34" charset="0"/>
              </a:rPr>
              <a:t>1:1 observation </a:t>
            </a:r>
            <a:r>
              <a:rPr lang="en-US" sz="2200" dirty="0">
                <a:latin typeface="Arial" panose="020B0604020202020204" pitchFamily="34" charset="0"/>
                <a:cs typeface="Arial" panose="020B0604020202020204" pitchFamily="34" charset="0"/>
              </a:rPr>
              <a:t>continues during </a:t>
            </a:r>
            <a:r>
              <a:rPr lang="en-US" sz="2200" dirty="0" smtClean="0">
                <a:latin typeface="Arial" panose="020B0604020202020204" pitchFamily="34" charset="0"/>
                <a:cs typeface="Arial" panose="020B0604020202020204" pitchFamily="34" charset="0"/>
              </a:rPr>
              <a:t>visitation</a:t>
            </a:r>
          </a:p>
          <a:p>
            <a:pPr marL="0" indent="0">
              <a:buClr>
                <a:schemeClr val="tx2"/>
              </a:buClr>
              <a:buNone/>
            </a:pPr>
            <a:endParaRPr lang="en-US" sz="2200" dirty="0">
              <a:latin typeface="Arial" panose="020B0604020202020204" pitchFamily="34" charset="0"/>
              <a:cs typeface="Arial" panose="020B0604020202020204" pitchFamily="34" charset="0"/>
            </a:endParaRPr>
          </a:p>
          <a:p>
            <a:pPr>
              <a:buClr>
                <a:schemeClr val="tx2"/>
              </a:buClr>
              <a:buFont typeface="Arial" panose="020B0604020202020204" pitchFamily="34" charset="0"/>
              <a:buChar char="•"/>
            </a:pPr>
            <a:r>
              <a:rPr lang="en-US" sz="2200" dirty="0">
                <a:latin typeface="Arial" panose="020B0604020202020204" pitchFamily="34" charset="0"/>
                <a:cs typeface="Arial" panose="020B0604020202020204" pitchFamily="34" charset="0"/>
              </a:rPr>
              <a:t>Visitors may be asked to leave should patient condition warrant this </a:t>
            </a:r>
            <a:endParaRPr lang="en-US" sz="2200" dirty="0" smtClean="0">
              <a:latin typeface="Arial" panose="020B0604020202020204" pitchFamily="34" charset="0"/>
              <a:cs typeface="Arial" panose="020B0604020202020204" pitchFamily="34" charset="0"/>
            </a:endParaRPr>
          </a:p>
          <a:p>
            <a:pPr marL="0" indent="0">
              <a:buNone/>
            </a:pPr>
            <a:endParaRPr lang="en-US" dirty="0"/>
          </a:p>
        </p:txBody>
      </p:sp>
      <p:pic>
        <p:nvPicPr>
          <p:cNvPr id="4" name="Picture 3"/>
          <p:cNvPicPr>
            <a:picLocks noChangeAspect="1"/>
          </p:cNvPicPr>
          <p:nvPr/>
        </p:nvPicPr>
        <p:blipFill>
          <a:blip r:embed="rId3"/>
          <a:stretch>
            <a:fillRect/>
          </a:stretch>
        </p:blipFill>
        <p:spPr>
          <a:xfrm>
            <a:off x="2743200" y="4747185"/>
            <a:ext cx="2818989" cy="1485575"/>
          </a:xfrm>
          <a:prstGeom prst="rect">
            <a:avLst/>
          </a:prstGeom>
        </p:spPr>
      </p:pic>
      <p:sp>
        <p:nvSpPr>
          <p:cNvPr id="5" name="Rectangle 4"/>
          <p:cNvSpPr/>
          <p:nvPr/>
        </p:nvSpPr>
        <p:spPr>
          <a:xfrm>
            <a:off x="6080972" y="3962400"/>
            <a:ext cx="1737556" cy="2203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Obtain a suicide tote that includes supplies needed for patient safety</a:t>
            </a:r>
            <a:endParaRPr lang="en-US" dirty="0"/>
          </a:p>
        </p:txBody>
      </p:sp>
    </p:spTree>
    <p:extLst>
      <p:ext uri="{BB962C8B-B14F-4D97-AF65-F5344CB8AC3E}">
        <p14:creationId xmlns:p14="http://schemas.microsoft.com/office/powerpoint/2010/main" val="2520397050"/>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Bill of Rights</a:t>
            </a:r>
            <a:endParaRPr lang="en-US" dirty="0"/>
          </a:p>
        </p:txBody>
      </p:sp>
      <p:sp>
        <p:nvSpPr>
          <p:cNvPr id="3" name="Content Placeholder 2"/>
          <p:cNvSpPr>
            <a:spLocks noGrp="1"/>
          </p:cNvSpPr>
          <p:nvPr>
            <p:ph idx="1"/>
          </p:nvPr>
        </p:nvSpPr>
        <p:spPr/>
        <p:txBody>
          <a:bodyPr/>
          <a:lstStyle/>
          <a:p>
            <a:r>
              <a:rPr lang="en-US" dirty="0" smtClean="0">
                <a:hlinkClick r:id="rId2"/>
              </a:rPr>
              <a:t>Please review the link below</a:t>
            </a:r>
          </a:p>
          <a:p>
            <a:endParaRPr lang="en-US" dirty="0">
              <a:hlinkClick r:id="rId2"/>
            </a:endParaRPr>
          </a:p>
          <a:p>
            <a:endParaRPr lang="en-US" dirty="0" smtClean="0">
              <a:hlinkClick r:id="rId2"/>
            </a:endParaRPr>
          </a:p>
          <a:p>
            <a:endParaRPr lang="en-US" dirty="0">
              <a:hlinkClick r:id="rId2"/>
            </a:endParaRPr>
          </a:p>
          <a:p>
            <a:r>
              <a:rPr lang="en-US" dirty="0" smtClean="0">
                <a:hlinkClick r:id="rId2"/>
              </a:rPr>
              <a:t>https</a:t>
            </a:r>
            <a:r>
              <a:rPr lang="en-US" dirty="0">
                <a:hlinkClick r:id="rId2"/>
              </a:rPr>
              <a:t>://www.chsbuffalo.org/about-us/compliance-program/patients-bill-rights</a:t>
            </a:r>
            <a:endParaRPr lang="en-US" dirty="0"/>
          </a:p>
        </p:txBody>
      </p:sp>
    </p:spTree>
    <p:extLst>
      <p:ext uri="{BB962C8B-B14F-4D97-AF65-F5344CB8AC3E}">
        <p14:creationId xmlns:p14="http://schemas.microsoft.com/office/powerpoint/2010/main" val="4066943477"/>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Documentation</a:t>
            </a:r>
            <a:br>
              <a:rPr lang="en-US" sz="3600" dirty="0" smtClean="0"/>
            </a:br>
            <a:r>
              <a:rPr lang="en-US" sz="3600" dirty="0" smtClean="0"/>
              <a:t>Suicide Precautions</a:t>
            </a:r>
            <a:endParaRPr lang="en-US" sz="3600" dirty="0"/>
          </a:p>
        </p:txBody>
      </p:sp>
      <p:pic>
        <p:nvPicPr>
          <p:cNvPr id="5" name="Content Placeholder 6"/>
          <p:cNvPicPr>
            <a:picLocks noGrp="1"/>
          </p:cNvPicPr>
          <p:nvPr>
            <p:ph idx="1"/>
          </p:nvPr>
        </p:nvPicPr>
        <p:blipFill>
          <a:blip r:embed="rId2"/>
          <a:stretch>
            <a:fillRect/>
          </a:stretch>
        </p:blipFill>
        <p:spPr>
          <a:xfrm rot="5400000">
            <a:off x="2047308" y="322830"/>
            <a:ext cx="5049384" cy="7239000"/>
          </a:xfrm>
          <a:prstGeom prst="rect">
            <a:avLst/>
          </a:prstGeom>
        </p:spPr>
      </p:pic>
      <p:sp>
        <p:nvSpPr>
          <p:cNvPr id="3" name="Rectangle 2"/>
          <p:cNvSpPr/>
          <p:nvPr/>
        </p:nvSpPr>
        <p:spPr>
          <a:xfrm>
            <a:off x="457200" y="457200"/>
            <a:ext cx="13716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Follow the checklist</a:t>
            </a:r>
            <a:endParaRPr lang="en-US" dirty="0"/>
          </a:p>
        </p:txBody>
      </p:sp>
    </p:spTree>
    <p:extLst>
      <p:ext uri="{BB962C8B-B14F-4D97-AF65-F5344CB8AC3E}">
        <p14:creationId xmlns:p14="http://schemas.microsoft.com/office/powerpoint/2010/main" val="2473154668"/>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pPr eaLnBrk="1" hangingPunct="1">
              <a:defRPr/>
            </a:pPr>
            <a:r>
              <a:rPr lang="en-US" altLang="en-US" sz="3600" dirty="0" smtClean="0"/>
              <a:t>Plan of Care</a:t>
            </a:r>
          </a:p>
        </p:txBody>
      </p:sp>
      <p:sp>
        <p:nvSpPr>
          <p:cNvPr id="183299" name="Rectangle 3"/>
          <p:cNvSpPr>
            <a:spLocks noGrp="1" noChangeArrowheads="1"/>
          </p:cNvSpPr>
          <p:nvPr>
            <p:ph type="body" idx="1"/>
          </p:nvPr>
        </p:nvSpPr>
        <p:spPr>
          <a:xfrm>
            <a:off x="304800" y="1981200"/>
            <a:ext cx="7772400" cy="3755835"/>
          </a:xfrm>
        </p:spPr>
        <p:txBody>
          <a:bodyPr/>
          <a:lstStyle/>
          <a:p>
            <a:pPr marL="0" indent="0" eaLnBrk="1" hangingPunct="1">
              <a:buClr>
                <a:schemeClr val="tx2"/>
              </a:buClr>
              <a:buNone/>
              <a:defRPr/>
            </a:pPr>
            <a:r>
              <a:rPr lang="en-US" altLang="en-US" sz="2400" dirty="0" smtClean="0">
                <a:solidFill>
                  <a:schemeClr val="tx2"/>
                </a:solidFill>
              </a:rPr>
              <a:t>Providers</a:t>
            </a:r>
            <a:r>
              <a:rPr lang="en-US" altLang="en-US" sz="2400" dirty="0" smtClean="0">
                <a:solidFill>
                  <a:srgbClr val="FFFF00"/>
                </a:solidFill>
              </a:rPr>
              <a:t> </a:t>
            </a:r>
            <a:r>
              <a:rPr lang="en-US" altLang="en-US" sz="2400" dirty="0" smtClean="0"/>
              <a:t>(Medical, Psychiatric) </a:t>
            </a:r>
          </a:p>
          <a:p>
            <a:pPr lvl="2" eaLnBrk="1" hangingPunct="1">
              <a:buClr>
                <a:schemeClr val="tx2"/>
              </a:buClr>
              <a:defRPr/>
            </a:pPr>
            <a:r>
              <a:rPr lang="en-US" altLang="en-US" sz="2200" dirty="0" smtClean="0"/>
              <a:t>Discuss the potential need for patient transfer to a psychiatric inpatient setting </a:t>
            </a:r>
          </a:p>
          <a:p>
            <a:pPr lvl="2" eaLnBrk="1" hangingPunct="1">
              <a:buClr>
                <a:schemeClr val="tx2"/>
              </a:buClr>
              <a:defRPr/>
            </a:pPr>
            <a:endParaRPr lang="en-US" altLang="en-US" sz="2400" dirty="0" smtClean="0"/>
          </a:p>
          <a:p>
            <a:pPr marL="0" indent="0" eaLnBrk="1" hangingPunct="1">
              <a:buClr>
                <a:schemeClr val="tx2"/>
              </a:buClr>
              <a:buNone/>
              <a:defRPr/>
            </a:pPr>
            <a:r>
              <a:rPr lang="en-US" altLang="en-US" sz="2400" dirty="0" smtClean="0">
                <a:solidFill>
                  <a:schemeClr val="tx2"/>
                </a:solidFill>
              </a:rPr>
              <a:t>Arrangements </a:t>
            </a:r>
            <a:r>
              <a:rPr lang="en-US" altLang="en-US" sz="2400" dirty="0" smtClean="0"/>
              <a:t>(Voluntarily or Non) are made </a:t>
            </a:r>
          </a:p>
          <a:p>
            <a:pPr lvl="2" eaLnBrk="1" hangingPunct="1">
              <a:buClr>
                <a:schemeClr val="tx2"/>
              </a:buClr>
              <a:defRPr/>
            </a:pPr>
            <a:r>
              <a:rPr lang="en-US" altLang="en-US" sz="2200" dirty="0" smtClean="0">
                <a:solidFill>
                  <a:schemeClr val="tx2"/>
                </a:solidFill>
              </a:rPr>
              <a:t>Voluntary: </a:t>
            </a:r>
            <a:r>
              <a:rPr lang="en-US" altLang="en-US" sz="2200" dirty="0" smtClean="0"/>
              <a:t>patient signs their consent for transfer</a:t>
            </a:r>
          </a:p>
          <a:p>
            <a:pPr lvl="2" eaLnBrk="1" hangingPunct="1">
              <a:buClr>
                <a:schemeClr val="tx2"/>
              </a:buClr>
              <a:defRPr/>
            </a:pPr>
            <a:r>
              <a:rPr lang="en-US" altLang="en-US" sz="2200" dirty="0" smtClean="0">
                <a:solidFill>
                  <a:schemeClr val="tx2"/>
                </a:solidFill>
              </a:rPr>
              <a:t>Non voluntary </a:t>
            </a:r>
            <a:r>
              <a:rPr lang="en-US" altLang="en-US" sz="2200" dirty="0" smtClean="0"/>
              <a:t>(committing): patient sent to psychiatric facility due to mental illness, risk for harm to themselves or others </a:t>
            </a:r>
          </a:p>
          <a:p>
            <a:pPr eaLnBrk="1" hangingPunct="1">
              <a:buClr>
                <a:schemeClr val="tx2"/>
              </a:buClr>
              <a:buFontTx/>
              <a:buChar char="•"/>
              <a:defRPr/>
            </a:pPr>
            <a:endParaRPr lang="en-US" altLang="en-US" sz="2400" dirty="0" smtClean="0"/>
          </a:p>
          <a:p>
            <a:pPr eaLnBrk="1" hangingPunct="1">
              <a:buClr>
                <a:schemeClr val="tx2"/>
              </a:buClr>
              <a:buFontTx/>
              <a:buChar char="•"/>
              <a:defRPr/>
            </a:pPr>
            <a:endParaRPr lang="en-US" altLang="en-US" sz="2400" dirty="0" smtClean="0"/>
          </a:p>
        </p:txBody>
      </p:sp>
    </p:spTree>
    <p:extLst>
      <p:ext uri="{BB962C8B-B14F-4D97-AF65-F5344CB8AC3E}">
        <p14:creationId xmlns:p14="http://schemas.microsoft.com/office/powerpoint/2010/main" val="992546323"/>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95401"/>
            <a:ext cx="7772400" cy="2305050"/>
          </a:xfrm>
        </p:spPr>
        <p:txBody>
          <a:bodyPr/>
          <a:lstStyle/>
          <a:p>
            <a:r>
              <a:rPr lang="en-US" dirty="0" smtClean="0"/>
              <a:t>Catholic Health Emergency Response</a:t>
            </a:r>
            <a:endParaRPr lang="en-US" dirty="0"/>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3365500"/>
            <a:ext cx="7086600" cy="2794000"/>
          </a:xfrm>
          <a:prstGeom prst="rect">
            <a:avLst/>
          </a:prstGeom>
        </p:spPr>
      </p:pic>
    </p:spTree>
    <p:extLst>
      <p:ext uri="{BB962C8B-B14F-4D97-AF65-F5344CB8AC3E}">
        <p14:creationId xmlns:p14="http://schemas.microsoft.com/office/powerpoint/2010/main" val="683515549"/>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Oxygen Administration</a:t>
            </a:r>
            <a:endParaRPr lang="en-US" dirty="0"/>
          </a:p>
        </p:txBody>
      </p:sp>
      <p:sp>
        <p:nvSpPr>
          <p:cNvPr id="2" name="Content Placeholder 1"/>
          <p:cNvSpPr>
            <a:spLocks noGrp="1"/>
          </p:cNvSpPr>
          <p:nvPr>
            <p:ph idx="1"/>
          </p:nvPr>
        </p:nvSpPr>
        <p:spPr/>
        <p:txBody>
          <a:bodyPr/>
          <a:lstStyle/>
          <a:p>
            <a:r>
              <a:rPr lang="en-US" dirty="0" smtClean="0"/>
              <a:t>In the event of desaturation, the RN is responsible to initiate O2 delivered by nasal cannula at 2L/m </a:t>
            </a:r>
            <a:r>
              <a:rPr lang="en-US" b="1" dirty="0" smtClean="0"/>
              <a:t>and then obtain a provider order</a:t>
            </a:r>
          </a:p>
          <a:p>
            <a:r>
              <a:rPr lang="en-US" dirty="0" smtClean="0"/>
              <a:t>In the event of an emergency, the RN is responsible to advance up to a non-rebreather and call a rapid response</a:t>
            </a:r>
          </a:p>
          <a:p>
            <a:endParaRPr lang="en-US" dirty="0"/>
          </a:p>
          <a:p>
            <a:pPr marL="0" indent="0">
              <a:buNone/>
            </a:pPr>
            <a:endParaRPr lang="en-US" dirty="0" smtClean="0"/>
          </a:p>
          <a:p>
            <a:r>
              <a:rPr lang="en-US" dirty="0" smtClean="0"/>
              <a:t>Clinical Application of Oxygen Therapy in Adults</a:t>
            </a:r>
          </a:p>
          <a:p>
            <a:pPr marL="0" indent="0">
              <a:buNone/>
            </a:pPr>
            <a:r>
              <a:rPr lang="en-US" dirty="0" smtClean="0"/>
              <a:t>       RC-RT-CH-002</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3581400"/>
            <a:ext cx="1646381" cy="1103316"/>
          </a:xfrm>
          <a:prstGeom prst="rect">
            <a:avLst/>
          </a:prstGeom>
        </p:spPr>
      </p:pic>
    </p:spTree>
    <p:extLst>
      <p:ext uri="{BB962C8B-B14F-4D97-AF65-F5344CB8AC3E}">
        <p14:creationId xmlns:p14="http://schemas.microsoft.com/office/powerpoint/2010/main" val="3274939117"/>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Rapid Response/Change in Condition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62200" y="1908969"/>
            <a:ext cx="3810000" cy="1485900"/>
          </a:xfrm>
        </p:spPr>
      </p:pic>
      <p:sp>
        <p:nvSpPr>
          <p:cNvPr id="5" name="TextBox 4"/>
          <p:cNvSpPr txBox="1"/>
          <p:nvPr/>
        </p:nvSpPr>
        <p:spPr>
          <a:xfrm>
            <a:off x="3200400" y="4114800"/>
            <a:ext cx="3581400" cy="1015663"/>
          </a:xfrm>
          <a:prstGeom prst="rect">
            <a:avLst/>
          </a:prstGeom>
          <a:noFill/>
        </p:spPr>
        <p:txBody>
          <a:bodyPr wrap="square" rtlCol="0">
            <a:spAutoFit/>
          </a:bodyPr>
          <a:lstStyle/>
          <a:p>
            <a:r>
              <a:rPr lang="en-US" sz="6000" dirty="0" smtClean="0">
                <a:solidFill>
                  <a:srgbClr val="C00000"/>
                </a:solidFill>
              </a:rPr>
              <a:t>55555</a:t>
            </a:r>
            <a:endParaRPr lang="en-US" sz="6000" dirty="0">
              <a:solidFill>
                <a:srgbClr val="C00000"/>
              </a:solidFill>
            </a:endParaRPr>
          </a:p>
        </p:txBody>
      </p:sp>
    </p:spTree>
    <p:extLst>
      <p:ext uri="{BB962C8B-B14F-4D97-AF65-F5344CB8AC3E}">
        <p14:creationId xmlns:p14="http://schemas.microsoft.com/office/powerpoint/2010/main" val="2907361965"/>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Rapid Response/Change in Condition</a:t>
            </a:r>
          </a:p>
        </p:txBody>
      </p:sp>
      <p:sp>
        <p:nvSpPr>
          <p:cNvPr id="2" name="Content Placeholder 1"/>
          <p:cNvSpPr>
            <a:spLocks noGrp="1"/>
          </p:cNvSpPr>
          <p:nvPr>
            <p:ph idx="1"/>
          </p:nvPr>
        </p:nvSpPr>
        <p:spPr/>
        <p:txBody>
          <a:bodyPr/>
          <a:lstStyle/>
          <a:p>
            <a:r>
              <a:rPr lang="en-US" dirty="0" smtClean="0"/>
              <a:t>Call the rapid response</a:t>
            </a:r>
          </a:p>
          <a:p>
            <a:r>
              <a:rPr lang="en-US" dirty="0" smtClean="0"/>
              <a:t>Stay with the patient</a:t>
            </a:r>
          </a:p>
          <a:p>
            <a:r>
              <a:rPr lang="en-US" dirty="0" smtClean="0"/>
              <a:t>Initiate nursing interventions as needed</a:t>
            </a:r>
          </a:p>
          <a:p>
            <a:r>
              <a:rPr lang="en-US" dirty="0" smtClean="0"/>
              <a:t>Have computer available </a:t>
            </a:r>
          </a:p>
          <a:p>
            <a:r>
              <a:rPr lang="en-US" dirty="0" smtClean="0"/>
              <a:t>Be prepared with as much information as possible</a:t>
            </a:r>
          </a:p>
          <a:p>
            <a:r>
              <a:rPr lang="en-US" dirty="0" smtClean="0"/>
              <a:t>Use SBAR as team arrives</a:t>
            </a:r>
            <a:endParaRPr lang="en-US" dirty="0"/>
          </a:p>
        </p:txBody>
      </p:sp>
      <p:sp>
        <p:nvSpPr>
          <p:cNvPr id="4" name="TextBox 3"/>
          <p:cNvSpPr txBox="1"/>
          <p:nvPr/>
        </p:nvSpPr>
        <p:spPr>
          <a:xfrm>
            <a:off x="1295400" y="5943600"/>
            <a:ext cx="3329181" cy="369332"/>
          </a:xfrm>
          <a:prstGeom prst="rect">
            <a:avLst/>
          </a:prstGeom>
          <a:noFill/>
        </p:spPr>
        <p:txBody>
          <a:bodyPr wrap="none" rtlCol="0">
            <a:spAutoFit/>
          </a:bodyPr>
          <a:lstStyle/>
          <a:p>
            <a:r>
              <a:rPr lang="en-US" dirty="0" smtClean="0"/>
              <a:t>Rapid Response Team CSC0101</a:t>
            </a:r>
            <a:endParaRPr lang="en-US" dirty="0"/>
          </a:p>
        </p:txBody>
      </p:sp>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287566" y="4582238"/>
            <a:ext cx="2802472" cy="1092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0696309"/>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When to call a Rapid Response</a:t>
            </a:r>
            <a:endParaRPr lang="en-US" dirty="0"/>
          </a:p>
        </p:txBody>
      </p:sp>
      <p:sp>
        <p:nvSpPr>
          <p:cNvPr id="2" name="Content Placeholder 1"/>
          <p:cNvSpPr>
            <a:spLocks noGrp="1"/>
          </p:cNvSpPr>
          <p:nvPr>
            <p:ph idx="1"/>
          </p:nvPr>
        </p:nvSpPr>
        <p:spPr>
          <a:xfrm>
            <a:off x="647700" y="1828800"/>
            <a:ext cx="7848600" cy="4876800"/>
          </a:xfrm>
        </p:spPr>
        <p:txBody>
          <a:bodyPr>
            <a:normAutofit/>
          </a:bodyPr>
          <a:lstStyle/>
          <a:p>
            <a:r>
              <a:rPr lang="en-US" dirty="0" smtClean="0"/>
              <a:t>ANY change in condition that does not resolve with nursing interventions</a:t>
            </a:r>
          </a:p>
          <a:p>
            <a:r>
              <a:rPr lang="en-US" dirty="0" smtClean="0"/>
              <a:t>Any change in vital signs or assessment that warrant additional assessments</a:t>
            </a:r>
          </a:p>
          <a:p>
            <a:r>
              <a:rPr lang="en-US" dirty="0" smtClean="0"/>
              <a:t>Examples: </a:t>
            </a:r>
          </a:p>
          <a:p>
            <a:pPr>
              <a:buFont typeface="Wingdings" panose="05000000000000000000" pitchFamily="2" charset="2"/>
              <a:buChar char="ü"/>
            </a:pPr>
            <a:r>
              <a:rPr lang="en-US" dirty="0" smtClean="0">
                <a:solidFill>
                  <a:srgbClr val="FF0000"/>
                </a:solidFill>
              </a:rPr>
              <a:t>Cardiac changes, respiratory changes, Acute bleeding</a:t>
            </a:r>
          </a:p>
          <a:p>
            <a:pPr>
              <a:buFont typeface="Wingdings" panose="05000000000000000000" pitchFamily="2" charset="2"/>
              <a:buChar char="ü"/>
            </a:pPr>
            <a:r>
              <a:rPr lang="en-US" dirty="0" smtClean="0">
                <a:solidFill>
                  <a:srgbClr val="FF0000"/>
                </a:solidFill>
              </a:rPr>
              <a:t>The Patient doesn’t look right</a:t>
            </a:r>
          </a:p>
          <a:p>
            <a:pPr>
              <a:buFont typeface="Wingdings" panose="05000000000000000000" pitchFamily="2" charset="2"/>
              <a:buChar char="ü"/>
            </a:pPr>
            <a:r>
              <a:rPr lang="en-US" dirty="0" smtClean="0">
                <a:solidFill>
                  <a:srgbClr val="FF0000"/>
                </a:solidFill>
              </a:rPr>
              <a:t>The Family asked for it</a:t>
            </a:r>
            <a:endParaRPr lang="en-US" dirty="0">
              <a:solidFill>
                <a:srgbClr val="FF0000"/>
              </a:solidFill>
            </a:endParaRPr>
          </a:p>
        </p:txBody>
      </p:sp>
    </p:spTree>
    <p:extLst>
      <p:ext uri="{BB962C8B-B14F-4D97-AF65-F5344CB8AC3E}">
        <p14:creationId xmlns:p14="http://schemas.microsoft.com/office/powerpoint/2010/main" val="2996198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wipe(down)">
                                      <p:cBhvr>
                                        <p:cTn id="7" dur="500"/>
                                        <p:tgtEl>
                                          <p:spTgt spid="2">
                                            <p:txEl>
                                              <p:pRg st="3" end="3"/>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wipe(down)">
                                      <p:cBhvr>
                                        <p:cTn id="10" dur="500"/>
                                        <p:tgtEl>
                                          <p:spTgt spid="2">
                                            <p:txEl>
                                              <p:pRg st="4" end="4"/>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Effect transition="in" filter="wipe(down)">
                                      <p:cBhvr>
                                        <p:cTn id="1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latin typeface="+mn-lt"/>
              </a:rPr>
              <a:t>CODE ACLS</a:t>
            </a:r>
            <a:endParaRPr lang="en-US" dirty="0">
              <a:solidFill>
                <a:schemeClr val="tx1"/>
              </a:solidFill>
              <a:latin typeface="+mn-lt"/>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26704" y="2593848"/>
            <a:ext cx="2694842" cy="1797459"/>
          </a:xfrm>
        </p:spPr>
      </p:pic>
      <p:sp>
        <p:nvSpPr>
          <p:cNvPr id="5" name="TextBox 4"/>
          <p:cNvSpPr txBox="1"/>
          <p:nvPr/>
        </p:nvSpPr>
        <p:spPr>
          <a:xfrm>
            <a:off x="628650" y="1735731"/>
            <a:ext cx="2430474" cy="323165"/>
          </a:xfrm>
          <a:prstGeom prst="rect">
            <a:avLst/>
          </a:prstGeom>
          <a:noFill/>
        </p:spPr>
        <p:txBody>
          <a:bodyPr wrap="none" rtlCol="0">
            <a:spAutoFit/>
          </a:bodyPr>
          <a:lstStyle/>
          <a:p>
            <a:r>
              <a:rPr lang="en-US" sz="1500" b="1" i="1" dirty="0">
                <a:solidFill>
                  <a:srgbClr val="0070C0"/>
                </a:solidFill>
              </a:rPr>
              <a:t>Cardio-pulmonary arrest</a:t>
            </a:r>
          </a:p>
        </p:txBody>
      </p:sp>
      <p:sp>
        <p:nvSpPr>
          <p:cNvPr id="6" name="TextBox 5"/>
          <p:cNvSpPr txBox="1"/>
          <p:nvPr/>
        </p:nvSpPr>
        <p:spPr>
          <a:xfrm>
            <a:off x="4169464" y="1906308"/>
            <a:ext cx="1146468" cy="507831"/>
          </a:xfrm>
          <a:prstGeom prst="rect">
            <a:avLst/>
          </a:prstGeom>
          <a:noFill/>
        </p:spPr>
        <p:txBody>
          <a:bodyPr wrap="none" rtlCol="0">
            <a:spAutoFit/>
          </a:bodyPr>
          <a:lstStyle/>
          <a:p>
            <a:r>
              <a:rPr lang="en-US" sz="2700" b="1" i="1" dirty="0">
                <a:solidFill>
                  <a:srgbClr val="002060"/>
                </a:solidFill>
              </a:rPr>
              <a:t>55555</a:t>
            </a:r>
          </a:p>
        </p:txBody>
      </p:sp>
      <p:sp>
        <p:nvSpPr>
          <p:cNvPr id="7" name="TextBox 6"/>
          <p:cNvSpPr txBox="1"/>
          <p:nvPr/>
        </p:nvSpPr>
        <p:spPr>
          <a:xfrm>
            <a:off x="4483873" y="2374890"/>
            <a:ext cx="3353803" cy="323165"/>
          </a:xfrm>
          <a:prstGeom prst="rect">
            <a:avLst/>
          </a:prstGeom>
          <a:noFill/>
        </p:spPr>
        <p:txBody>
          <a:bodyPr wrap="none" rtlCol="0">
            <a:spAutoFit/>
          </a:bodyPr>
          <a:lstStyle/>
          <a:p>
            <a:r>
              <a:rPr lang="en-US" sz="1500" b="1" i="1" dirty="0">
                <a:solidFill>
                  <a:srgbClr val="002060"/>
                </a:solidFill>
              </a:rPr>
              <a:t>Code button in each patient rooms</a:t>
            </a:r>
          </a:p>
        </p:txBody>
      </p:sp>
      <p:sp>
        <p:nvSpPr>
          <p:cNvPr id="8" name="TextBox 7"/>
          <p:cNvSpPr txBox="1"/>
          <p:nvPr/>
        </p:nvSpPr>
        <p:spPr>
          <a:xfrm>
            <a:off x="5361318" y="2877568"/>
            <a:ext cx="3866956" cy="323165"/>
          </a:xfrm>
          <a:prstGeom prst="rect">
            <a:avLst/>
          </a:prstGeom>
          <a:noFill/>
        </p:spPr>
        <p:txBody>
          <a:bodyPr wrap="none" rtlCol="0">
            <a:spAutoFit/>
          </a:bodyPr>
          <a:lstStyle/>
          <a:p>
            <a:r>
              <a:rPr lang="en-US" sz="1500" b="1" i="1" dirty="0">
                <a:solidFill>
                  <a:srgbClr val="002060"/>
                </a:solidFill>
              </a:rPr>
              <a:t>Code ACLS Team members will respond</a:t>
            </a:r>
          </a:p>
        </p:txBody>
      </p:sp>
      <p:sp>
        <p:nvSpPr>
          <p:cNvPr id="14" name="TextBox 13"/>
          <p:cNvSpPr txBox="1"/>
          <p:nvPr/>
        </p:nvSpPr>
        <p:spPr>
          <a:xfrm>
            <a:off x="3998743" y="1655851"/>
            <a:ext cx="1308371" cy="415498"/>
          </a:xfrm>
          <a:prstGeom prst="rect">
            <a:avLst/>
          </a:prstGeom>
          <a:noFill/>
        </p:spPr>
        <p:txBody>
          <a:bodyPr wrap="none" rtlCol="0">
            <a:spAutoFit/>
          </a:bodyPr>
          <a:lstStyle/>
          <a:p>
            <a:r>
              <a:rPr lang="en-US" sz="2100" b="1" dirty="0"/>
              <a:t>Inpatient</a:t>
            </a:r>
          </a:p>
        </p:txBody>
      </p:sp>
      <p:sp>
        <p:nvSpPr>
          <p:cNvPr id="15" name="TextBox 14"/>
          <p:cNvSpPr txBox="1"/>
          <p:nvPr/>
        </p:nvSpPr>
        <p:spPr>
          <a:xfrm>
            <a:off x="3998743" y="3385228"/>
            <a:ext cx="2478179" cy="415498"/>
          </a:xfrm>
          <a:prstGeom prst="rect">
            <a:avLst/>
          </a:prstGeom>
          <a:noFill/>
        </p:spPr>
        <p:txBody>
          <a:bodyPr wrap="none" rtlCol="0">
            <a:spAutoFit/>
          </a:bodyPr>
          <a:lstStyle/>
          <a:p>
            <a:r>
              <a:rPr lang="en-US" sz="2100" b="1" dirty="0"/>
              <a:t>Non-Nursing Area</a:t>
            </a:r>
          </a:p>
        </p:txBody>
      </p:sp>
      <p:sp>
        <p:nvSpPr>
          <p:cNvPr id="17" name="TextBox 16"/>
          <p:cNvSpPr txBox="1"/>
          <p:nvPr/>
        </p:nvSpPr>
        <p:spPr>
          <a:xfrm>
            <a:off x="4169464" y="3703069"/>
            <a:ext cx="1146468" cy="507831"/>
          </a:xfrm>
          <a:prstGeom prst="rect">
            <a:avLst/>
          </a:prstGeom>
          <a:noFill/>
        </p:spPr>
        <p:txBody>
          <a:bodyPr wrap="none" rtlCol="0">
            <a:spAutoFit/>
          </a:bodyPr>
          <a:lstStyle/>
          <a:p>
            <a:r>
              <a:rPr lang="en-US" sz="2700" b="1" i="1" dirty="0">
                <a:solidFill>
                  <a:srgbClr val="002060"/>
                </a:solidFill>
              </a:rPr>
              <a:t>55555</a:t>
            </a:r>
          </a:p>
        </p:txBody>
      </p:sp>
      <p:sp>
        <p:nvSpPr>
          <p:cNvPr id="18" name="TextBox 17"/>
          <p:cNvSpPr txBox="1"/>
          <p:nvPr/>
        </p:nvSpPr>
        <p:spPr>
          <a:xfrm>
            <a:off x="4483873" y="4091225"/>
            <a:ext cx="4044697" cy="323165"/>
          </a:xfrm>
          <a:prstGeom prst="rect">
            <a:avLst/>
          </a:prstGeom>
          <a:noFill/>
        </p:spPr>
        <p:txBody>
          <a:bodyPr wrap="none" rtlCol="0">
            <a:spAutoFit/>
          </a:bodyPr>
          <a:lstStyle/>
          <a:p>
            <a:r>
              <a:rPr lang="en-US" sz="1500" b="1" i="1" dirty="0">
                <a:solidFill>
                  <a:srgbClr val="002060"/>
                </a:solidFill>
              </a:rPr>
              <a:t>Code cart &amp; defibrillator from nearest area</a:t>
            </a:r>
          </a:p>
        </p:txBody>
      </p:sp>
      <p:sp>
        <p:nvSpPr>
          <p:cNvPr id="20" name="TextBox 19"/>
          <p:cNvSpPr txBox="1"/>
          <p:nvPr/>
        </p:nvSpPr>
        <p:spPr>
          <a:xfrm>
            <a:off x="5023176" y="2615718"/>
            <a:ext cx="2374368" cy="323165"/>
          </a:xfrm>
          <a:prstGeom prst="rect">
            <a:avLst/>
          </a:prstGeom>
          <a:noFill/>
        </p:spPr>
        <p:txBody>
          <a:bodyPr wrap="none" rtlCol="0">
            <a:spAutoFit/>
          </a:bodyPr>
          <a:lstStyle/>
          <a:p>
            <a:r>
              <a:rPr lang="en-US" sz="1500" b="1" i="1" dirty="0">
                <a:solidFill>
                  <a:srgbClr val="002060"/>
                </a:solidFill>
              </a:rPr>
              <a:t>Code cart &amp; defibrillator</a:t>
            </a:r>
          </a:p>
        </p:txBody>
      </p:sp>
      <p:sp>
        <p:nvSpPr>
          <p:cNvPr id="21" name="TextBox 20"/>
          <p:cNvSpPr txBox="1"/>
          <p:nvPr/>
        </p:nvSpPr>
        <p:spPr>
          <a:xfrm>
            <a:off x="3998742" y="4628804"/>
            <a:ext cx="1755609" cy="415498"/>
          </a:xfrm>
          <a:prstGeom prst="rect">
            <a:avLst/>
          </a:prstGeom>
          <a:noFill/>
        </p:spPr>
        <p:txBody>
          <a:bodyPr wrap="none" rtlCol="0">
            <a:spAutoFit/>
          </a:bodyPr>
          <a:lstStyle/>
          <a:p>
            <a:r>
              <a:rPr lang="en-US" sz="2100" b="1" dirty="0"/>
              <a:t>Off Property</a:t>
            </a:r>
          </a:p>
        </p:txBody>
      </p:sp>
      <p:sp>
        <p:nvSpPr>
          <p:cNvPr id="22" name="TextBox 21"/>
          <p:cNvSpPr txBox="1"/>
          <p:nvPr/>
        </p:nvSpPr>
        <p:spPr>
          <a:xfrm>
            <a:off x="4507302" y="4915942"/>
            <a:ext cx="1467005" cy="507831"/>
          </a:xfrm>
          <a:prstGeom prst="rect">
            <a:avLst/>
          </a:prstGeom>
          <a:noFill/>
        </p:spPr>
        <p:txBody>
          <a:bodyPr wrap="none" rtlCol="0">
            <a:spAutoFit/>
          </a:bodyPr>
          <a:lstStyle/>
          <a:p>
            <a:r>
              <a:rPr lang="en-US" sz="2700" b="1" i="1" dirty="0">
                <a:solidFill>
                  <a:srgbClr val="002060"/>
                </a:solidFill>
              </a:rPr>
              <a:t>Call 911</a:t>
            </a:r>
          </a:p>
        </p:txBody>
      </p:sp>
    </p:spTree>
    <p:extLst>
      <p:ext uri="{BB962C8B-B14F-4D97-AF65-F5344CB8AC3E}">
        <p14:creationId xmlns:p14="http://schemas.microsoft.com/office/powerpoint/2010/main" val="2071055121"/>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ACLS</a:t>
            </a:r>
            <a:endParaRPr lang="en-US" dirty="0"/>
          </a:p>
        </p:txBody>
      </p:sp>
      <p:sp>
        <p:nvSpPr>
          <p:cNvPr id="3" name="Content Placeholder 2"/>
          <p:cNvSpPr>
            <a:spLocks noGrp="1"/>
          </p:cNvSpPr>
          <p:nvPr>
            <p:ph idx="1"/>
          </p:nvPr>
        </p:nvSpPr>
        <p:spPr/>
        <p:txBody>
          <a:bodyPr/>
          <a:lstStyle/>
          <a:p>
            <a:r>
              <a:rPr lang="en-US" b="1" dirty="0" smtClean="0"/>
              <a:t>If your patient is unresponsive</a:t>
            </a:r>
          </a:p>
          <a:p>
            <a:r>
              <a:rPr lang="en-US" dirty="0" smtClean="0"/>
              <a:t> Call code ACLS</a:t>
            </a:r>
          </a:p>
          <a:p>
            <a:r>
              <a:rPr lang="en-US" dirty="0" smtClean="0"/>
              <a:t> Flatten the bed</a:t>
            </a:r>
          </a:p>
          <a:p>
            <a:r>
              <a:rPr lang="en-US" dirty="0" smtClean="0"/>
              <a:t> Begin CPR</a:t>
            </a:r>
          </a:p>
          <a:p>
            <a:endParaRPr lang="en-US" dirty="0"/>
          </a:p>
          <a:p>
            <a:endParaRPr lang="en-US" dirty="0" smtClean="0"/>
          </a:p>
          <a:p>
            <a:endParaRPr lang="en-US" dirty="0" smtClean="0"/>
          </a:p>
          <a:p>
            <a:endParaRPr lang="en-US" dirty="0" smtClean="0"/>
          </a:p>
          <a:p>
            <a:r>
              <a:rPr lang="en-US" dirty="0" smtClean="0"/>
              <a:t>ACLS Response and Emergency Supply Cart Management Policy CSC0100</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3429000"/>
            <a:ext cx="4495800" cy="1517333"/>
          </a:xfrm>
          <a:prstGeom prst="rect">
            <a:avLst/>
          </a:prstGeom>
        </p:spPr>
      </p:pic>
    </p:spTree>
    <p:extLst>
      <p:ext uri="{BB962C8B-B14F-4D97-AF65-F5344CB8AC3E}">
        <p14:creationId xmlns:p14="http://schemas.microsoft.com/office/powerpoint/2010/main" val="54968717"/>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latin typeface="+mn-lt"/>
              </a:rPr>
              <a:t>Emergency Response Codes to Know</a:t>
            </a:r>
            <a:endParaRPr lang="en-US" dirty="0">
              <a:solidFill>
                <a:schemeClr val="tx1"/>
              </a:solidFill>
              <a:latin typeface="+mn-lt"/>
            </a:endParaRPr>
          </a:p>
        </p:txBody>
      </p:sp>
      <p:sp>
        <p:nvSpPr>
          <p:cNvPr id="3" name="Content Placeholder 2"/>
          <p:cNvSpPr>
            <a:spLocks noGrp="1"/>
          </p:cNvSpPr>
          <p:nvPr>
            <p:ph idx="1"/>
          </p:nvPr>
        </p:nvSpPr>
        <p:spPr>
          <a:xfrm>
            <a:off x="628650" y="2226469"/>
            <a:ext cx="7886700" cy="337827"/>
          </a:xfrm>
        </p:spPr>
        <p:txBody>
          <a:bodyPr>
            <a:normAutofit fontScale="92500" lnSpcReduction="10000"/>
          </a:bodyPr>
          <a:lstStyle/>
          <a:p>
            <a:pPr marL="0" indent="0" algn="ctr">
              <a:buNone/>
            </a:pPr>
            <a:endParaRPr lang="en-US" sz="1800" i="1" dirty="0">
              <a:solidFill>
                <a:srgbClr val="002060"/>
              </a:solidFill>
            </a:endParaRPr>
          </a:p>
        </p:txBody>
      </p:sp>
      <p:sp>
        <p:nvSpPr>
          <p:cNvPr id="6" name="Rounded Rectangle 5"/>
          <p:cNvSpPr/>
          <p:nvPr/>
        </p:nvSpPr>
        <p:spPr>
          <a:xfrm>
            <a:off x="4738481" y="2959376"/>
            <a:ext cx="1371600" cy="192322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Infant / Child Abduction</a:t>
            </a:r>
            <a:endParaRPr lang="en-US" dirty="0"/>
          </a:p>
        </p:txBody>
      </p:sp>
      <p:sp>
        <p:nvSpPr>
          <p:cNvPr id="7" name="Rounded Rectangle 6"/>
          <p:cNvSpPr/>
          <p:nvPr/>
        </p:nvSpPr>
        <p:spPr>
          <a:xfrm>
            <a:off x="6403285" y="2959376"/>
            <a:ext cx="1371600" cy="192322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Imminent Delivery</a:t>
            </a:r>
            <a:endParaRPr lang="en-US" dirty="0"/>
          </a:p>
        </p:txBody>
      </p:sp>
      <p:sp>
        <p:nvSpPr>
          <p:cNvPr id="8" name="Rounded Rectangle 7"/>
          <p:cNvSpPr/>
          <p:nvPr/>
        </p:nvSpPr>
        <p:spPr>
          <a:xfrm>
            <a:off x="3073676" y="2959376"/>
            <a:ext cx="1371600" cy="192322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Rapid Response</a:t>
            </a:r>
            <a:endParaRPr lang="en-US" dirty="0"/>
          </a:p>
        </p:txBody>
      </p:sp>
      <p:sp>
        <p:nvSpPr>
          <p:cNvPr id="9" name="Rounded Rectangle 8"/>
          <p:cNvSpPr/>
          <p:nvPr/>
        </p:nvSpPr>
        <p:spPr>
          <a:xfrm>
            <a:off x="1408872" y="2959376"/>
            <a:ext cx="1371600" cy="192322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ACLS</a:t>
            </a:r>
            <a:endParaRPr lang="en-US" dirty="0"/>
          </a:p>
        </p:txBody>
      </p:sp>
    </p:spTree>
    <p:extLst>
      <p:ext uri="{BB962C8B-B14F-4D97-AF65-F5344CB8AC3E}">
        <p14:creationId xmlns:p14="http://schemas.microsoft.com/office/powerpoint/2010/main" val="1937897464"/>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a:lstStyle/>
          <a:p>
            <a:pPr eaLnBrk="1" hangingPunct="1"/>
            <a:r>
              <a:rPr lang="en-US" altLang="en-US" sz="3600" dirty="0" smtClean="0"/>
              <a:t>Catholic Health</a:t>
            </a:r>
            <a:br>
              <a:rPr lang="en-US" altLang="en-US" sz="3600" dirty="0" smtClean="0"/>
            </a:br>
            <a:r>
              <a:rPr lang="en-US" altLang="en-US" sz="3600" dirty="0" smtClean="0"/>
              <a:t> Nursing Standard of Care</a:t>
            </a:r>
          </a:p>
        </p:txBody>
      </p:sp>
      <p:sp>
        <p:nvSpPr>
          <p:cNvPr id="258051" name="Rectangle 3"/>
          <p:cNvSpPr>
            <a:spLocks noGrp="1" noChangeArrowheads="1"/>
          </p:cNvSpPr>
          <p:nvPr>
            <p:ph idx="1"/>
          </p:nvPr>
        </p:nvSpPr>
        <p:spPr>
          <a:xfrm>
            <a:off x="381000" y="1612041"/>
            <a:ext cx="8305800" cy="3581400"/>
          </a:xfrm>
        </p:spPr>
        <p:txBody>
          <a:bodyPr/>
          <a:lstStyle/>
          <a:p>
            <a:pPr eaLnBrk="1" hangingPunct="1">
              <a:lnSpc>
                <a:spcPct val="80000"/>
              </a:lnSpc>
              <a:buClr>
                <a:schemeClr val="tx2"/>
              </a:buClr>
              <a:buFontTx/>
              <a:buNone/>
            </a:pPr>
            <a:r>
              <a:rPr lang="en-US" altLang="en-US" dirty="0" smtClean="0">
                <a:solidFill>
                  <a:schemeClr val="accent6"/>
                </a:solidFill>
              </a:rPr>
              <a:t>Located on M Files are Standards of Care for clinical areas</a:t>
            </a:r>
          </a:p>
          <a:p>
            <a:pPr eaLnBrk="1" hangingPunct="1">
              <a:lnSpc>
                <a:spcPct val="80000"/>
              </a:lnSpc>
              <a:buClr>
                <a:schemeClr val="tx2"/>
              </a:buClr>
              <a:buFontTx/>
              <a:buNone/>
            </a:pPr>
            <a:endParaRPr lang="en-US" altLang="en-US" dirty="0" smtClean="0">
              <a:solidFill>
                <a:schemeClr val="accent6"/>
              </a:solidFill>
            </a:endParaRPr>
          </a:p>
          <a:p>
            <a:pPr eaLnBrk="1" hangingPunct="1">
              <a:lnSpc>
                <a:spcPct val="80000"/>
              </a:lnSpc>
              <a:buClr>
                <a:schemeClr val="tx2"/>
              </a:buClr>
              <a:buFontTx/>
              <a:buNone/>
            </a:pPr>
            <a:r>
              <a:rPr lang="en-US" altLang="en-US" dirty="0" smtClean="0">
                <a:solidFill>
                  <a:schemeClr val="accent6"/>
                </a:solidFill>
              </a:rPr>
              <a:t> They provide a framework for job expectations</a:t>
            </a:r>
          </a:p>
          <a:p>
            <a:pPr eaLnBrk="1" hangingPunct="1">
              <a:lnSpc>
                <a:spcPct val="80000"/>
              </a:lnSpc>
              <a:buClr>
                <a:schemeClr val="tx2"/>
              </a:buClr>
              <a:buFontTx/>
              <a:buNone/>
            </a:pPr>
            <a:r>
              <a:rPr lang="en-US" altLang="en-US" dirty="0" smtClean="0">
                <a:solidFill>
                  <a:schemeClr val="accent6"/>
                </a:solidFill>
              </a:rPr>
              <a:t> </a:t>
            </a:r>
          </a:p>
          <a:p>
            <a:pPr eaLnBrk="1" hangingPunct="1">
              <a:lnSpc>
                <a:spcPct val="80000"/>
              </a:lnSpc>
              <a:buClr>
                <a:schemeClr val="tx2"/>
              </a:buClr>
              <a:buFontTx/>
              <a:buNone/>
            </a:pPr>
            <a:r>
              <a:rPr lang="en-US" altLang="en-US" dirty="0" smtClean="0">
                <a:solidFill>
                  <a:schemeClr val="accent6"/>
                </a:solidFill>
              </a:rPr>
              <a:t>It states the RN shall provide quality care by doing:</a:t>
            </a:r>
          </a:p>
          <a:p>
            <a:pPr eaLnBrk="1" hangingPunct="1">
              <a:lnSpc>
                <a:spcPct val="80000"/>
              </a:lnSpc>
              <a:buClr>
                <a:schemeClr val="tx2"/>
              </a:buClr>
              <a:buFontTx/>
              <a:buChar char="•"/>
            </a:pPr>
            <a:r>
              <a:rPr lang="en-US" altLang="en-US" dirty="0" smtClean="0"/>
              <a:t>Assessment of patients</a:t>
            </a:r>
          </a:p>
          <a:p>
            <a:pPr eaLnBrk="1" hangingPunct="1">
              <a:lnSpc>
                <a:spcPct val="80000"/>
              </a:lnSpc>
              <a:buClr>
                <a:schemeClr val="tx2"/>
              </a:buClr>
              <a:buFontTx/>
              <a:buChar char="•"/>
            </a:pPr>
            <a:r>
              <a:rPr lang="en-US" altLang="en-US" dirty="0" smtClean="0"/>
              <a:t>Implementation of orders</a:t>
            </a:r>
          </a:p>
          <a:p>
            <a:pPr eaLnBrk="1" hangingPunct="1">
              <a:lnSpc>
                <a:spcPct val="80000"/>
              </a:lnSpc>
              <a:buClr>
                <a:schemeClr val="tx2"/>
              </a:buClr>
              <a:buFontTx/>
              <a:buChar char="•"/>
            </a:pPr>
            <a:r>
              <a:rPr lang="en-US" altLang="en-US" dirty="0" smtClean="0"/>
              <a:t>Evaluation of patients</a:t>
            </a:r>
          </a:p>
          <a:p>
            <a:pPr eaLnBrk="1" hangingPunct="1">
              <a:lnSpc>
                <a:spcPct val="80000"/>
              </a:lnSpc>
              <a:buClr>
                <a:schemeClr val="tx2"/>
              </a:buClr>
              <a:buFontTx/>
              <a:buChar char="•"/>
            </a:pPr>
            <a:r>
              <a:rPr lang="en-US" altLang="en-US" dirty="0" smtClean="0"/>
              <a:t>Documentation of care provided</a:t>
            </a:r>
          </a:p>
          <a:p>
            <a:pPr eaLnBrk="1" hangingPunct="1">
              <a:lnSpc>
                <a:spcPct val="80000"/>
              </a:lnSpc>
              <a:buClr>
                <a:schemeClr val="tx2"/>
              </a:buClr>
              <a:buFontTx/>
              <a:buChar char="•"/>
            </a:pPr>
            <a:r>
              <a:rPr lang="en-US" altLang="en-US" dirty="0" smtClean="0"/>
              <a:t>Notifications</a:t>
            </a:r>
            <a:r>
              <a:rPr lang="en-US" altLang="en-US" b="1" dirty="0" smtClean="0"/>
              <a:t> </a:t>
            </a:r>
            <a:r>
              <a:rPr lang="en-US" altLang="en-US" dirty="0" smtClean="0"/>
              <a:t>to provider</a:t>
            </a:r>
          </a:p>
        </p:txBody>
      </p:sp>
      <p:sp>
        <p:nvSpPr>
          <p:cNvPr id="3" name="Rectangle 2"/>
          <p:cNvSpPr/>
          <p:nvPr/>
        </p:nvSpPr>
        <p:spPr>
          <a:xfrm>
            <a:off x="1981200" y="5387844"/>
            <a:ext cx="4724400" cy="10129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Search STANDARD of CARE in M FILES</a:t>
            </a:r>
          </a:p>
          <a:p>
            <a:pPr algn="ctr"/>
            <a:r>
              <a:rPr lang="en-US" dirty="0" smtClean="0">
                <a:solidFill>
                  <a:srgbClr val="FF0000"/>
                </a:solidFill>
              </a:rPr>
              <a:t>You might want to print that one to review!</a:t>
            </a:r>
            <a:endParaRPr lang="en-US" dirty="0">
              <a:solidFill>
                <a:srgbClr val="FF0000"/>
              </a:solidFill>
            </a:endParaRPr>
          </a:p>
        </p:txBody>
      </p:sp>
      <p:sp>
        <p:nvSpPr>
          <p:cNvPr id="4" name="Right Arrow 3"/>
          <p:cNvSpPr/>
          <p:nvPr/>
        </p:nvSpPr>
        <p:spPr>
          <a:xfrm>
            <a:off x="838200" y="5715000"/>
            <a:ext cx="978408"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Left Arrow 1"/>
          <p:cNvSpPr/>
          <p:nvPr/>
        </p:nvSpPr>
        <p:spPr>
          <a:xfrm>
            <a:off x="7708392" y="2286000"/>
            <a:ext cx="978408" cy="484632"/>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1" end="1"/>
                                            </p:txEl>
                                          </p:spTgt>
                                        </p:tgtEl>
                                      </p:cBhvr>
                                    </p:animEffect>
                                    <p:animScale>
                                      <p:cBhvr>
                                        <p:cTn id="7" dur="250" autoRev="1" fill="hold"/>
                                        <p:tgtEl>
                                          <p:spTgt spid="3">
                                            <p:txEl>
                                              <p:pRg st="1" end="1"/>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58051">
                                            <p:txEl>
                                              <p:pRg st="5" end="5"/>
                                            </p:txEl>
                                          </p:spTgt>
                                        </p:tgtEl>
                                      </p:cBhvr>
                                    </p:animEffect>
                                    <p:animScale>
                                      <p:cBhvr>
                                        <p:cTn id="12" dur="250" autoRev="1" fill="hold"/>
                                        <p:tgtEl>
                                          <p:spTgt spid="258051">
                                            <p:txEl>
                                              <p:pRg st="5" end="5"/>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258051">
                                            <p:txEl>
                                              <p:pRg st="6" end="6"/>
                                            </p:txEl>
                                          </p:spTgt>
                                        </p:tgtEl>
                                      </p:cBhvr>
                                    </p:animEffect>
                                    <p:animScale>
                                      <p:cBhvr>
                                        <p:cTn id="17" dur="250" autoRev="1" fill="hold"/>
                                        <p:tgtEl>
                                          <p:spTgt spid="258051">
                                            <p:txEl>
                                              <p:pRg st="6" end="6"/>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258051">
                                            <p:txEl>
                                              <p:pRg st="7" end="7"/>
                                            </p:txEl>
                                          </p:spTgt>
                                        </p:tgtEl>
                                      </p:cBhvr>
                                    </p:animEffect>
                                    <p:animScale>
                                      <p:cBhvr>
                                        <p:cTn id="22" dur="250" autoRev="1" fill="hold"/>
                                        <p:tgtEl>
                                          <p:spTgt spid="258051">
                                            <p:txEl>
                                              <p:pRg st="7" end="7"/>
                                            </p:txEl>
                                          </p:spTgt>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258051">
                                            <p:txEl>
                                              <p:pRg st="8" end="8"/>
                                            </p:txEl>
                                          </p:spTgt>
                                        </p:tgtEl>
                                      </p:cBhvr>
                                    </p:animEffect>
                                    <p:animScale>
                                      <p:cBhvr>
                                        <p:cTn id="27" dur="250" autoRev="1" fill="hold"/>
                                        <p:tgtEl>
                                          <p:spTgt spid="258051">
                                            <p:txEl>
                                              <p:pRg st="8" end="8"/>
                                            </p:txEl>
                                          </p:spTgt>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258051">
                                            <p:txEl>
                                              <p:pRg st="9" end="9"/>
                                            </p:txEl>
                                          </p:spTgt>
                                        </p:tgtEl>
                                      </p:cBhvr>
                                    </p:animEffect>
                                    <p:animScale>
                                      <p:cBhvr>
                                        <p:cTn id="32" dur="250" autoRev="1" fill="hold"/>
                                        <p:tgtEl>
                                          <p:spTgt spid="258051">
                                            <p:txEl>
                                              <p:pRg st="9" end="9"/>
                                            </p:txEl>
                                          </p:spTgt>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heel(1)">
                                      <p:cBhvr>
                                        <p:cTn id="3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638" y="304800"/>
            <a:ext cx="8229600" cy="1143000"/>
          </a:xfrm>
        </p:spPr>
        <p:txBody>
          <a:bodyPr/>
          <a:lstStyle/>
          <a:p>
            <a:r>
              <a:rPr lang="en-US" dirty="0" smtClean="0">
                <a:solidFill>
                  <a:schemeClr val="tx1"/>
                </a:solidFill>
                <a:latin typeface="+mn-lt"/>
              </a:rPr>
              <a:t>Infant / Child Abduction</a:t>
            </a:r>
            <a:endParaRPr lang="en-US" dirty="0">
              <a:solidFill>
                <a:schemeClr val="tx1"/>
              </a:solidFill>
              <a:latin typeface="+mn-lt"/>
            </a:endParaRPr>
          </a:p>
        </p:txBody>
      </p:sp>
      <p:sp>
        <p:nvSpPr>
          <p:cNvPr id="4" name="TextBox 3"/>
          <p:cNvSpPr txBox="1"/>
          <p:nvPr/>
        </p:nvSpPr>
        <p:spPr>
          <a:xfrm>
            <a:off x="1389524" y="2510507"/>
            <a:ext cx="2587311" cy="323165"/>
          </a:xfrm>
          <a:prstGeom prst="rect">
            <a:avLst/>
          </a:prstGeom>
          <a:noFill/>
        </p:spPr>
        <p:txBody>
          <a:bodyPr wrap="none" rtlCol="0">
            <a:spAutoFit/>
          </a:bodyPr>
          <a:lstStyle/>
          <a:p>
            <a:r>
              <a:rPr lang="en-US" sz="1500" b="1" i="1" dirty="0">
                <a:solidFill>
                  <a:srgbClr val="002060"/>
                </a:solidFill>
              </a:rPr>
              <a:t>Treated as an actual event</a:t>
            </a:r>
          </a:p>
        </p:txBody>
      </p:sp>
      <p:sp>
        <p:nvSpPr>
          <p:cNvPr id="5" name="TextBox 4"/>
          <p:cNvSpPr txBox="1"/>
          <p:nvPr/>
        </p:nvSpPr>
        <p:spPr>
          <a:xfrm>
            <a:off x="1055418" y="2731752"/>
            <a:ext cx="3095719" cy="323165"/>
          </a:xfrm>
          <a:prstGeom prst="rect">
            <a:avLst/>
          </a:prstGeom>
          <a:noFill/>
        </p:spPr>
        <p:txBody>
          <a:bodyPr wrap="none" rtlCol="0">
            <a:spAutoFit/>
          </a:bodyPr>
          <a:lstStyle/>
          <a:p>
            <a:r>
              <a:rPr lang="en-US" sz="1500" i="1" dirty="0">
                <a:solidFill>
                  <a:srgbClr val="002060"/>
                </a:solidFill>
              </a:rPr>
              <a:t>Immediately account for all infants</a:t>
            </a:r>
          </a:p>
        </p:txBody>
      </p:sp>
      <p:sp>
        <p:nvSpPr>
          <p:cNvPr id="6" name="TextBox 5"/>
          <p:cNvSpPr txBox="1"/>
          <p:nvPr/>
        </p:nvSpPr>
        <p:spPr>
          <a:xfrm>
            <a:off x="808090" y="2978343"/>
            <a:ext cx="3751348" cy="323165"/>
          </a:xfrm>
          <a:prstGeom prst="rect">
            <a:avLst/>
          </a:prstGeom>
          <a:noFill/>
        </p:spPr>
        <p:txBody>
          <a:bodyPr wrap="none" rtlCol="0">
            <a:spAutoFit/>
          </a:bodyPr>
          <a:lstStyle/>
          <a:p>
            <a:r>
              <a:rPr lang="en-US" sz="1500" i="1" dirty="0">
                <a:solidFill>
                  <a:srgbClr val="002060"/>
                </a:solidFill>
              </a:rPr>
              <a:t>Security will be notified and take positions</a:t>
            </a:r>
          </a:p>
        </p:txBody>
      </p:sp>
      <p:sp>
        <p:nvSpPr>
          <p:cNvPr id="7" name="TextBox 6"/>
          <p:cNvSpPr txBox="1"/>
          <p:nvPr/>
        </p:nvSpPr>
        <p:spPr>
          <a:xfrm>
            <a:off x="1055418" y="3525016"/>
            <a:ext cx="3331361" cy="323165"/>
          </a:xfrm>
          <a:prstGeom prst="rect">
            <a:avLst/>
          </a:prstGeom>
          <a:noFill/>
        </p:spPr>
        <p:txBody>
          <a:bodyPr wrap="none" rtlCol="0">
            <a:spAutoFit/>
          </a:bodyPr>
          <a:lstStyle/>
          <a:p>
            <a:r>
              <a:rPr lang="en-US" sz="1500" b="1" i="1" dirty="0">
                <a:solidFill>
                  <a:srgbClr val="002060"/>
                </a:solidFill>
              </a:rPr>
              <a:t>If an infant / Child is not recovered</a:t>
            </a:r>
          </a:p>
        </p:txBody>
      </p:sp>
      <p:sp>
        <p:nvSpPr>
          <p:cNvPr id="10" name="TextBox 9"/>
          <p:cNvSpPr txBox="1"/>
          <p:nvPr/>
        </p:nvSpPr>
        <p:spPr>
          <a:xfrm>
            <a:off x="900398" y="3771607"/>
            <a:ext cx="3441968" cy="323165"/>
          </a:xfrm>
          <a:prstGeom prst="rect">
            <a:avLst/>
          </a:prstGeom>
          <a:noFill/>
        </p:spPr>
        <p:txBody>
          <a:bodyPr wrap="none" rtlCol="0">
            <a:spAutoFit/>
          </a:bodyPr>
          <a:lstStyle/>
          <a:p>
            <a:r>
              <a:rPr lang="en-US" sz="1500" i="1" dirty="0">
                <a:solidFill>
                  <a:srgbClr val="002060"/>
                </a:solidFill>
              </a:rPr>
              <a:t>Authorities will be notified immediately</a:t>
            </a:r>
          </a:p>
        </p:txBody>
      </p:sp>
      <p:sp>
        <p:nvSpPr>
          <p:cNvPr id="11" name="TextBox 10"/>
          <p:cNvSpPr txBox="1"/>
          <p:nvPr/>
        </p:nvSpPr>
        <p:spPr>
          <a:xfrm>
            <a:off x="993043" y="4018198"/>
            <a:ext cx="3265638" cy="323165"/>
          </a:xfrm>
          <a:prstGeom prst="rect">
            <a:avLst/>
          </a:prstGeom>
          <a:noFill/>
        </p:spPr>
        <p:txBody>
          <a:bodyPr wrap="none" rtlCol="0">
            <a:spAutoFit/>
          </a:bodyPr>
          <a:lstStyle/>
          <a:p>
            <a:r>
              <a:rPr lang="en-US" sz="1500" i="1" dirty="0">
                <a:solidFill>
                  <a:srgbClr val="002060"/>
                </a:solidFill>
              </a:rPr>
              <a:t>Mother transferred to a private room</a:t>
            </a:r>
          </a:p>
        </p:txBody>
      </p:sp>
      <p:sp>
        <p:nvSpPr>
          <p:cNvPr id="12" name="TextBox 11"/>
          <p:cNvSpPr txBox="1"/>
          <p:nvPr/>
        </p:nvSpPr>
        <p:spPr>
          <a:xfrm>
            <a:off x="1125868" y="4260145"/>
            <a:ext cx="3021981" cy="323165"/>
          </a:xfrm>
          <a:prstGeom prst="rect">
            <a:avLst/>
          </a:prstGeom>
          <a:noFill/>
        </p:spPr>
        <p:txBody>
          <a:bodyPr wrap="none" rtlCol="0">
            <a:spAutoFit/>
          </a:bodyPr>
          <a:lstStyle/>
          <a:p>
            <a:r>
              <a:rPr lang="en-US" sz="1500" i="1" dirty="0">
                <a:solidFill>
                  <a:srgbClr val="002060"/>
                </a:solidFill>
              </a:rPr>
              <a:t>Crisis intervention team activated</a:t>
            </a:r>
          </a:p>
        </p:txBody>
      </p:sp>
      <p:sp>
        <p:nvSpPr>
          <p:cNvPr id="13" name="TextBox 12"/>
          <p:cNvSpPr txBox="1"/>
          <p:nvPr/>
        </p:nvSpPr>
        <p:spPr>
          <a:xfrm>
            <a:off x="900398" y="4949951"/>
            <a:ext cx="8023350" cy="323165"/>
          </a:xfrm>
          <a:prstGeom prst="rect">
            <a:avLst/>
          </a:prstGeom>
          <a:noFill/>
        </p:spPr>
        <p:txBody>
          <a:bodyPr wrap="none" rtlCol="0">
            <a:spAutoFit/>
          </a:bodyPr>
          <a:lstStyle/>
          <a:p>
            <a:r>
              <a:rPr lang="en-US" sz="1500" b="1" i="1" dirty="0">
                <a:solidFill>
                  <a:srgbClr val="002060"/>
                </a:solidFill>
              </a:rPr>
              <a:t>Lock down of the facility until the infant / child is found or search has been completed</a:t>
            </a:r>
          </a:p>
        </p:txBody>
      </p:sp>
      <p:pic>
        <p:nvPicPr>
          <p:cNvPr id="14" name="Picture 13"/>
          <p:cNvPicPr>
            <a:picLocks noChangeAspect="1"/>
          </p:cNvPicPr>
          <p:nvPr/>
        </p:nvPicPr>
        <p:blipFill>
          <a:blip r:embed="rId2"/>
          <a:stretch>
            <a:fillRect/>
          </a:stretch>
        </p:blipFill>
        <p:spPr>
          <a:xfrm>
            <a:off x="4877627" y="2685638"/>
            <a:ext cx="3407880" cy="1703940"/>
          </a:xfrm>
          <a:prstGeom prst="rect">
            <a:avLst/>
          </a:prstGeom>
        </p:spPr>
      </p:pic>
    </p:spTree>
    <p:extLst>
      <p:ext uri="{BB962C8B-B14F-4D97-AF65-F5344CB8AC3E}">
        <p14:creationId xmlns:p14="http://schemas.microsoft.com/office/powerpoint/2010/main" val="3566307824"/>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latin typeface="+mn-lt"/>
              </a:rPr>
              <a:t>Imminent Delivery</a:t>
            </a:r>
            <a:endParaRPr lang="en-US" dirty="0">
              <a:solidFill>
                <a:schemeClr val="tx1"/>
              </a:solidFill>
              <a:latin typeface="+mn-l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874274"/>
            <a:ext cx="2832652" cy="2124489"/>
          </a:xfrm>
          <a:prstGeom prst="rect">
            <a:avLst/>
          </a:prstGeom>
        </p:spPr>
      </p:pic>
      <p:sp>
        <p:nvSpPr>
          <p:cNvPr id="5" name="TextBox 4"/>
          <p:cNvSpPr txBox="1"/>
          <p:nvPr/>
        </p:nvSpPr>
        <p:spPr>
          <a:xfrm>
            <a:off x="4714163" y="2228284"/>
            <a:ext cx="4086119" cy="323165"/>
          </a:xfrm>
          <a:prstGeom prst="rect">
            <a:avLst/>
          </a:prstGeom>
          <a:noFill/>
        </p:spPr>
        <p:txBody>
          <a:bodyPr wrap="none" rtlCol="0">
            <a:spAutoFit/>
          </a:bodyPr>
          <a:lstStyle/>
          <a:p>
            <a:r>
              <a:rPr lang="en-US" sz="1500" b="1" i="1" dirty="0">
                <a:solidFill>
                  <a:srgbClr val="002060"/>
                </a:solidFill>
              </a:rPr>
              <a:t>Imminent birth occurring </a:t>
            </a:r>
            <a:r>
              <a:rPr lang="en-US" sz="1500" b="1" i="1" u="sng" dirty="0">
                <a:solidFill>
                  <a:srgbClr val="002060"/>
                </a:solidFill>
              </a:rPr>
              <a:t>outside</a:t>
            </a:r>
            <a:r>
              <a:rPr lang="en-US" sz="1500" b="1" i="1" dirty="0">
                <a:solidFill>
                  <a:srgbClr val="002060"/>
                </a:solidFill>
              </a:rPr>
              <a:t> the L &amp; D</a:t>
            </a:r>
          </a:p>
        </p:txBody>
      </p:sp>
      <p:sp>
        <p:nvSpPr>
          <p:cNvPr id="6" name="TextBox 5"/>
          <p:cNvSpPr txBox="1"/>
          <p:nvPr/>
        </p:nvSpPr>
        <p:spPr>
          <a:xfrm>
            <a:off x="4795675" y="2774937"/>
            <a:ext cx="3922869" cy="323165"/>
          </a:xfrm>
          <a:prstGeom prst="rect">
            <a:avLst/>
          </a:prstGeom>
          <a:noFill/>
        </p:spPr>
        <p:txBody>
          <a:bodyPr wrap="none" rtlCol="0">
            <a:spAutoFit/>
          </a:bodyPr>
          <a:lstStyle/>
          <a:p>
            <a:r>
              <a:rPr lang="en-US" sz="1500" b="1" i="1" dirty="0">
                <a:solidFill>
                  <a:srgbClr val="002060"/>
                </a:solidFill>
              </a:rPr>
              <a:t>Delivery location is announced overhead</a:t>
            </a:r>
          </a:p>
        </p:txBody>
      </p:sp>
      <p:sp>
        <p:nvSpPr>
          <p:cNvPr id="7" name="TextBox 6"/>
          <p:cNvSpPr txBox="1"/>
          <p:nvPr/>
        </p:nvSpPr>
        <p:spPr>
          <a:xfrm>
            <a:off x="5418585" y="3075019"/>
            <a:ext cx="2385589" cy="415498"/>
          </a:xfrm>
          <a:prstGeom prst="rect">
            <a:avLst/>
          </a:prstGeom>
          <a:noFill/>
        </p:spPr>
        <p:txBody>
          <a:bodyPr wrap="none" rtlCol="0">
            <a:spAutoFit/>
          </a:bodyPr>
          <a:lstStyle/>
          <a:p>
            <a:r>
              <a:rPr lang="en-US" sz="1500" b="1" i="1" dirty="0">
                <a:solidFill>
                  <a:srgbClr val="002060"/>
                </a:solidFill>
              </a:rPr>
              <a:t>Dial</a:t>
            </a:r>
            <a:r>
              <a:rPr lang="en-US" sz="2100" b="1" i="1" dirty="0">
                <a:solidFill>
                  <a:srgbClr val="002060"/>
                </a:solidFill>
              </a:rPr>
              <a:t> 55555 </a:t>
            </a:r>
            <a:r>
              <a:rPr lang="en-US" sz="1500" b="1" i="1" dirty="0">
                <a:solidFill>
                  <a:srgbClr val="002060"/>
                </a:solidFill>
              </a:rPr>
              <a:t>to activate</a:t>
            </a:r>
          </a:p>
        </p:txBody>
      </p:sp>
      <p:sp>
        <p:nvSpPr>
          <p:cNvPr id="8" name="TextBox 7"/>
          <p:cNvSpPr txBox="1"/>
          <p:nvPr/>
        </p:nvSpPr>
        <p:spPr>
          <a:xfrm>
            <a:off x="4681272" y="3404071"/>
            <a:ext cx="4182555" cy="323165"/>
          </a:xfrm>
          <a:prstGeom prst="rect">
            <a:avLst/>
          </a:prstGeom>
          <a:noFill/>
        </p:spPr>
        <p:txBody>
          <a:bodyPr wrap="none" rtlCol="0">
            <a:spAutoFit/>
          </a:bodyPr>
          <a:lstStyle/>
          <a:p>
            <a:r>
              <a:rPr lang="en-US" sz="1500" i="1" dirty="0">
                <a:solidFill>
                  <a:srgbClr val="002060"/>
                </a:solidFill>
              </a:rPr>
              <a:t>Designated personnel will respond to the Code</a:t>
            </a:r>
          </a:p>
        </p:txBody>
      </p:sp>
      <p:sp>
        <p:nvSpPr>
          <p:cNvPr id="9" name="TextBox 8"/>
          <p:cNvSpPr txBox="1"/>
          <p:nvPr/>
        </p:nvSpPr>
        <p:spPr>
          <a:xfrm>
            <a:off x="3909112" y="4224958"/>
            <a:ext cx="5378396" cy="553998"/>
          </a:xfrm>
          <a:prstGeom prst="rect">
            <a:avLst/>
          </a:prstGeom>
          <a:noFill/>
        </p:spPr>
        <p:txBody>
          <a:bodyPr wrap="none" rtlCol="0">
            <a:spAutoFit/>
          </a:bodyPr>
          <a:lstStyle/>
          <a:p>
            <a:pPr algn="ctr"/>
            <a:r>
              <a:rPr lang="en-US" sz="1500" b="1" i="1" dirty="0">
                <a:solidFill>
                  <a:srgbClr val="002060"/>
                </a:solidFill>
              </a:rPr>
              <a:t>In the event of an imminent delivery outside the building,</a:t>
            </a:r>
            <a:br>
              <a:rPr lang="en-US" sz="1500" b="1" i="1" dirty="0">
                <a:solidFill>
                  <a:srgbClr val="002060"/>
                </a:solidFill>
              </a:rPr>
            </a:br>
            <a:r>
              <a:rPr lang="en-US" sz="1500" b="1" i="1" dirty="0">
                <a:solidFill>
                  <a:srgbClr val="002060"/>
                </a:solidFill>
              </a:rPr>
              <a:t>immediately bring the baby into the building</a:t>
            </a:r>
          </a:p>
        </p:txBody>
      </p:sp>
    </p:spTree>
    <p:extLst>
      <p:ext uri="{BB962C8B-B14F-4D97-AF65-F5344CB8AC3E}">
        <p14:creationId xmlns:p14="http://schemas.microsoft.com/office/powerpoint/2010/main" val="2102766190"/>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229600" cy="1143000"/>
          </a:xfrm>
        </p:spPr>
        <p:txBody>
          <a:bodyPr/>
          <a:lstStyle/>
          <a:p>
            <a:r>
              <a:rPr lang="en-US" dirty="0" smtClean="0">
                <a:solidFill>
                  <a:schemeClr val="tx1"/>
                </a:solidFill>
                <a:latin typeface="+mn-lt"/>
              </a:rPr>
              <a:t>Death of a Patient</a:t>
            </a:r>
            <a:endParaRPr lang="en-US" dirty="0">
              <a:solidFill>
                <a:schemeClr val="tx1"/>
              </a:solidFill>
              <a:latin typeface="+mn-lt"/>
            </a:endParaRPr>
          </a:p>
        </p:txBody>
      </p:sp>
      <p:sp>
        <p:nvSpPr>
          <p:cNvPr id="3" name="Content Placeholder 2"/>
          <p:cNvSpPr>
            <a:spLocks noGrp="1"/>
          </p:cNvSpPr>
          <p:nvPr>
            <p:ph idx="1"/>
          </p:nvPr>
        </p:nvSpPr>
        <p:spPr>
          <a:xfrm>
            <a:off x="457200" y="1143000"/>
            <a:ext cx="8229600" cy="5486400"/>
          </a:xfrm>
        </p:spPr>
        <p:txBody>
          <a:bodyPr>
            <a:noAutofit/>
          </a:bodyPr>
          <a:lstStyle/>
          <a:p>
            <a:pPr>
              <a:spcBef>
                <a:spcPts val="375"/>
              </a:spcBef>
              <a:defRPr/>
            </a:pPr>
            <a:r>
              <a:rPr lang="en-US" altLang="en-US" sz="1650" dirty="0"/>
              <a:t>Patient must be pronounced dead</a:t>
            </a:r>
          </a:p>
          <a:p>
            <a:pPr>
              <a:spcBef>
                <a:spcPts val="375"/>
              </a:spcBef>
              <a:defRPr/>
            </a:pPr>
            <a:r>
              <a:rPr lang="en-US" altLang="en-US" sz="1650" dirty="0"/>
              <a:t>Notify the attending and consults</a:t>
            </a:r>
          </a:p>
          <a:p>
            <a:pPr>
              <a:spcBef>
                <a:spcPts val="375"/>
              </a:spcBef>
              <a:defRPr/>
            </a:pPr>
            <a:r>
              <a:rPr lang="en-US" altLang="en-US" sz="1650" dirty="0">
                <a:solidFill>
                  <a:srgbClr val="0070C0"/>
                </a:solidFill>
              </a:rPr>
              <a:t>Connect Life are notified of </a:t>
            </a:r>
            <a:r>
              <a:rPr lang="en-US" altLang="en-US" sz="1650" b="1" u="sng" dirty="0">
                <a:solidFill>
                  <a:srgbClr val="0070C0"/>
                </a:solidFill>
              </a:rPr>
              <a:t>all</a:t>
            </a:r>
            <a:r>
              <a:rPr lang="en-US" altLang="en-US" sz="1650" dirty="0">
                <a:solidFill>
                  <a:srgbClr val="0070C0"/>
                </a:solidFill>
              </a:rPr>
              <a:t> </a:t>
            </a:r>
            <a:r>
              <a:rPr lang="en-US" altLang="en-US" sz="1650" dirty="0" smtClean="0">
                <a:solidFill>
                  <a:srgbClr val="0070C0"/>
                </a:solidFill>
              </a:rPr>
              <a:t>deaths</a:t>
            </a:r>
          </a:p>
          <a:p>
            <a:pPr marL="0" indent="0">
              <a:spcBef>
                <a:spcPts val="375"/>
              </a:spcBef>
              <a:buNone/>
              <a:defRPr/>
            </a:pPr>
            <a:endParaRPr lang="en-US" altLang="en-US" sz="1650" dirty="0">
              <a:solidFill>
                <a:srgbClr val="0070C0"/>
              </a:solidFill>
            </a:endParaRPr>
          </a:p>
          <a:p>
            <a:pPr>
              <a:spcBef>
                <a:spcPts val="375"/>
              </a:spcBef>
              <a:defRPr/>
            </a:pPr>
            <a:r>
              <a:rPr lang="en-US" altLang="en-US" sz="1650" dirty="0"/>
              <a:t>Family and spiritual care should be notified</a:t>
            </a:r>
          </a:p>
          <a:p>
            <a:pPr>
              <a:spcBef>
                <a:spcPts val="375"/>
              </a:spcBef>
              <a:defRPr/>
            </a:pPr>
            <a:r>
              <a:rPr lang="en-US" altLang="en-US" sz="1650" dirty="0"/>
              <a:t>Determine if patient is an ME case (medical examiner</a:t>
            </a:r>
            <a:r>
              <a:rPr lang="en-US" altLang="en-US" sz="1650" dirty="0" smtClean="0"/>
              <a:t>)</a:t>
            </a:r>
          </a:p>
          <a:p>
            <a:pPr marL="0" indent="0">
              <a:spcBef>
                <a:spcPts val="375"/>
              </a:spcBef>
              <a:buNone/>
              <a:defRPr/>
            </a:pPr>
            <a:endParaRPr lang="en-US" altLang="en-US" sz="1650" dirty="0"/>
          </a:p>
          <a:p>
            <a:pPr>
              <a:spcBef>
                <a:spcPts val="375"/>
              </a:spcBef>
              <a:defRPr/>
            </a:pPr>
            <a:r>
              <a:rPr lang="en-US" altLang="en-US" sz="1650" dirty="0"/>
              <a:t>Prepare the patient for family viewing</a:t>
            </a:r>
          </a:p>
          <a:p>
            <a:pPr>
              <a:spcBef>
                <a:spcPts val="375"/>
              </a:spcBef>
              <a:defRPr/>
            </a:pPr>
            <a:r>
              <a:rPr lang="en-US" altLang="en-US" sz="1650" dirty="0"/>
              <a:t>Release of body form should be signed by next of </a:t>
            </a:r>
            <a:r>
              <a:rPr lang="en-US" altLang="en-US" sz="1650" dirty="0" smtClean="0"/>
              <a:t>kin</a:t>
            </a:r>
          </a:p>
          <a:p>
            <a:pPr marL="0" indent="0">
              <a:spcBef>
                <a:spcPts val="375"/>
              </a:spcBef>
              <a:buNone/>
              <a:defRPr/>
            </a:pPr>
            <a:endParaRPr lang="en-US" altLang="en-US" sz="1650" dirty="0"/>
          </a:p>
          <a:p>
            <a:pPr>
              <a:spcBef>
                <a:spcPts val="375"/>
              </a:spcBef>
              <a:defRPr/>
            </a:pPr>
            <a:r>
              <a:rPr lang="en-US" altLang="en-US" sz="1650" dirty="0" smtClean="0"/>
              <a:t>Prepare </a:t>
            </a:r>
            <a:r>
              <a:rPr lang="en-US" altLang="en-US" sz="1650" dirty="0"/>
              <a:t>the body for the </a:t>
            </a:r>
            <a:r>
              <a:rPr lang="en-US" altLang="en-US" sz="1650" dirty="0" smtClean="0"/>
              <a:t>morgue, post mortem care</a:t>
            </a:r>
          </a:p>
          <a:p>
            <a:pPr>
              <a:spcBef>
                <a:spcPts val="375"/>
              </a:spcBef>
              <a:defRPr/>
            </a:pPr>
            <a:endParaRPr lang="en-US" altLang="en-US" sz="1650" dirty="0"/>
          </a:p>
          <a:p>
            <a:pPr>
              <a:spcBef>
                <a:spcPts val="375"/>
              </a:spcBef>
              <a:defRPr/>
            </a:pPr>
            <a:r>
              <a:rPr lang="en-US" altLang="en-US" sz="1650" dirty="0"/>
              <a:t>If the patient has no one available to claim the body and/or make funeral arrangements, refer to policy to notify appropriate </a:t>
            </a:r>
            <a:r>
              <a:rPr lang="en-US" altLang="en-US" sz="1650" dirty="0" smtClean="0"/>
              <a:t>personnel</a:t>
            </a:r>
          </a:p>
          <a:p>
            <a:pPr>
              <a:spcBef>
                <a:spcPts val="375"/>
              </a:spcBef>
              <a:defRPr/>
            </a:pPr>
            <a:r>
              <a:rPr lang="en-US" altLang="en-US" sz="1650" b="1" dirty="0" smtClean="0">
                <a:solidFill>
                  <a:srgbClr val="C00000"/>
                </a:solidFill>
              </a:rPr>
              <a:t>If the family requests an autopsy, review the Guidelines for Death Policy for guidance</a:t>
            </a:r>
            <a:endParaRPr lang="en-US" altLang="en-US" sz="1650" b="1" dirty="0">
              <a:solidFill>
                <a:srgbClr val="C00000"/>
              </a:solidFill>
            </a:endParaRPr>
          </a:p>
          <a:p>
            <a:pPr>
              <a:defRPr/>
            </a:pPr>
            <a:r>
              <a:rPr lang="en-US" altLang="en-US" sz="1650" dirty="0"/>
              <a:t>If anatomical donor, call </a:t>
            </a:r>
            <a:r>
              <a:rPr lang="en-US" altLang="en-US" sz="1650" dirty="0">
                <a:solidFill>
                  <a:srgbClr val="0070C0"/>
                </a:solidFill>
              </a:rPr>
              <a:t>Body Donor Program at UB 829-2913</a:t>
            </a:r>
          </a:p>
        </p:txBody>
      </p:sp>
      <p:sp>
        <p:nvSpPr>
          <p:cNvPr id="4" name="Rectangle 3"/>
          <p:cNvSpPr/>
          <p:nvPr/>
        </p:nvSpPr>
        <p:spPr>
          <a:xfrm>
            <a:off x="7233125" y="1524000"/>
            <a:ext cx="1295400" cy="266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Guidelines for Death of a Patient</a:t>
            </a:r>
          </a:p>
          <a:p>
            <a:pPr algn="ctr"/>
            <a:r>
              <a:rPr lang="en-US" dirty="0" smtClean="0"/>
              <a:t>CSC0108</a:t>
            </a:r>
            <a:endParaRPr lang="en-US" dirty="0"/>
          </a:p>
        </p:txBody>
      </p:sp>
      <p:sp>
        <p:nvSpPr>
          <p:cNvPr id="5" name="Rounded Rectangular Callout 4"/>
          <p:cNvSpPr/>
          <p:nvPr/>
        </p:nvSpPr>
        <p:spPr>
          <a:xfrm>
            <a:off x="5169850" y="1108817"/>
            <a:ext cx="1905000" cy="144779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This Information can be found</a:t>
            </a:r>
            <a:endParaRPr lang="en-US" dirty="0"/>
          </a:p>
        </p:txBody>
      </p:sp>
      <p:sp>
        <p:nvSpPr>
          <p:cNvPr id="6" name="Right Arrow 5"/>
          <p:cNvSpPr/>
          <p:nvPr/>
        </p:nvSpPr>
        <p:spPr>
          <a:xfrm rot="2172971">
            <a:off x="6367639" y="2505218"/>
            <a:ext cx="85199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09744377"/>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p:cTn id="12"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Patient Restraint in Acute Care</a:t>
            </a:r>
            <a:endParaRPr lang="en-US" dirty="0"/>
          </a:p>
        </p:txBody>
      </p:sp>
      <p:sp>
        <p:nvSpPr>
          <p:cNvPr id="3" name="Subtitle 2"/>
          <p:cNvSpPr>
            <a:spLocks noGrp="1"/>
          </p:cNvSpPr>
          <p:nvPr>
            <p:ph type="subTitle" idx="1"/>
          </p:nvPr>
        </p:nvSpPr>
        <p:spPr/>
        <p:txBody>
          <a:bodyPr/>
          <a:lstStyle/>
          <a:p>
            <a:r>
              <a:rPr lang="en-US" dirty="0" smtClean="0"/>
              <a:t>Restraint and Seclusion/Patient Safety Devices</a:t>
            </a:r>
          </a:p>
          <a:p>
            <a:r>
              <a:rPr lang="en-US" dirty="0" smtClean="0"/>
              <a:t>CSC0071</a:t>
            </a:r>
            <a:endParaRPr lang="en-US" dirty="0"/>
          </a:p>
        </p:txBody>
      </p:sp>
    </p:spTree>
    <p:extLst>
      <p:ext uri="{BB962C8B-B14F-4D97-AF65-F5344CB8AC3E}">
        <p14:creationId xmlns:p14="http://schemas.microsoft.com/office/powerpoint/2010/main" val="1066777205"/>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Restraints</a:t>
            </a:r>
            <a:br>
              <a:rPr lang="en-US" dirty="0" smtClean="0"/>
            </a:br>
            <a:r>
              <a:rPr lang="en-US" dirty="0" smtClean="0"/>
              <a:t>Medical Surgical</a:t>
            </a:r>
            <a:endParaRPr lang="en-US" dirty="0"/>
          </a:p>
        </p:txBody>
      </p:sp>
      <p:sp>
        <p:nvSpPr>
          <p:cNvPr id="3" name="Content Placeholder 2"/>
          <p:cNvSpPr>
            <a:spLocks noGrp="1"/>
          </p:cNvSpPr>
          <p:nvPr>
            <p:ph idx="1"/>
          </p:nvPr>
        </p:nvSpPr>
        <p:spPr/>
        <p:txBody>
          <a:bodyPr/>
          <a:lstStyle/>
          <a:p>
            <a:r>
              <a:rPr lang="en-US" dirty="0" smtClean="0"/>
              <a:t>Medical Surgical Restraints for </a:t>
            </a:r>
            <a:r>
              <a:rPr lang="en-US" dirty="0" smtClean="0">
                <a:solidFill>
                  <a:srgbClr val="FF0000"/>
                </a:solidFill>
              </a:rPr>
              <a:t>Non Violent or Non Self Destructive patients</a:t>
            </a:r>
          </a:p>
          <a:p>
            <a:endParaRPr lang="en-US" dirty="0" smtClean="0"/>
          </a:p>
          <a:p>
            <a:r>
              <a:rPr lang="en-US" dirty="0" smtClean="0"/>
              <a:t>This includes protective airway maintenance</a:t>
            </a:r>
          </a:p>
          <a:p>
            <a:endParaRPr lang="en-US" dirty="0" smtClean="0"/>
          </a:p>
          <a:p>
            <a:r>
              <a:rPr lang="en-US" dirty="0" smtClean="0"/>
              <a:t>Used to protect the patient’s safety in medical circumstance. Ex. pulling trach</a:t>
            </a:r>
          </a:p>
          <a:p>
            <a:r>
              <a:rPr lang="en-US" sz="2000" dirty="0" smtClean="0">
                <a:solidFill>
                  <a:srgbClr val="FF0000"/>
                </a:solidFill>
              </a:rPr>
              <a:t>Require </a:t>
            </a:r>
            <a:r>
              <a:rPr lang="en-US" sz="2000" dirty="0">
                <a:solidFill>
                  <a:srgbClr val="FF0000"/>
                </a:solidFill>
              </a:rPr>
              <a:t>a reorder every day </a:t>
            </a:r>
          </a:p>
          <a:p>
            <a:r>
              <a:rPr lang="en-US" sz="2000" dirty="0" smtClean="0">
                <a:solidFill>
                  <a:srgbClr val="FF0000"/>
                </a:solidFill>
              </a:rPr>
              <a:t> </a:t>
            </a:r>
            <a:r>
              <a:rPr lang="en-US" sz="2000" dirty="0">
                <a:solidFill>
                  <a:srgbClr val="FF0000"/>
                </a:solidFill>
              </a:rPr>
              <a:t>The provider needs to see and evaluate the patient as soon as possible following the </a:t>
            </a:r>
            <a:r>
              <a:rPr lang="en-US" sz="2000" dirty="0" smtClean="0">
                <a:solidFill>
                  <a:srgbClr val="FF0000"/>
                </a:solidFill>
              </a:rPr>
              <a:t>application</a:t>
            </a:r>
            <a:endParaRPr lang="en-US" sz="2000" dirty="0">
              <a:solidFill>
                <a:srgbClr val="FF0000"/>
              </a:solidFill>
            </a:endParaRPr>
          </a:p>
          <a:p>
            <a:endParaRPr lang="en-US" dirty="0"/>
          </a:p>
        </p:txBody>
      </p:sp>
    </p:spTree>
    <p:extLst>
      <p:ext uri="{BB962C8B-B14F-4D97-AF65-F5344CB8AC3E}">
        <p14:creationId xmlns:p14="http://schemas.microsoft.com/office/powerpoint/2010/main" val="165257204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3">
                                            <p:txEl>
                                              <p:pRg st="6" end="6"/>
                                            </p:txEl>
                                          </p:spTgt>
                                        </p:tgtEl>
                                      </p:cBhvr>
                                    </p:animEffect>
                                    <p:animScale>
                                      <p:cBhvr>
                                        <p:cTn id="13" dur="250" autoRev="1" fill="hold"/>
                                        <p:tgtEl>
                                          <p:spTgt spid="3">
                                            <p:txEl>
                                              <p:pRg st="6" end="6"/>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Behavior Management Restraint</a:t>
            </a:r>
            <a:endParaRPr lang="en-US" dirty="0"/>
          </a:p>
        </p:txBody>
      </p:sp>
      <p:sp>
        <p:nvSpPr>
          <p:cNvPr id="3" name="Content Placeholder 2"/>
          <p:cNvSpPr>
            <a:spLocks noGrp="1"/>
          </p:cNvSpPr>
          <p:nvPr>
            <p:ph idx="1"/>
          </p:nvPr>
        </p:nvSpPr>
        <p:spPr/>
        <p:txBody>
          <a:bodyPr/>
          <a:lstStyle/>
          <a:p>
            <a:r>
              <a:rPr lang="en-US" dirty="0" smtClean="0">
                <a:solidFill>
                  <a:srgbClr val="FF0000"/>
                </a:solidFill>
              </a:rPr>
              <a:t>Violent or Self destructive behavior</a:t>
            </a:r>
          </a:p>
          <a:p>
            <a:pPr>
              <a:buFont typeface="Wingdings" panose="05000000000000000000" pitchFamily="2" charset="2"/>
              <a:buChar char="Ø"/>
            </a:pPr>
            <a:r>
              <a:rPr lang="en-US" dirty="0" smtClean="0"/>
              <a:t>At risk of harming self</a:t>
            </a:r>
          </a:p>
          <a:p>
            <a:pPr>
              <a:buFont typeface="Wingdings" panose="05000000000000000000" pitchFamily="2" charset="2"/>
              <a:buChar char="Ø"/>
            </a:pPr>
            <a:r>
              <a:rPr lang="en-US" dirty="0" smtClean="0"/>
              <a:t>At risk of harming others</a:t>
            </a:r>
          </a:p>
          <a:p>
            <a:pPr>
              <a:buFont typeface="Wingdings" panose="05000000000000000000" pitchFamily="2" charset="2"/>
              <a:buChar char="Ø"/>
            </a:pPr>
            <a:endParaRPr lang="en-US" dirty="0" smtClean="0"/>
          </a:p>
          <a:p>
            <a:pPr>
              <a:buFont typeface="Wingdings" panose="05000000000000000000" pitchFamily="2" charset="2"/>
              <a:buChar char="Ø"/>
            </a:pPr>
            <a:r>
              <a:rPr lang="en-US" dirty="0"/>
              <a:t>The </a:t>
            </a:r>
            <a:r>
              <a:rPr lang="en-US" i="1" dirty="0"/>
              <a:t>cause of the behavior needs to be evaluated </a:t>
            </a:r>
            <a:r>
              <a:rPr lang="en-US" dirty="0"/>
              <a:t>and alternatives to restraints attempted prior to placing the patient in restraints </a:t>
            </a:r>
          </a:p>
          <a:p>
            <a:pPr>
              <a:buFont typeface="Wingdings" panose="05000000000000000000" pitchFamily="2" charset="2"/>
              <a:buChar char="Ø"/>
            </a:pPr>
            <a:endParaRPr lang="en-US" dirty="0"/>
          </a:p>
          <a:p>
            <a:pPr>
              <a:buFont typeface="Wingdings" panose="05000000000000000000" pitchFamily="2" charset="2"/>
              <a:buChar char="Ø"/>
            </a:pPr>
            <a:endParaRPr lang="en-US" dirty="0"/>
          </a:p>
        </p:txBody>
      </p:sp>
      <p:pic>
        <p:nvPicPr>
          <p:cNvPr id="4" name="Picture 3"/>
          <p:cNvPicPr>
            <a:picLocks noChangeAspect="1"/>
          </p:cNvPicPr>
          <p:nvPr/>
        </p:nvPicPr>
        <p:blipFill>
          <a:blip r:embed="rId2"/>
          <a:stretch>
            <a:fillRect/>
          </a:stretch>
        </p:blipFill>
        <p:spPr>
          <a:xfrm>
            <a:off x="6629400" y="1828800"/>
            <a:ext cx="2057400" cy="1676400"/>
          </a:xfrm>
          <a:prstGeom prst="rect">
            <a:avLst/>
          </a:prstGeom>
        </p:spPr>
      </p:pic>
    </p:spTree>
    <p:extLst>
      <p:ext uri="{BB962C8B-B14F-4D97-AF65-F5344CB8AC3E}">
        <p14:creationId xmlns:p14="http://schemas.microsoft.com/office/powerpoint/2010/main" val="3566373269"/>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Behavior </a:t>
            </a:r>
            <a:r>
              <a:rPr lang="en-US" dirty="0" smtClean="0"/>
              <a:t>Restraints </a:t>
            </a:r>
            <a:r>
              <a:rPr lang="en-US" dirty="0"/>
              <a:t/>
            </a:r>
            <a:br>
              <a:rPr lang="en-US" dirty="0"/>
            </a:br>
            <a:endParaRPr lang="en-US" dirty="0"/>
          </a:p>
        </p:txBody>
      </p:sp>
      <p:sp>
        <p:nvSpPr>
          <p:cNvPr id="3" name="Content Placeholder 2"/>
          <p:cNvSpPr>
            <a:spLocks noGrp="1"/>
          </p:cNvSpPr>
          <p:nvPr>
            <p:ph idx="1"/>
          </p:nvPr>
        </p:nvSpPr>
        <p:spPr>
          <a:xfrm>
            <a:off x="457200" y="1143000"/>
            <a:ext cx="8229600" cy="4983163"/>
          </a:xfrm>
        </p:spPr>
        <p:txBody>
          <a:bodyPr/>
          <a:lstStyle/>
          <a:p>
            <a:endParaRPr lang="en-US" sz="2000" dirty="0"/>
          </a:p>
          <a:p>
            <a:r>
              <a:rPr lang="en-US" dirty="0" smtClean="0"/>
              <a:t>Requires </a:t>
            </a:r>
            <a:r>
              <a:rPr lang="en-US" dirty="0"/>
              <a:t>the provider to </a:t>
            </a:r>
            <a:r>
              <a:rPr lang="en-US" b="1" dirty="0"/>
              <a:t>perform a face to face evaluation within 1 hour </a:t>
            </a:r>
            <a:r>
              <a:rPr lang="en-US" dirty="0"/>
              <a:t>of the restraint application </a:t>
            </a:r>
            <a:endParaRPr lang="en-US" dirty="0" smtClean="0"/>
          </a:p>
          <a:p>
            <a:endParaRPr lang="en-US" dirty="0"/>
          </a:p>
          <a:p>
            <a:r>
              <a:rPr lang="en-US" dirty="0" smtClean="0"/>
              <a:t> </a:t>
            </a:r>
            <a:r>
              <a:rPr lang="en-US" dirty="0"/>
              <a:t>The need to continue restraints MUST be evaluated every 4 hours and the continued need clearly documented </a:t>
            </a:r>
            <a:endParaRPr lang="en-US" dirty="0" smtClean="0"/>
          </a:p>
          <a:p>
            <a:endParaRPr lang="en-US" dirty="0"/>
          </a:p>
          <a:p>
            <a:r>
              <a:rPr lang="en-US" dirty="0" smtClean="0"/>
              <a:t>Restraint </a:t>
            </a:r>
            <a:r>
              <a:rPr lang="en-US" dirty="0"/>
              <a:t>need </a:t>
            </a:r>
            <a:r>
              <a:rPr lang="en-US" b="1" dirty="0"/>
              <a:t>MUST </a:t>
            </a:r>
            <a:r>
              <a:rPr lang="en-US" dirty="0"/>
              <a:t>be evaluated by the provider and reordered </a:t>
            </a:r>
            <a:r>
              <a:rPr lang="en-US" b="1" dirty="0"/>
              <a:t>every 24 hours </a:t>
            </a:r>
            <a:endParaRPr lang="en-US" dirty="0"/>
          </a:p>
          <a:p>
            <a:pPr marL="0" indent="0">
              <a:buNone/>
            </a:pPr>
            <a:endParaRPr lang="en-US" dirty="0"/>
          </a:p>
        </p:txBody>
      </p:sp>
    </p:spTree>
    <p:extLst>
      <p:ext uri="{BB962C8B-B14F-4D97-AF65-F5344CB8AC3E}">
        <p14:creationId xmlns:p14="http://schemas.microsoft.com/office/powerpoint/2010/main" val="3113694017"/>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80">
                                          <p:stCondLst>
                                            <p:cond delay="0"/>
                                          </p:stCondLst>
                                        </p:cTn>
                                        <p:tgtEl>
                                          <p:spTgt spid="3">
                                            <p:txEl>
                                              <p:pRg st="1" end="1"/>
                                            </p:txEl>
                                          </p:spTgt>
                                        </p:tgtEl>
                                      </p:cBhvr>
                                    </p:animEffect>
                                    <p:anim calcmode="lin" valueType="num">
                                      <p:cBhvr>
                                        <p:cTn id="8"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1" end="1"/>
                                            </p:txEl>
                                          </p:spTgt>
                                        </p:tgtEl>
                                      </p:cBhvr>
                                      <p:to x="100000" y="60000"/>
                                    </p:animScale>
                                    <p:animScale>
                                      <p:cBhvr>
                                        <p:cTn id="14" dur="166" decel="50000">
                                          <p:stCondLst>
                                            <p:cond delay="676"/>
                                          </p:stCondLst>
                                        </p:cTn>
                                        <p:tgtEl>
                                          <p:spTgt spid="3">
                                            <p:txEl>
                                              <p:pRg st="1" end="1"/>
                                            </p:txEl>
                                          </p:spTgt>
                                        </p:tgtEl>
                                      </p:cBhvr>
                                      <p:to x="100000" y="100000"/>
                                    </p:animScale>
                                    <p:animScale>
                                      <p:cBhvr>
                                        <p:cTn id="15" dur="26">
                                          <p:stCondLst>
                                            <p:cond delay="1312"/>
                                          </p:stCondLst>
                                        </p:cTn>
                                        <p:tgtEl>
                                          <p:spTgt spid="3">
                                            <p:txEl>
                                              <p:pRg st="1" end="1"/>
                                            </p:txEl>
                                          </p:spTgt>
                                        </p:tgtEl>
                                      </p:cBhvr>
                                      <p:to x="100000" y="80000"/>
                                    </p:animScale>
                                    <p:animScale>
                                      <p:cBhvr>
                                        <p:cTn id="16" dur="166" decel="50000">
                                          <p:stCondLst>
                                            <p:cond delay="1338"/>
                                          </p:stCondLst>
                                        </p:cTn>
                                        <p:tgtEl>
                                          <p:spTgt spid="3">
                                            <p:txEl>
                                              <p:pRg st="1" end="1"/>
                                            </p:txEl>
                                          </p:spTgt>
                                        </p:tgtEl>
                                      </p:cBhvr>
                                      <p:to x="100000" y="100000"/>
                                    </p:animScale>
                                    <p:animScale>
                                      <p:cBhvr>
                                        <p:cTn id="17" dur="26">
                                          <p:stCondLst>
                                            <p:cond delay="1642"/>
                                          </p:stCondLst>
                                        </p:cTn>
                                        <p:tgtEl>
                                          <p:spTgt spid="3">
                                            <p:txEl>
                                              <p:pRg st="1" end="1"/>
                                            </p:txEl>
                                          </p:spTgt>
                                        </p:tgtEl>
                                      </p:cBhvr>
                                      <p:to x="100000" y="90000"/>
                                    </p:animScale>
                                    <p:animScale>
                                      <p:cBhvr>
                                        <p:cTn id="18" dur="166" decel="50000">
                                          <p:stCondLst>
                                            <p:cond delay="1668"/>
                                          </p:stCondLst>
                                        </p:cTn>
                                        <p:tgtEl>
                                          <p:spTgt spid="3">
                                            <p:txEl>
                                              <p:pRg st="1" end="1"/>
                                            </p:txEl>
                                          </p:spTgt>
                                        </p:tgtEl>
                                      </p:cBhvr>
                                      <p:to x="100000" y="100000"/>
                                    </p:animScale>
                                    <p:animScale>
                                      <p:cBhvr>
                                        <p:cTn id="19" dur="26">
                                          <p:stCondLst>
                                            <p:cond delay="1808"/>
                                          </p:stCondLst>
                                        </p:cTn>
                                        <p:tgtEl>
                                          <p:spTgt spid="3">
                                            <p:txEl>
                                              <p:pRg st="1" end="1"/>
                                            </p:txEl>
                                          </p:spTgt>
                                        </p:tgtEl>
                                      </p:cBhvr>
                                      <p:to x="100000" y="95000"/>
                                    </p:animScale>
                                    <p:animScale>
                                      <p:cBhvr>
                                        <p:cTn id="20" dur="166" decel="50000">
                                          <p:stCondLst>
                                            <p:cond delay="1834"/>
                                          </p:stCondLst>
                                        </p:cTn>
                                        <p:tgtEl>
                                          <p:spTgt spid="3">
                                            <p:txEl>
                                              <p:pRg st="1" end="1"/>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down)">
                                      <p:cBhvr>
                                        <p:cTn id="25" dur="580">
                                          <p:stCondLst>
                                            <p:cond delay="0"/>
                                          </p:stCondLst>
                                        </p:cTn>
                                        <p:tgtEl>
                                          <p:spTgt spid="3">
                                            <p:txEl>
                                              <p:pRg st="3" end="3"/>
                                            </p:txEl>
                                          </p:spTgt>
                                        </p:tgtEl>
                                      </p:cBhvr>
                                    </p:animEffect>
                                    <p:anim calcmode="lin" valueType="num">
                                      <p:cBhvr>
                                        <p:cTn id="26"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3" end="3"/>
                                            </p:txEl>
                                          </p:spTgt>
                                        </p:tgtEl>
                                      </p:cBhvr>
                                      <p:to x="100000" y="60000"/>
                                    </p:animScale>
                                    <p:animScale>
                                      <p:cBhvr>
                                        <p:cTn id="32" dur="166" decel="50000">
                                          <p:stCondLst>
                                            <p:cond delay="676"/>
                                          </p:stCondLst>
                                        </p:cTn>
                                        <p:tgtEl>
                                          <p:spTgt spid="3">
                                            <p:txEl>
                                              <p:pRg st="3" end="3"/>
                                            </p:txEl>
                                          </p:spTgt>
                                        </p:tgtEl>
                                      </p:cBhvr>
                                      <p:to x="100000" y="100000"/>
                                    </p:animScale>
                                    <p:animScale>
                                      <p:cBhvr>
                                        <p:cTn id="33" dur="26">
                                          <p:stCondLst>
                                            <p:cond delay="1312"/>
                                          </p:stCondLst>
                                        </p:cTn>
                                        <p:tgtEl>
                                          <p:spTgt spid="3">
                                            <p:txEl>
                                              <p:pRg st="3" end="3"/>
                                            </p:txEl>
                                          </p:spTgt>
                                        </p:tgtEl>
                                      </p:cBhvr>
                                      <p:to x="100000" y="80000"/>
                                    </p:animScale>
                                    <p:animScale>
                                      <p:cBhvr>
                                        <p:cTn id="34" dur="166" decel="50000">
                                          <p:stCondLst>
                                            <p:cond delay="1338"/>
                                          </p:stCondLst>
                                        </p:cTn>
                                        <p:tgtEl>
                                          <p:spTgt spid="3">
                                            <p:txEl>
                                              <p:pRg st="3" end="3"/>
                                            </p:txEl>
                                          </p:spTgt>
                                        </p:tgtEl>
                                      </p:cBhvr>
                                      <p:to x="100000" y="100000"/>
                                    </p:animScale>
                                    <p:animScale>
                                      <p:cBhvr>
                                        <p:cTn id="35" dur="26">
                                          <p:stCondLst>
                                            <p:cond delay="1642"/>
                                          </p:stCondLst>
                                        </p:cTn>
                                        <p:tgtEl>
                                          <p:spTgt spid="3">
                                            <p:txEl>
                                              <p:pRg st="3" end="3"/>
                                            </p:txEl>
                                          </p:spTgt>
                                        </p:tgtEl>
                                      </p:cBhvr>
                                      <p:to x="100000" y="90000"/>
                                    </p:animScale>
                                    <p:animScale>
                                      <p:cBhvr>
                                        <p:cTn id="36" dur="166" decel="50000">
                                          <p:stCondLst>
                                            <p:cond delay="1668"/>
                                          </p:stCondLst>
                                        </p:cTn>
                                        <p:tgtEl>
                                          <p:spTgt spid="3">
                                            <p:txEl>
                                              <p:pRg st="3" end="3"/>
                                            </p:txEl>
                                          </p:spTgt>
                                        </p:tgtEl>
                                      </p:cBhvr>
                                      <p:to x="100000" y="100000"/>
                                    </p:animScale>
                                    <p:animScale>
                                      <p:cBhvr>
                                        <p:cTn id="37" dur="26">
                                          <p:stCondLst>
                                            <p:cond delay="1808"/>
                                          </p:stCondLst>
                                        </p:cTn>
                                        <p:tgtEl>
                                          <p:spTgt spid="3">
                                            <p:txEl>
                                              <p:pRg st="3" end="3"/>
                                            </p:txEl>
                                          </p:spTgt>
                                        </p:tgtEl>
                                      </p:cBhvr>
                                      <p:to x="100000" y="95000"/>
                                    </p:animScale>
                                    <p:animScale>
                                      <p:cBhvr>
                                        <p:cTn id="38" dur="166" decel="50000">
                                          <p:stCondLst>
                                            <p:cond delay="1834"/>
                                          </p:stCondLst>
                                        </p:cTn>
                                        <p:tgtEl>
                                          <p:spTgt spid="3">
                                            <p:txEl>
                                              <p:pRg st="3" end="3"/>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wipe(down)">
                                      <p:cBhvr>
                                        <p:cTn id="43" dur="580">
                                          <p:stCondLst>
                                            <p:cond delay="0"/>
                                          </p:stCondLst>
                                        </p:cTn>
                                        <p:tgtEl>
                                          <p:spTgt spid="3">
                                            <p:txEl>
                                              <p:pRg st="5" end="5"/>
                                            </p:txEl>
                                          </p:spTgt>
                                        </p:tgtEl>
                                      </p:cBhvr>
                                    </p:animEffect>
                                    <p:anim calcmode="lin" valueType="num">
                                      <p:cBhvr>
                                        <p:cTn id="44"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5" end="5"/>
                                            </p:txEl>
                                          </p:spTgt>
                                        </p:tgtEl>
                                      </p:cBhvr>
                                      <p:to x="100000" y="60000"/>
                                    </p:animScale>
                                    <p:animScale>
                                      <p:cBhvr>
                                        <p:cTn id="50" dur="166" decel="50000">
                                          <p:stCondLst>
                                            <p:cond delay="676"/>
                                          </p:stCondLst>
                                        </p:cTn>
                                        <p:tgtEl>
                                          <p:spTgt spid="3">
                                            <p:txEl>
                                              <p:pRg st="5" end="5"/>
                                            </p:txEl>
                                          </p:spTgt>
                                        </p:tgtEl>
                                      </p:cBhvr>
                                      <p:to x="100000" y="100000"/>
                                    </p:animScale>
                                    <p:animScale>
                                      <p:cBhvr>
                                        <p:cTn id="51" dur="26">
                                          <p:stCondLst>
                                            <p:cond delay="1312"/>
                                          </p:stCondLst>
                                        </p:cTn>
                                        <p:tgtEl>
                                          <p:spTgt spid="3">
                                            <p:txEl>
                                              <p:pRg st="5" end="5"/>
                                            </p:txEl>
                                          </p:spTgt>
                                        </p:tgtEl>
                                      </p:cBhvr>
                                      <p:to x="100000" y="80000"/>
                                    </p:animScale>
                                    <p:animScale>
                                      <p:cBhvr>
                                        <p:cTn id="52" dur="166" decel="50000">
                                          <p:stCondLst>
                                            <p:cond delay="1338"/>
                                          </p:stCondLst>
                                        </p:cTn>
                                        <p:tgtEl>
                                          <p:spTgt spid="3">
                                            <p:txEl>
                                              <p:pRg st="5" end="5"/>
                                            </p:txEl>
                                          </p:spTgt>
                                        </p:tgtEl>
                                      </p:cBhvr>
                                      <p:to x="100000" y="100000"/>
                                    </p:animScale>
                                    <p:animScale>
                                      <p:cBhvr>
                                        <p:cTn id="53" dur="26">
                                          <p:stCondLst>
                                            <p:cond delay="1642"/>
                                          </p:stCondLst>
                                        </p:cTn>
                                        <p:tgtEl>
                                          <p:spTgt spid="3">
                                            <p:txEl>
                                              <p:pRg st="5" end="5"/>
                                            </p:txEl>
                                          </p:spTgt>
                                        </p:tgtEl>
                                      </p:cBhvr>
                                      <p:to x="100000" y="90000"/>
                                    </p:animScale>
                                    <p:animScale>
                                      <p:cBhvr>
                                        <p:cTn id="54" dur="166" decel="50000">
                                          <p:stCondLst>
                                            <p:cond delay="1668"/>
                                          </p:stCondLst>
                                        </p:cTn>
                                        <p:tgtEl>
                                          <p:spTgt spid="3">
                                            <p:txEl>
                                              <p:pRg st="5" end="5"/>
                                            </p:txEl>
                                          </p:spTgt>
                                        </p:tgtEl>
                                      </p:cBhvr>
                                      <p:to x="100000" y="100000"/>
                                    </p:animScale>
                                    <p:animScale>
                                      <p:cBhvr>
                                        <p:cTn id="55" dur="26">
                                          <p:stCondLst>
                                            <p:cond delay="1808"/>
                                          </p:stCondLst>
                                        </p:cTn>
                                        <p:tgtEl>
                                          <p:spTgt spid="3">
                                            <p:txEl>
                                              <p:pRg st="5" end="5"/>
                                            </p:txEl>
                                          </p:spTgt>
                                        </p:tgtEl>
                                      </p:cBhvr>
                                      <p:to x="100000" y="95000"/>
                                    </p:animScale>
                                    <p:animScale>
                                      <p:cBhvr>
                                        <p:cTn id="56" dur="166" decel="50000">
                                          <p:stCondLst>
                                            <p:cond delay="1834"/>
                                          </p:stCondLst>
                                        </p:cTn>
                                        <p:tgtEl>
                                          <p:spTgt spid="3">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Behavior Restraints </a:t>
            </a:r>
            <a:br>
              <a:rPr lang="en-US" dirty="0"/>
            </a:br>
            <a:endParaRPr lang="en-US" dirty="0"/>
          </a:p>
        </p:txBody>
      </p:sp>
      <p:sp>
        <p:nvSpPr>
          <p:cNvPr id="3" name="Content Placeholder 2"/>
          <p:cNvSpPr>
            <a:spLocks noGrp="1"/>
          </p:cNvSpPr>
          <p:nvPr>
            <p:ph idx="1"/>
          </p:nvPr>
        </p:nvSpPr>
        <p:spPr/>
        <p:txBody>
          <a:bodyPr/>
          <a:lstStyle/>
          <a:p>
            <a:r>
              <a:rPr lang="en-US" dirty="0" smtClean="0"/>
              <a:t>The </a:t>
            </a:r>
            <a:r>
              <a:rPr lang="en-US" dirty="0"/>
              <a:t>nurse must closely observe a patient in behavior restraints. Safety checks should be completed every 15 </a:t>
            </a:r>
            <a:r>
              <a:rPr lang="en-US" dirty="0" smtClean="0"/>
              <a:t>minutes</a:t>
            </a:r>
          </a:p>
          <a:p>
            <a:pPr marL="0" indent="0">
              <a:buNone/>
            </a:pPr>
            <a:r>
              <a:rPr lang="en-US" dirty="0" smtClean="0"/>
              <a:t> </a:t>
            </a:r>
            <a:endParaRPr lang="en-US" dirty="0"/>
          </a:p>
          <a:p>
            <a:r>
              <a:rPr lang="en-US" dirty="0" smtClean="0"/>
              <a:t>The </a:t>
            </a:r>
            <a:r>
              <a:rPr lang="en-US" dirty="0"/>
              <a:t>Nursing Supervisor/Nurse Manager </a:t>
            </a:r>
            <a:r>
              <a:rPr lang="en-US" b="1" dirty="0"/>
              <a:t>MUST be notified every time a patient is placed in BEHAVIOR RESTRAINTS</a:t>
            </a:r>
            <a:endParaRPr lang="en-US" dirty="0"/>
          </a:p>
          <a:p>
            <a:endParaRPr lang="en-US" dirty="0"/>
          </a:p>
        </p:txBody>
      </p:sp>
      <p:pic>
        <p:nvPicPr>
          <p:cNvPr id="4" name="Picture 3"/>
          <p:cNvPicPr>
            <a:picLocks noChangeAspect="1"/>
          </p:cNvPicPr>
          <p:nvPr/>
        </p:nvPicPr>
        <p:blipFill>
          <a:blip r:embed="rId2"/>
          <a:stretch>
            <a:fillRect/>
          </a:stretch>
        </p:blipFill>
        <p:spPr>
          <a:xfrm>
            <a:off x="2057400" y="5051425"/>
            <a:ext cx="4657725" cy="1257300"/>
          </a:xfrm>
          <a:prstGeom prst="rect">
            <a:avLst/>
          </a:prstGeom>
        </p:spPr>
      </p:pic>
    </p:spTree>
    <p:extLst>
      <p:ext uri="{BB962C8B-B14F-4D97-AF65-F5344CB8AC3E}">
        <p14:creationId xmlns:p14="http://schemas.microsoft.com/office/powerpoint/2010/main" val="1155931482"/>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Surgical Mitts are Not Restraints</a:t>
            </a:r>
          </a:p>
        </p:txBody>
      </p:sp>
      <p:sp>
        <p:nvSpPr>
          <p:cNvPr id="3" name="Content Placeholder 2"/>
          <p:cNvSpPr>
            <a:spLocks noGrp="1"/>
          </p:cNvSpPr>
          <p:nvPr>
            <p:ph idx="1"/>
          </p:nvPr>
        </p:nvSpPr>
        <p:spPr/>
        <p:txBody>
          <a:bodyPr/>
          <a:lstStyle/>
          <a:p>
            <a:r>
              <a:rPr lang="en-US" dirty="0" smtClean="0"/>
              <a:t>Mitts are available to assist in preventing the patient from pulling at lines and /or tubes</a:t>
            </a:r>
          </a:p>
          <a:p>
            <a:r>
              <a:rPr lang="en-US" dirty="0" smtClean="0"/>
              <a:t>These are NOT considered restraints</a:t>
            </a:r>
          </a:p>
          <a:p>
            <a:r>
              <a:rPr lang="en-US" dirty="0" smtClean="0"/>
              <a:t>Does not require an order</a:t>
            </a:r>
            <a:endParaRPr lang="en-US" dirty="0"/>
          </a:p>
        </p:txBody>
      </p:sp>
      <p:pic>
        <p:nvPicPr>
          <p:cNvPr id="4" name="Picture 3"/>
          <p:cNvPicPr>
            <a:picLocks noChangeAspect="1"/>
          </p:cNvPicPr>
          <p:nvPr/>
        </p:nvPicPr>
        <p:blipFill>
          <a:blip r:embed="rId2"/>
          <a:stretch>
            <a:fillRect/>
          </a:stretch>
        </p:blipFill>
        <p:spPr>
          <a:xfrm>
            <a:off x="3429000" y="3810000"/>
            <a:ext cx="1952625" cy="1800225"/>
          </a:xfrm>
          <a:prstGeom prst="rect">
            <a:avLst/>
          </a:prstGeom>
        </p:spPr>
      </p:pic>
    </p:spTree>
    <p:extLst>
      <p:ext uri="{BB962C8B-B14F-4D97-AF65-F5344CB8AC3E}">
        <p14:creationId xmlns:p14="http://schemas.microsoft.com/office/powerpoint/2010/main" val="525689930"/>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body" idx="4294967295"/>
          </p:nvPr>
        </p:nvSpPr>
        <p:spPr>
          <a:xfrm>
            <a:off x="0" y="1600200"/>
            <a:ext cx="7620000" cy="4038600"/>
          </a:xfrm>
        </p:spPr>
        <p:txBody>
          <a:bodyPr/>
          <a:lstStyle/>
          <a:p>
            <a:pPr eaLnBrk="1" hangingPunct="1"/>
            <a:endParaRPr lang="en-US" altLang="en-US" dirty="0" smtClean="0"/>
          </a:p>
          <a:p>
            <a:pPr eaLnBrk="1" hangingPunct="1"/>
            <a:endParaRPr lang="en-US" altLang="en-US" dirty="0" smtClean="0"/>
          </a:p>
          <a:p>
            <a:pPr algn="ctr" eaLnBrk="1" hangingPunct="1">
              <a:buFont typeface="Wingdings" panose="05000000000000000000" pitchFamily="2" charset="2"/>
              <a:buNone/>
            </a:pPr>
            <a:r>
              <a:rPr lang="en-US" altLang="en-US" dirty="0" smtClean="0"/>
              <a:t>  </a:t>
            </a:r>
            <a:r>
              <a:rPr lang="en-US" altLang="en-US" sz="4000" dirty="0" smtClean="0">
                <a:solidFill>
                  <a:schemeClr val="tx2"/>
                </a:solidFill>
              </a:rPr>
              <a:t>Nothing By Mouth Orders</a:t>
            </a:r>
          </a:p>
          <a:p>
            <a:pPr eaLnBrk="1" hangingPunct="1">
              <a:buFont typeface="Wingdings" panose="05000000000000000000" pitchFamily="2" charset="2"/>
              <a:buNone/>
            </a:pPr>
            <a:r>
              <a:rPr lang="en-US" altLang="en-US" sz="3600" dirty="0" smtClean="0">
                <a:solidFill>
                  <a:schemeClr val="tx2"/>
                </a:solidFill>
              </a:rPr>
              <a:t>                    </a:t>
            </a:r>
            <a:r>
              <a:rPr lang="en-US" altLang="en-US" sz="3600" dirty="0" smtClean="0"/>
              <a:t>(NPO Policy)</a:t>
            </a:r>
          </a:p>
        </p:txBody>
      </p:sp>
    </p:spTree>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Occurrence Reporting</a:t>
            </a:r>
            <a:endParaRPr lang="en-US" dirty="0"/>
          </a:p>
        </p:txBody>
      </p:sp>
      <p:sp>
        <p:nvSpPr>
          <p:cNvPr id="3" name="Content Placeholder 2"/>
          <p:cNvSpPr>
            <a:spLocks noGrp="1"/>
          </p:cNvSpPr>
          <p:nvPr>
            <p:ph idx="1"/>
          </p:nvPr>
        </p:nvSpPr>
        <p:spPr/>
        <p:txBody>
          <a:bodyPr/>
          <a:lstStyle/>
          <a:p>
            <a:r>
              <a:rPr lang="en-US" dirty="0" smtClean="0"/>
              <a:t>Occurrences are events that are unplanned, unexpected and unrelated to the natural course of a patient’s disease process or routine care and treatment</a:t>
            </a:r>
          </a:p>
          <a:p>
            <a:r>
              <a:rPr lang="en-US" dirty="0" smtClean="0"/>
              <a:t>Occurrences can happen in any department</a:t>
            </a:r>
          </a:p>
          <a:p>
            <a:r>
              <a:rPr lang="en-US" dirty="0" smtClean="0"/>
              <a:t>Any associate who discovers, witnesses or to whom an occurrence is reported is responsible for documenting the event immediately via the </a:t>
            </a:r>
            <a:r>
              <a:rPr lang="en-US" dirty="0" smtClean="0">
                <a:solidFill>
                  <a:srgbClr val="FF0000"/>
                </a:solidFill>
              </a:rPr>
              <a:t>Occurrence Report located on the CHS Intranet</a:t>
            </a:r>
          </a:p>
          <a:p>
            <a:r>
              <a:rPr lang="en-US" dirty="0" smtClean="0"/>
              <a:t>Do not document that an occurrence report was completed or give your opinion in the medical record or on the occurrence report</a:t>
            </a:r>
          </a:p>
          <a:p>
            <a:endParaRPr lang="en-US" dirty="0"/>
          </a:p>
        </p:txBody>
      </p:sp>
      <p:sp>
        <p:nvSpPr>
          <p:cNvPr id="4" name="Up Arrow 3"/>
          <p:cNvSpPr/>
          <p:nvPr/>
        </p:nvSpPr>
        <p:spPr>
          <a:xfrm rot="18103887">
            <a:off x="4873207" y="5376074"/>
            <a:ext cx="484632" cy="978408"/>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73929647"/>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4"/>
                                        </p:tgtEl>
                                      </p:cBhvr>
                                    </p:animEffect>
                                    <p:animScale>
                                      <p:cBhvr>
                                        <p:cTn id="11"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en-US" altLang="en-US" sz="4000" b="1" dirty="0" smtClean="0"/>
              <a:t> Nothing by Mouth </a:t>
            </a:r>
            <a:r>
              <a:rPr lang="en-US" altLang="en-US" sz="3600" dirty="0" smtClean="0"/>
              <a:t> NPO Orders</a:t>
            </a:r>
          </a:p>
        </p:txBody>
      </p:sp>
      <p:sp>
        <p:nvSpPr>
          <p:cNvPr id="90115" name="Rectangle 3"/>
          <p:cNvSpPr>
            <a:spLocks noGrp="1" noChangeArrowheads="1"/>
          </p:cNvSpPr>
          <p:nvPr>
            <p:ph idx="1"/>
          </p:nvPr>
        </p:nvSpPr>
        <p:spPr>
          <a:xfrm>
            <a:off x="460761" y="1417638"/>
            <a:ext cx="7315200" cy="4068763"/>
          </a:xfrm>
        </p:spPr>
        <p:txBody>
          <a:bodyPr/>
          <a:lstStyle/>
          <a:p>
            <a:pPr marL="457200" indent="-457200" eaLnBrk="1" hangingPunct="1">
              <a:buClr>
                <a:schemeClr val="tx2"/>
              </a:buClr>
              <a:buFont typeface="+mj-lt"/>
              <a:buAutoNum type="arabicPeriod"/>
              <a:defRPr/>
            </a:pPr>
            <a:r>
              <a:rPr lang="en-US" altLang="en-US" sz="2200" dirty="0" smtClean="0"/>
              <a:t>NPO no oral medications</a:t>
            </a:r>
          </a:p>
          <a:p>
            <a:pPr marL="457200" indent="-457200" eaLnBrk="1" hangingPunct="1">
              <a:buClr>
                <a:schemeClr val="tx2"/>
              </a:buClr>
              <a:buFont typeface="+mj-lt"/>
              <a:buAutoNum type="arabicPeriod"/>
              <a:defRPr/>
            </a:pPr>
            <a:r>
              <a:rPr lang="en-US" altLang="en-US" sz="2200" dirty="0" smtClean="0"/>
              <a:t>NPO give oral medications</a:t>
            </a:r>
          </a:p>
          <a:p>
            <a:pPr eaLnBrk="1" hangingPunct="1">
              <a:buClr>
                <a:schemeClr val="tx2"/>
              </a:buClr>
              <a:buFontTx/>
              <a:buChar char="•"/>
              <a:defRPr/>
            </a:pPr>
            <a:r>
              <a:rPr lang="en-US" altLang="en-US" sz="2000" i="1" dirty="0" smtClean="0">
                <a:solidFill>
                  <a:srgbClr val="C00000"/>
                </a:solidFill>
              </a:rPr>
              <a:t>Provider must specify if certain meds are to be held, for the others will be discontinued</a:t>
            </a:r>
          </a:p>
          <a:p>
            <a:pPr eaLnBrk="1" hangingPunct="1">
              <a:buClr>
                <a:schemeClr val="tx2"/>
              </a:buClr>
              <a:buFontTx/>
              <a:buChar char="•"/>
              <a:defRPr/>
            </a:pPr>
            <a:r>
              <a:rPr lang="en-US" altLang="en-US" sz="2000" i="1" dirty="0" smtClean="0"/>
              <a:t>It is a given that the meds are given with small sips of H2O </a:t>
            </a:r>
          </a:p>
          <a:p>
            <a:pPr marL="0" indent="0" eaLnBrk="1" hangingPunct="1">
              <a:buClr>
                <a:schemeClr val="tx2"/>
              </a:buClr>
              <a:buNone/>
              <a:defRPr/>
            </a:pPr>
            <a:endParaRPr lang="en-US" altLang="en-US" sz="2000" i="1" dirty="0" smtClean="0"/>
          </a:p>
          <a:p>
            <a:pPr marL="0" indent="0" eaLnBrk="1" hangingPunct="1">
              <a:buClr>
                <a:schemeClr val="tx2"/>
              </a:buClr>
              <a:buNone/>
              <a:defRPr/>
            </a:pPr>
            <a:r>
              <a:rPr lang="en-US" altLang="en-US" sz="2400" dirty="0" smtClean="0">
                <a:solidFill>
                  <a:schemeClr val="tx2"/>
                </a:solidFill>
              </a:rPr>
              <a:t>If NPO is due to having Procedure/Test: </a:t>
            </a:r>
          </a:p>
          <a:p>
            <a:pPr eaLnBrk="1" hangingPunct="1">
              <a:buClr>
                <a:schemeClr val="tx2"/>
              </a:buClr>
              <a:defRPr/>
            </a:pPr>
            <a:r>
              <a:rPr lang="en-US" altLang="en-US" sz="2200" dirty="0" smtClean="0"/>
              <a:t>NPO no oral meds - until procedure/test completed</a:t>
            </a:r>
          </a:p>
          <a:p>
            <a:pPr eaLnBrk="1" hangingPunct="1">
              <a:buClr>
                <a:schemeClr val="tx2"/>
              </a:buClr>
              <a:defRPr/>
            </a:pPr>
            <a:r>
              <a:rPr lang="en-US" altLang="en-US" sz="2200" dirty="0" smtClean="0"/>
              <a:t>NPO give oral meds - until procedure/test completed</a:t>
            </a:r>
          </a:p>
          <a:p>
            <a:pPr eaLnBrk="1" hangingPunct="1">
              <a:buClr>
                <a:schemeClr val="tx2"/>
              </a:buClr>
              <a:defRPr/>
            </a:pPr>
            <a:endParaRPr lang="en-US" altLang="en-US" sz="2200" dirty="0" smtClean="0"/>
          </a:p>
          <a:p>
            <a:pPr eaLnBrk="1" hangingPunct="1">
              <a:buClr>
                <a:schemeClr val="tx2"/>
              </a:buClr>
              <a:buFont typeface="Arial" panose="020B0604020202020204" pitchFamily="34" charset="0"/>
              <a:buChar char="•"/>
              <a:defRPr/>
            </a:pPr>
            <a:r>
              <a:rPr lang="en-US" altLang="en-US" sz="3200" i="1" dirty="0" smtClean="0">
                <a:solidFill>
                  <a:srgbClr val="C00000"/>
                </a:solidFill>
              </a:rPr>
              <a:t>Provider </a:t>
            </a:r>
            <a:r>
              <a:rPr lang="en-US" altLang="en-US" sz="3200" i="1" dirty="0">
                <a:solidFill>
                  <a:srgbClr val="C00000"/>
                </a:solidFill>
              </a:rPr>
              <a:t>must specify if certain meds being held </a:t>
            </a:r>
          </a:p>
          <a:p>
            <a:pPr eaLnBrk="1" hangingPunct="1">
              <a:buClr>
                <a:schemeClr val="tx2"/>
              </a:buClr>
              <a:buFontTx/>
              <a:buChar char="•"/>
              <a:defRPr/>
            </a:pPr>
            <a:endParaRPr lang="en-US" altLang="en-US" sz="2200" dirty="0" smtClean="0"/>
          </a:p>
        </p:txBody>
      </p:sp>
    </p:spTree>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en-US" altLang="en-US" sz="3600" dirty="0" smtClean="0"/>
              <a:t>RN Driven </a:t>
            </a:r>
            <a:br>
              <a:rPr lang="en-US" altLang="en-US" sz="3600" dirty="0" smtClean="0"/>
            </a:br>
            <a:r>
              <a:rPr lang="en-US" altLang="en-US" sz="3600" dirty="0" smtClean="0"/>
              <a:t>HIV Testing Overview </a:t>
            </a:r>
          </a:p>
        </p:txBody>
      </p:sp>
      <p:sp>
        <p:nvSpPr>
          <p:cNvPr id="119811" name="Rectangle 3"/>
          <p:cNvSpPr>
            <a:spLocks noGrp="1" noChangeArrowheads="1"/>
          </p:cNvSpPr>
          <p:nvPr>
            <p:ph idx="1"/>
          </p:nvPr>
        </p:nvSpPr>
        <p:spPr>
          <a:xfrm>
            <a:off x="914400" y="1828800"/>
            <a:ext cx="6934200" cy="3611563"/>
          </a:xfrm>
        </p:spPr>
        <p:txBody>
          <a:bodyPr/>
          <a:lstStyle/>
          <a:p>
            <a:pPr eaLnBrk="1" hangingPunct="1">
              <a:buClr>
                <a:schemeClr val="tx2"/>
              </a:buClr>
              <a:buFontTx/>
              <a:buNone/>
              <a:defRPr/>
            </a:pPr>
            <a:r>
              <a:rPr lang="en-US" altLang="en-US" sz="2400" dirty="0" smtClean="0">
                <a:solidFill>
                  <a:schemeClr val="tx2"/>
                </a:solidFill>
              </a:rPr>
              <a:t>NYS Mandatory Screening </a:t>
            </a:r>
          </a:p>
          <a:p>
            <a:pPr lvl="1" eaLnBrk="1" hangingPunct="1">
              <a:buFontTx/>
              <a:buChar char="•"/>
              <a:defRPr/>
            </a:pPr>
            <a:r>
              <a:rPr lang="en-US" altLang="en-US" sz="2200" dirty="0" smtClean="0"/>
              <a:t>Ages 13 - 64 must be offered testing at least one time</a:t>
            </a:r>
          </a:p>
          <a:p>
            <a:pPr lvl="1" eaLnBrk="1" hangingPunct="1">
              <a:buFontTx/>
              <a:buChar char="•"/>
              <a:defRPr/>
            </a:pPr>
            <a:r>
              <a:rPr lang="en-US" altLang="en-US" sz="2200" dirty="0" smtClean="0"/>
              <a:t>Education must be provided</a:t>
            </a:r>
          </a:p>
          <a:p>
            <a:pPr lvl="1" eaLnBrk="1" hangingPunct="1">
              <a:buFontTx/>
              <a:buChar char="•"/>
              <a:defRPr/>
            </a:pPr>
            <a:r>
              <a:rPr lang="en-US" altLang="en-US" sz="2200" dirty="0" smtClean="0">
                <a:solidFill>
                  <a:schemeClr val="tx2"/>
                </a:solidFill>
              </a:rPr>
              <a:t>Verbal consent is required</a:t>
            </a:r>
          </a:p>
          <a:p>
            <a:pPr lvl="2" eaLnBrk="1" hangingPunct="1">
              <a:defRPr/>
            </a:pPr>
            <a:r>
              <a:rPr lang="en-US" altLang="en-US" sz="2000" i="1" dirty="0" smtClean="0">
                <a:solidFill>
                  <a:srgbClr val="FF0000"/>
                </a:solidFill>
              </a:rPr>
              <a:t>Written consent is not required</a:t>
            </a:r>
          </a:p>
          <a:p>
            <a:pPr lvl="1" eaLnBrk="1" hangingPunct="1">
              <a:buFontTx/>
              <a:buChar char="•"/>
              <a:defRPr/>
            </a:pPr>
            <a:r>
              <a:rPr lang="en-US" altLang="en-US" sz="2200" dirty="0" smtClean="0"/>
              <a:t>Key points on consent are to be reviewed</a:t>
            </a:r>
          </a:p>
          <a:p>
            <a:pPr lvl="1" eaLnBrk="1" hangingPunct="1">
              <a:buFontTx/>
              <a:buChar char="•"/>
              <a:defRPr/>
            </a:pPr>
            <a:r>
              <a:rPr lang="en-US" altLang="en-US" sz="2200" dirty="0" smtClean="0"/>
              <a:t>Offered to all ED, In/Outpatients  </a:t>
            </a:r>
          </a:p>
          <a:p>
            <a:pPr lvl="1" eaLnBrk="1" hangingPunct="1">
              <a:buFontTx/>
              <a:buChar char="•"/>
              <a:defRPr/>
            </a:pPr>
            <a:r>
              <a:rPr lang="en-US" altLang="en-US" sz="2200" dirty="0" smtClean="0"/>
              <a:t>Patient can refuse</a:t>
            </a:r>
          </a:p>
        </p:txBody>
      </p:sp>
    </p:spTree>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eaLnBrk="1" hangingPunct="1"/>
            <a:r>
              <a:rPr lang="en-US" altLang="en-US" sz="3600" dirty="0" smtClean="0"/>
              <a:t>HIV Testing - Education </a:t>
            </a:r>
          </a:p>
        </p:txBody>
      </p:sp>
      <p:sp>
        <p:nvSpPr>
          <p:cNvPr id="121859" name="Rectangle 3"/>
          <p:cNvSpPr>
            <a:spLocks noGrp="1" noChangeArrowheads="1"/>
          </p:cNvSpPr>
          <p:nvPr>
            <p:ph type="body" sz="half" idx="1"/>
          </p:nvPr>
        </p:nvSpPr>
        <p:spPr>
          <a:xfrm>
            <a:off x="457200" y="1905000"/>
            <a:ext cx="3886200" cy="3459163"/>
          </a:xfrm>
        </p:spPr>
        <p:txBody>
          <a:bodyPr/>
          <a:lstStyle/>
          <a:p>
            <a:pPr eaLnBrk="1" hangingPunct="1">
              <a:buFont typeface="Wingdings" panose="05000000000000000000" pitchFamily="2" charset="2"/>
              <a:buNone/>
              <a:defRPr/>
            </a:pPr>
            <a:r>
              <a:rPr lang="en-US" altLang="en-US" sz="2400" dirty="0" smtClean="0">
                <a:solidFill>
                  <a:schemeClr val="tx2"/>
                </a:solidFill>
              </a:rPr>
              <a:t>Prior to consent and testing, </a:t>
            </a:r>
          </a:p>
          <a:p>
            <a:pPr eaLnBrk="1" hangingPunct="1">
              <a:buFont typeface="Wingdings" panose="05000000000000000000" pitchFamily="2" charset="2"/>
              <a:buNone/>
              <a:defRPr/>
            </a:pPr>
            <a:r>
              <a:rPr lang="en-US" altLang="en-US" sz="2400" dirty="0" smtClean="0">
                <a:solidFill>
                  <a:schemeClr val="tx2"/>
                </a:solidFill>
              </a:rPr>
              <a:t>staff must educate regarding</a:t>
            </a:r>
          </a:p>
          <a:p>
            <a:pPr lvl="1" eaLnBrk="1" hangingPunct="1">
              <a:buFontTx/>
              <a:buChar char="•"/>
              <a:defRPr/>
            </a:pPr>
            <a:r>
              <a:rPr lang="en-US" altLang="en-US" sz="2200" dirty="0" smtClean="0"/>
              <a:t>Explanation  </a:t>
            </a:r>
          </a:p>
          <a:p>
            <a:pPr lvl="1" eaLnBrk="1" hangingPunct="1">
              <a:buFontTx/>
              <a:buChar char="•"/>
              <a:defRPr/>
            </a:pPr>
            <a:r>
              <a:rPr lang="en-US" altLang="en-US" sz="2200" dirty="0" smtClean="0"/>
              <a:t>Treatments</a:t>
            </a:r>
          </a:p>
          <a:p>
            <a:pPr lvl="1" eaLnBrk="1" hangingPunct="1">
              <a:buFontTx/>
              <a:buChar char="•"/>
              <a:defRPr/>
            </a:pPr>
            <a:r>
              <a:rPr lang="en-US" altLang="en-US" sz="2200" dirty="0" smtClean="0"/>
              <a:t>Prevention strategies</a:t>
            </a:r>
          </a:p>
          <a:p>
            <a:pPr lvl="1" eaLnBrk="1" hangingPunct="1">
              <a:buFontTx/>
              <a:buChar char="•"/>
              <a:defRPr/>
            </a:pPr>
            <a:r>
              <a:rPr lang="en-US" altLang="en-US" sz="2200" dirty="0" smtClean="0"/>
              <a:t>Voluntary </a:t>
            </a:r>
          </a:p>
          <a:p>
            <a:pPr lvl="1" eaLnBrk="1" hangingPunct="1">
              <a:buFontTx/>
              <a:buChar char="•"/>
              <a:defRPr/>
            </a:pPr>
            <a:r>
              <a:rPr lang="en-US" altLang="en-US" sz="2200" dirty="0" smtClean="0"/>
              <a:t>Confidential</a:t>
            </a:r>
          </a:p>
        </p:txBody>
      </p:sp>
      <p:graphicFrame>
        <p:nvGraphicFramePr>
          <p:cNvPr id="7" name="Content Placeholder 6"/>
          <p:cNvGraphicFramePr>
            <a:graphicFrameLocks noGrp="1" noChangeAspect="1"/>
          </p:cNvGraphicFramePr>
          <p:nvPr>
            <p:ph sz="half" idx="2"/>
            <p:extLst>
              <p:ext uri="{D42A27DB-BD31-4B8C-83A1-F6EECF244321}">
                <p14:modId xmlns:p14="http://schemas.microsoft.com/office/powerpoint/2010/main" val="801181800"/>
              </p:ext>
            </p:extLst>
          </p:nvPr>
        </p:nvGraphicFramePr>
        <p:xfrm>
          <a:off x="4346249" y="1905000"/>
          <a:ext cx="3497263" cy="3886200"/>
        </p:xfrm>
        <a:graphic>
          <a:graphicData uri="http://schemas.openxmlformats.org/presentationml/2006/ole">
            <mc:AlternateContent xmlns:mc="http://schemas.openxmlformats.org/markup-compatibility/2006">
              <mc:Choice xmlns:v="urn:schemas-microsoft-com:vml" Requires="v">
                <p:oleObj spid="_x0000_s337190" name="Acrobat Document" r:id="rId3" imgW="5829233" imgH="7543775" progId="AcroExch.Document.DC">
                  <p:embed/>
                </p:oleObj>
              </mc:Choice>
              <mc:Fallback>
                <p:oleObj name="Acrobat Document" r:id="rId3" imgW="5829233" imgH="7543775" progId="AcroExch.Document.DC">
                  <p:embed/>
                  <p:pic>
                    <p:nvPicPr>
                      <p:cNvPr id="0" name=""/>
                      <p:cNvPicPr/>
                      <p:nvPr/>
                    </p:nvPicPr>
                    <p:blipFill>
                      <a:blip r:embed="rId4"/>
                      <a:stretch>
                        <a:fillRect/>
                      </a:stretch>
                    </p:blipFill>
                    <p:spPr>
                      <a:xfrm>
                        <a:off x="4346249" y="1905000"/>
                        <a:ext cx="3497263" cy="3886200"/>
                      </a:xfrm>
                      <a:prstGeom prst="rect">
                        <a:avLst/>
                      </a:prstGeom>
                    </p:spPr>
                  </p:pic>
                </p:oleObj>
              </mc:Fallback>
            </mc:AlternateContent>
          </a:graphicData>
        </a:graphic>
      </p:graphicFrame>
      <p:sp>
        <p:nvSpPr>
          <p:cNvPr id="2" name="Down Arrow 1"/>
          <p:cNvSpPr/>
          <p:nvPr/>
        </p:nvSpPr>
        <p:spPr>
          <a:xfrm>
            <a:off x="7162800" y="810869"/>
            <a:ext cx="484632" cy="978408"/>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10807190"/>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idx="4294967295"/>
          </p:nvPr>
        </p:nvSpPr>
        <p:spPr>
          <a:xfrm>
            <a:off x="0" y="277813"/>
            <a:ext cx="7391400" cy="1139825"/>
          </a:xfrm>
        </p:spPr>
        <p:txBody>
          <a:bodyPr/>
          <a:lstStyle/>
          <a:p>
            <a:pPr eaLnBrk="1" hangingPunct="1">
              <a:defRPr/>
            </a:pPr>
            <a:r>
              <a:rPr lang="en-US" altLang="en-US" sz="3600" dirty="0" smtClean="0"/>
              <a:t>Hepatitis C Testing</a:t>
            </a:r>
          </a:p>
        </p:txBody>
      </p:sp>
      <p:sp>
        <p:nvSpPr>
          <p:cNvPr id="128004" name="Rectangle 4"/>
          <p:cNvSpPr>
            <a:spLocks noGrp="1" noChangeArrowheads="1"/>
          </p:cNvSpPr>
          <p:nvPr>
            <p:ph type="body" sz="half" idx="4294967295"/>
          </p:nvPr>
        </p:nvSpPr>
        <p:spPr>
          <a:xfrm>
            <a:off x="228600" y="1752600"/>
            <a:ext cx="7772400" cy="4343400"/>
          </a:xfrm>
        </p:spPr>
        <p:txBody>
          <a:bodyPr/>
          <a:lstStyle/>
          <a:p>
            <a:pPr eaLnBrk="1" hangingPunct="1">
              <a:buFont typeface="Wingdings" panose="05000000000000000000" pitchFamily="2" charset="2"/>
              <a:buNone/>
              <a:defRPr/>
            </a:pPr>
            <a:r>
              <a:rPr lang="en-US" altLang="en-US" sz="2400" dirty="0" smtClean="0">
                <a:solidFill>
                  <a:schemeClr val="tx2"/>
                </a:solidFill>
              </a:rPr>
              <a:t>Testing is offered to individuals considered at risk</a:t>
            </a:r>
          </a:p>
          <a:p>
            <a:pPr lvl="1" eaLnBrk="1" hangingPunct="1">
              <a:buFontTx/>
              <a:buChar char="•"/>
              <a:defRPr/>
            </a:pPr>
            <a:r>
              <a:rPr lang="en-US" altLang="en-US" sz="2200" dirty="0" smtClean="0"/>
              <a:t>Born between 1945 -1965</a:t>
            </a:r>
          </a:p>
          <a:p>
            <a:pPr lvl="1" eaLnBrk="1" hangingPunct="1">
              <a:buFontTx/>
              <a:buChar char="•"/>
              <a:defRPr/>
            </a:pPr>
            <a:r>
              <a:rPr lang="en-US" altLang="en-US" sz="2200" dirty="0" smtClean="0"/>
              <a:t>Illicit IV drug abuse current or in past</a:t>
            </a:r>
          </a:p>
          <a:p>
            <a:pPr lvl="1" eaLnBrk="1" hangingPunct="1">
              <a:buFontTx/>
              <a:buChar char="•"/>
              <a:defRPr/>
            </a:pPr>
            <a:r>
              <a:rPr lang="en-US" altLang="en-US" sz="2200" dirty="0" smtClean="0"/>
              <a:t>Received donated blood products/organs before 1992   </a:t>
            </a:r>
          </a:p>
          <a:p>
            <a:pPr lvl="1" eaLnBrk="1" hangingPunct="1">
              <a:buFontTx/>
              <a:buChar char="•"/>
              <a:defRPr/>
            </a:pPr>
            <a:r>
              <a:rPr lang="en-US" altLang="en-US" sz="2200" dirty="0" smtClean="0"/>
              <a:t>Abnormal LFTs or Liver disease</a:t>
            </a:r>
          </a:p>
          <a:p>
            <a:pPr lvl="1" eaLnBrk="1" hangingPunct="1">
              <a:buFontTx/>
              <a:buChar char="•"/>
              <a:defRPr/>
            </a:pPr>
            <a:r>
              <a:rPr lang="en-US" altLang="en-US" sz="2200" dirty="0" smtClean="0"/>
              <a:t>Receiving Hemodialysis</a:t>
            </a:r>
          </a:p>
          <a:p>
            <a:pPr lvl="1" eaLnBrk="1" hangingPunct="1">
              <a:buFontTx/>
              <a:buChar char="•"/>
              <a:defRPr/>
            </a:pPr>
            <a:r>
              <a:rPr lang="en-US" altLang="en-US" sz="2200" dirty="0" smtClean="0"/>
              <a:t>Infant born to Mother who is Hepatitis C+ </a:t>
            </a:r>
          </a:p>
          <a:p>
            <a:pPr lvl="1" eaLnBrk="1" hangingPunct="1">
              <a:buFontTx/>
              <a:buChar char="•"/>
              <a:defRPr/>
            </a:pPr>
            <a:r>
              <a:rPr lang="en-US" altLang="en-US" sz="2200" dirty="0" smtClean="0"/>
              <a:t>HCW who have been exposed to blood on the job, via needlestick injury or sharp object</a:t>
            </a:r>
          </a:p>
          <a:p>
            <a:pPr lvl="1" eaLnBrk="1" hangingPunct="1">
              <a:buFontTx/>
              <a:buChar char="•"/>
              <a:defRPr/>
            </a:pPr>
            <a:r>
              <a:rPr lang="en-US" altLang="en-US" sz="2200" dirty="0" smtClean="0"/>
              <a:t>Any patient whom provider feels is at risk </a:t>
            </a:r>
          </a:p>
          <a:p>
            <a:pPr lvl="1" eaLnBrk="1" hangingPunct="1">
              <a:buFontTx/>
              <a:buChar char="•"/>
              <a:defRPr/>
            </a:pPr>
            <a:endParaRPr lang="en-US" altLang="en-US" sz="2200" dirty="0" smtClean="0"/>
          </a:p>
        </p:txBody>
      </p:sp>
    </p:spTree>
    <p:extLst>
      <p:ext uri="{BB962C8B-B14F-4D97-AF65-F5344CB8AC3E}">
        <p14:creationId xmlns:p14="http://schemas.microsoft.com/office/powerpoint/2010/main" val="2862575733"/>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Catholic Health </a:t>
            </a:r>
            <a:br>
              <a:rPr lang="en-US" dirty="0" smtClean="0"/>
            </a:br>
            <a:r>
              <a:rPr lang="en-US" dirty="0" smtClean="0"/>
              <a:t>Early Identification of Sepsis</a:t>
            </a:r>
            <a:br>
              <a:rPr lang="en-US" dirty="0" smtClean="0"/>
            </a:br>
            <a:r>
              <a:rPr lang="en-US" dirty="0" smtClean="0"/>
              <a:t>Severe Sepsis/Septic Shock Protocol CHS-QPS-028</a:t>
            </a:r>
            <a:endParaRPr lang="en-US" dirty="0"/>
          </a:p>
        </p:txBody>
      </p:sp>
      <p:pic>
        <p:nvPicPr>
          <p:cNvPr id="4" name="Picture 3"/>
          <p:cNvPicPr>
            <a:picLocks noChangeAspect="1"/>
          </p:cNvPicPr>
          <p:nvPr/>
        </p:nvPicPr>
        <p:blipFill>
          <a:blip r:embed="rId2"/>
          <a:stretch>
            <a:fillRect/>
          </a:stretch>
        </p:blipFill>
        <p:spPr>
          <a:xfrm>
            <a:off x="5410200" y="4419600"/>
            <a:ext cx="3648075" cy="1905000"/>
          </a:xfrm>
          <a:prstGeom prst="rect">
            <a:avLst/>
          </a:prstGeom>
        </p:spPr>
      </p:pic>
    </p:spTree>
    <p:extLst>
      <p:ext uri="{BB962C8B-B14F-4D97-AF65-F5344CB8AC3E}">
        <p14:creationId xmlns:p14="http://schemas.microsoft.com/office/powerpoint/2010/main" val="414498699"/>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algn="ctr" eaLnBrk="1" hangingPunct="1"/>
            <a:r>
              <a:rPr lang="en-US" altLang="en-US" sz="3600" dirty="0">
                <a:latin typeface="Arial" panose="020B0604020202020204" pitchFamily="34" charset="0"/>
                <a:cs typeface="Arial" panose="020B0604020202020204" pitchFamily="34" charset="0"/>
              </a:rPr>
              <a:t>Sepsis Protocol </a:t>
            </a:r>
          </a:p>
        </p:txBody>
      </p:sp>
      <p:sp>
        <p:nvSpPr>
          <p:cNvPr id="60419" name="Content Placeholder 2"/>
          <p:cNvSpPr>
            <a:spLocks noGrp="1"/>
          </p:cNvSpPr>
          <p:nvPr>
            <p:ph idx="1"/>
          </p:nvPr>
        </p:nvSpPr>
        <p:spPr>
          <a:xfrm>
            <a:off x="609600" y="1676400"/>
            <a:ext cx="6810375" cy="4572000"/>
          </a:xfrm>
        </p:spPr>
        <p:txBody>
          <a:bodyPr rtlCol="0">
            <a:normAutofit/>
          </a:bodyPr>
          <a:lstStyle/>
          <a:p>
            <a:pPr marL="0" indent="0" eaLnBrk="1" fontAlgn="auto" hangingPunct="1">
              <a:spcAft>
                <a:spcPts val="0"/>
              </a:spcAft>
              <a:buNone/>
              <a:defRPr/>
            </a:pPr>
            <a:r>
              <a:rPr lang="en-US" altLang="en-US" sz="2400" dirty="0">
                <a:solidFill>
                  <a:schemeClr val="tx2"/>
                </a:solidFill>
                <a:latin typeface="Arial" panose="020B0604020202020204" pitchFamily="34" charset="0"/>
                <a:cs typeface="Arial" panose="020B0604020202020204" pitchFamily="34" charset="0"/>
              </a:rPr>
              <a:t>Catholic Health identified the need </a:t>
            </a:r>
          </a:p>
          <a:p>
            <a:pPr eaLnBrk="1" fontAlgn="auto" hangingPunct="1">
              <a:spcAft>
                <a:spcPts val="0"/>
              </a:spcAft>
              <a:buClr>
                <a:schemeClr val="tx2"/>
              </a:buClr>
              <a:buFont typeface="Arial" panose="020B0604020202020204" pitchFamily="34" charset="0"/>
              <a:buChar char="•"/>
              <a:defRPr/>
            </a:pPr>
            <a:r>
              <a:rPr lang="en-US" altLang="en-US" sz="2200" dirty="0">
                <a:latin typeface="Arial" panose="020B0604020202020204" pitchFamily="34" charset="0"/>
                <a:cs typeface="Arial" panose="020B0604020202020204" pitchFamily="34" charset="0"/>
              </a:rPr>
              <a:t>To diagnose those patients who are at greatest risk for sepsis development as soon as possible </a:t>
            </a:r>
          </a:p>
          <a:p>
            <a:pPr eaLnBrk="1" fontAlgn="auto" hangingPunct="1">
              <a:spcAft>
                <a:spcPts val="0"/>
              </a:spcAft>
              <a:defRPr/>
            </a:pPr>
            <a:endParaRPr lang="en-US" altLang="en-US" sz="2200" dirty="0">
              <a:latin typeface="Arial" panose="020B0604020202020204" pitchFamily="34" charset="0"/>
              <a:cs typeface="Arial" panose="020B0604020202020204" pitchFamily="34" charset="0"/>
            </a:endParaRPr>
          </a:p>
          <a:p>
            <a:pPr marL="0" indent="0" eaLnBrk="1" fontAlgn="auto" hangingPunct="1">
              <a:spcAft>
                <a:spcPts val="0"/>
              </a:spcAft>
              <a:buNone/>
              <a:defRPr/>
            </a:pPr>
            <a:r>
              <a:rPr lang="en-US" altLang="en-US" sz="2400" dirty="0">
                <a:solidFill>
                  <a:srgbClr val="C00000"/>
                </a:solidFill>
                <a:latin typeface="Arial" panose="020B0604020202020204" pitchFamily="34" charset="0"/>
                <a:cs typeface="Arial" panose="020B0604020202020204" pitchFamily="34" charset="0"/>
              </a:rPr>
              <a:t>Treatment </a:t>
            </a:r>
            <a:r>
              <a:rPr lang="en-US" altLang="en-US" sz="2400" dirty="0" smtClean="0">
                <a:solidFill>
                  <a:srgbClr val="C00000"/>
                </a:solidFill>
                <a:latin typeface="Arial" panose="020B0604020202020204" pitchFamily="34" charset="0"/>
                <a:cs typeface="Arial" panose="020B0604020202020204" pitchFamily="34" charset="0"/>
              </a:rPr>
              <a:t>initiated </a:t>
            </a:r>
            <a:r>
              <a:rPr lang="en-US" altLang="en-US" sz="2400" dirty="0">
                <a:solidFill>
                  <a:srgbClr val="C00000"/>
                </a:solidFill>
                <a:latin typeface="Arial" panose="020B0604020202020204" pitchFamily="34" charset="0"/>
                <a:cs typeface="Arial" panose="020B0604020202020204" pitchFamily="34" charset="0"/>
              </a:rPr>
              <a:t>as soon as possible </a:t>
            </a:r>
          </a:p>
          <a:p>
            <a:pPr eaLnBrk="1" fontAlgn="auto" hangingPunct="1">
              <a:spcAft>
                <a:spcPts val="0"/>
              </a:spcAft>
              <a:buClr>
                <a:schemeClr val="tx2"/>
              </a:buClr>
              <a:buFont typeface="Arial" panose="020B0604020202020204" pitchFamily="34" charset="0"/>
              <a:buChar char="•"/>
              <a:defRPr/>
            </a:pPr>
            <a:r>
              <a:rPr lang="en-US" altLang="en-US" sz="2200" dirty="0">
                <a:latin typeface="Arial" panose="020B0604020202020204" pitchFamily="34" charset="0"/>
                <a:cs typeface="Arial" panose="020B0604020202020204" pitchFamily="34" charset="0"/>
              </a:rPr>
              <a:t>When the patient is identified as being at risk, it means a greater chance for survival  </a:t>
            </a:r>
            <a:endParaRPr lang="en-US" altLang="en-US" sz="2200" dirty="0" smtClean="0">
              <a:latin typeface="Arial" panose="020B0604020202020204" pitchFamily="34" charset="0"/>
              <a:cs typeface="Arial" panose="020B0604020202020204" pitchFamily="34" charset="0"/>
            </a:endParaRPr>
          </a:p>
          <a:p>
            <a:pPr marL="0" indent="0" eaLnBrk="1" fontAlgn="auto" hangingPunct="1">
              <a:spcAft>
                <a:spcPts val="0"/>
              </a:spcAft>
              <a:buClr>
                <a:schemeClr val="tx2"/>
              </a:buClr>
              <a:buNone/>
              <a:defRPr/>
            </a:pPr>
            <a:endParaRPr lang="en-US" altLang="en-US" sz="2200" dirty="0" smtClean="0">
              <a:latin typeface="Arial" panose="020B0604020202020204" pitchFamily="34" charset="0"/>
              <a:cs typeface="Arial" panose="020B0604020202020204" pitchFamily="34" charset="0"/>
            </a:endParaRPr>
          </a:p>
          <a:p>
            <a:pPr eaLnBrk="1" fontAlgn="auto" hangingPunct="1">
              <a:spcAft>
                <a:spcPts val="0"/>
              </a:spcAft>
              <a:buClr>
                <a:schemeClr val="tx2"/>
              </a:buClr>
              <a:buFont typeface="Arial" panose="020B0604020202020204" pitchFamily="34" charset="0"/>
              <a:buChar char="•"/>
              <a:defRPr/>
            </a:pPr>
            <a:r>
              <a:rPr lang="en-US" altLang="en-US" sz="2200" dirty="0" smtClean="0">
                <a:latin typeface="Arial" panose="020B0604020202020204" pitchFamily="34" charset="0"/>
                <a:cs typeface="Arial" panose="020B0604020202020204" pitchFamily="34" charset="0"/>
              </a:rPr>
              <a:t>Mortality rates range between 25% to 30% for severe sepsis and 40% to 70% for septic shock</a:t>
            </a:r>
            <a:endParaRPr lang="en-US" altLang="en-US" sz="22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6858000" y="5562600"/>
            <a:ext cx="2052637" cy="1071873"/>
          </a:xfrm>
          <a:prstGeom prst="rect">
            <a:avLst/>
          </a:prstGeom>
        </p:spPr>
      </p:pic>
    </p:spTree>
    <p:extLst>
      <p:ext uri="{BB962C8B-B14F-4D97-AF65-F5344CB8AC3E}">
        <p14:creationId xmlns:p14="http://schemas.microsoft.com/office/powerpoint/2010/main" val="3285230046"/>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eaLnBrk="1" hangingPunct="1"/>
            <a:r>
              <a:rPr lang="en-US" altLang="en-US" sz="3600" dirty="0" smtClean="0"/>
              <a:t/>
            </a:r>
            <a:br>
              <a:rPr lang="en-US" altLang="en-US" sz="3600" dirty="0" smtClean="0"/>
            </a:br>
            <a:r>
              <a:rPr lang="en-US" altLang="en-US" sz="3600" dirty="0" smtClean="0"/>
              <a:t>Adult Sepsis Protocol</a:t>
            </a:r>
            <a:r>
              <a:rPr lang="en-US" altLang="en-US" sz="3600" dirty="0" smtClean="0">
                <a:solidFill>
                  <a:srgbClr val="FFFF00"/>
                </a:solidFill>
              </a:rPr>
              <a:t> </a:t>
            </a:r>
          </a:p>
        </p:txBody>
      </p:sp>
      <p:sp>
        <p:nvSpPr>
          <p:cNvPr id="143363" name="Rectangle 3"/>
          <p:cNvSpPr>
            <a:spLocks noGrp="1" noChangeArrowheads="1"/>
          </p:cNvSpPr>
          <p:nvPr>
            <p:ph idx="1"/>
          </p:nvPr>
        </p:nvSpPr>
        <p:spPr>
          <a:xfrm>
            <a:off x="1066800" y="2133600"/>
            <a:ext cx="7010400" cy="3992563"/>
          </a:xfrm>
        </p:spPr>
        <p:txBody>
          <a:bodyPr/>
          <a:lstStyle/>
          <a:p>
            <a:pPr eaLnBrk="1" hangingPunct="1">
              <a:buFont typeface="Wingdings" panose="05000000000000000000" pitchFamily="2" charset="2"/>
              <a:buNone/>
            </a:pPr>
            <a:r>
              <a:rPr lang="en-US" altLang="en-US" sz="2400" dirty="0" smtClean="0">
                <a:solidFill>
                  <a:schemeClr val="tx2"/>
                </a:solidFill>
              </a:rPr>
              <a:t>Applies to all patients seen in ED &amp; acute settings</a:t>
            </a:r>
          </a:p>
          <a:p>
            <a:pPr eaLnBrk="1" hangingPunct="1">
              <a:buFont typeface="Wingdings" panose="05000000000000000000" pitchFamily="2" charset="2"/>
              <a:buNone/>
            </a:pPr>
            <a:r>
              <a:rPr lang="en-US" altLang="en-US" sz="2400" dirty="0" smtClean="0">
                <a:solidFill>
                  <a:schemeClr val="tx2"/>
                </a:solidFill>
              </a:rPr>
              <a:t>18 years and older</a:t>
            </a:r>
          </a:p>
          <a:p>
            <a:pPr marL="0" indent="0" eaLnBrk="1" hangingPunct="1">
              <a:buClr>
                <a:schemeClr val="tx2"/>
              </a:buClr>
              <a:buSzTx/>
              <a:buNone/>
            </a:pPr>
            <a:endParaRPr lang="en-US" altLang="en-US" sz="2200" dirty="0" smtClean="0">
              <a:solidFill>
                <a:schemeClr val="tx2"/>
              </a:solidFill>
            </a:endParaRPr>
          </a:p>
          <a:p>
            <a:pPr marL="0" indent="0" eaLnBrk="1" hangingPunct="1">
              <a:buClr>
                <a:schemeClr val="tx2"/>
              </a:buClr>
              <a:buSzTx/>
              <a:buNone/>
            </a:pPr>
            <a:endParaRPr lang="en-US" altLang="en-US" sz="2200" dirty="0">
              <a:solidFill>
                <a:schemeClr val="tx2"/>
              </a:solidFill>
            </a:endParaRPr>
          </a:p>
          <a:p>
            <a:pPr marL="0" indent="0" eaLnBrk="1" hangingPunct="1">
              <a:buClr>
                <a:schemeClr val="tx2"/>
              </a:buClr>
              <a:buSzTx/>
              <a:buNone/>
            </a:pPr>
            <a:r>
              <a:rPr lang="en-US" altLang="en-US" sz="2200" dirty="0" smtClean="0">
                <a:solidFill>
                  <a:schemeClr val="tx2"/>
                </a:solidFill>
              </a:rPr>
              <a:t>If patient presents to the Mercy Ambulatory Center, the patient will be transferred over to Mercy Buffalo (MHB) per protocol</a:t>
            </a:r>
          </a:p>
          <a:p>
            <a:pPr lvl="1" eaLnBrk="1" hangingPunct="1">
              <a:buSzTx/>
              <a:buFontTx/>
              <a:buNone/>
            </a:pPr>
            <a:r>
              <a:rPr lang="en-US" altLang="en-US" sz="2200" dirty="0" smtClean="0">
                <a:solidFill>
                  <a:schemeClr val="tx2"/>
                </a:solidFill>
              </a:rPr>
              <a:t>   </a:t>
            </a:r>
          </a:p>
          <a:p>
            <a:pPr eaLnBrk="1" hangingPunct="1">
              <a:buClr>
                <a:schemeClr val="tx2"/>
              </a:buClr>
              <a:buSzTx/>
              <a:buFontTx/>
              <a:buNone/>
            </a:pPr>
            <a:r>
              <a:rPr lang="en-US" altLang="en-US" sz="2400" dirty="0" smtClean="0"/>
              <a:t>   </a:t>
            </a:r>
          </a:p>
          <a:p>
            <a:pPr eaLnBrk="1" hangingPunct="1">
              <a:buFont typeface="Wingdings" panose="05000000000000000000" pitchFamily="2" charset="2"/>
              <a:buNone/>
            </a:pPr>
            <a:endParaRPr lang="en-US" altLang="en-US" sz="2400" dirty="0" smtClean="0"/>
          </a:p>
          <a:p>
            <a:pPr eaLnBrk="1" hangingPunct="1">
              <a:buFont typeface="Wingdings" panose="05000000000000000000" pitchFamily="2" charset="2"/>
              <a:buNone/>
            </a:pPr>
            <a:endParaRPr lang="en-US" altLang="en-US" sz="2400" dirty="0" smtClean="0"/>
          </a:p>
          <a:p>
            <a:pPr eaLnBrk="1" hangingPunct="1">
              <a:buFont typeface="Wingdings" panose="05000000000000000000" pitchFamily="2" charset="2"/>
              <a:buNone/>
            </a:pPr>
            <a:endParaRPr lang="en-US" altLang="en-US" sz="2800" dirty="0" smtClean="0"/>
          </a:p>
        </p:txBody>
      </p:sp>
      <p:pic>
        <p:nvPicPr>
          <p:cNvPr id="4" name="Picture 3"/>
          <p:cNvPicPr>
            <a:picLocks noChangeAspect="1"/>
          </p:cNvPicPr>
          <p:nvPr/>
        </p:nvPicPr>
        <p:blipFill>
          <a:blip r:embed="rId3"/>
          <a:stretch>
            <a:fillRect/>
          </a:stretch>
        </p:blipFill>
        <p:spPr>
          <a:xfrm>
            <a:off x="6553200" y="5400848"/>
            <a:ext cx="2352675" cy="1228551"/>
          </a:xfrm>
          <a:prstGeom prst="rect">
            <a:avLst/>
          </a:prstGeom>
        </p:spPr>
      </p:pic>
    </p:spTree>
    <p:extLst>
      <p:ext uri="{BB962C8B-B14F-4D97-AF65-F5344CB8AC3E}">
        <p14:creationId xmlns:p14="http://schemas.microsoft.com/office/powerpoint/2010/main" val="1780474567"/>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304800" y="230933"/>
            <a:ext cx="8229600" cy="1143000"/>
          </a:xfrm>
        </p:spPr>
        <p:txBody>
          <a:bodyPr/>
          <a:lstStyle/>
          <a:p>
            <a:pPr algn="ctr" eaLnBrk="1" hangingPunct="1"/>
            <a:r>
              <a:rPr lang="en-US" altLang="en-US" sz="3600" dirty="0">
                <a:latin typeface="Arial" panose="020B0604020202020204" pitchFamily="34" charset="0"/>
                <a:cs typeface="Arial" panose="020B0604020202020204" pitchFamily="34" charset="0"/>
              </a:rPr>
              <a:t>Sepsis Protocol </a:t>
            </a:r>
            <a:br>
              <a:rPr lang="en-US" altLang="en-US" sz="3600" dirty="0">
                <a:latin typeface="Arial" panose="020B0604020202020204" pitchFamily="34" charset="0"/>
                <a:cs typeface="Arial" panose="020B0604020202020204" pitchFamily="34" charset="0"/>
              </a:rPr>
            </a:br>
            <a:r>
              <a:rPr lang="en-US" altLang="en-US" sz="3600" dirty="0">
                <a:solidFill>
                  <a:schemeClr val="tx1"/>
                </a:solidFill>
                <a:latin typeface="Arial" panose="020B0604020202020204" pitchFamily="34" charset="0"/>
                <a:cs typeface="Arial" panose="020B0604020202020204" pitchFamily="34" charset="0"/>
              </a:rPr>
              <a:t>Within 1 Hour - Process </a:t>
            </a:r>
          </a:p>
        </p:txBody>
      </p:sp>
      <p:sp>
        <p:nvSpPr>
          <p:cNvPr id="3" name="Content Placeholder 2"/>
          <p:cNvSpPr>
            <a:spLocks noGrp="1"/>
          </p:cNvSpPr>
          <p:nvPr>
            <p:ph sz="half" idx="1"/>
          </p:nvPr>
        </p:nvSpPr>
        <p:spPr>
          <a:xfrm>
            <a:off x="914400" y="1905000"/>
            <a:ext cx="6825854" cy="3584973"/>
          </a:xfrm>
        </p:spPr>
        <p:txBody>
          <a:bodyPr rtlCol="0">
            <a:noAutofit/>
          </a:bodyPr>
          <a:lstStyle/>
          <a:p>
            <a:pPr marL="0" indent="0" eaLnBrk="1" fontAlgn="auto" hangingPunct="1">
              <a:spcAft>
                <a:spcPts val="0"/>
              </a:spcAft>
              <a:buNone/>
              <a:defRPr/>
            </a:pPr>
            <a:r>
              <a:rPr lang="en-US" sz="2400" b="1" dirty="0">
                <a:solidFill>
                  <a:schemeClr val="tx2"/>
                </a:solidFill>
                <a:latin typeface="Arial" panose="020B0604020202020204" pitchFamily="34" charset="0"/>
                <a:cs typeface="Arial" panose="020B0604020202020204" pitchFamily="34" charset="0"/>
              </a:rPr>
              <a:t>Does the </a:t>
            </a:r>
            <a:r>
              <a:rPr lang="en-US" sz="2400" b="1" dirty="0" smtClean="0">
                <a:solidFill>
                  <a:schemeClr val="tx2"/>
                </a:solidFill>
                <a:latin typeface="Arial" panose="020B0604020202020204" pitchFamily="34" charset="0"/>
                <a:cs typeface="Arial" panose="020B0604020202020204" pitchFamily="34" charset="0"/>
              </a:rPr>
              <a:t>patient </a:t>
            </a:r>
            <a:r>
              <a:rPr lang="en-US" sz="2400" b="1" dirty="0">
                <a:solidFill>
                  <a:schemeClr val="tx2"/>
                </a:solidFill>
                <a:latin typeface="Arial" panose="020B0604020202020204" pitchFamily="34" charset="0"/>
                <a:cs typeface="Arial" panose="020B0604020202020204" pitchFamily="34" charset="0"/>
              </a:rPr>
              <a:t>have </a:t>
            </a:r>
            <a:r>
              <a:rPr lang="en-US" sz="2400" b="1" dirty="0" smtClean="0">
                <a:solidFill>
                  <a:schemeClr val="tx2"/>
                </a:solidFill>
                <a:latin typeface="Arial" panose="020B0604020202020204" pitchFamily="34" charset="0"/>
                <a:cs typeface="Arial" panose="020B0604020202020204" pitchFamily="34" charset="0"/>
              </a:rPr>
              <a:t>2 or more </a:t>
            </a:r>
            <a:r>
              <a:rPr lang="en-US" sz="2400" b="1" dirty="0">
                <a:solidFill>
                  <a:schemeClr val="tx2"/>
                </a:solidFill>
                <a:latin typeface="Arial" panose="020B0604020202020204" pitchFamily="34" charset="0"/>
                <a:cs typeface="Arial" panose="020B0604020202020204" pitchFamily="34" charset="0"/>
              </a:rPr>
              <a:t>symptoms?</a:t>
            </a:r>
          </a:p>
          <a:p>
            <a:pPr eaLnBrk="1" fontAlgn="auto" hangingPunct="1">
              <a:spcAft>
                <a:spcPts val="0"/>
              </a:spcAft>
              <a:buClr>
                <a:schemeClr val="tx2"/>
              </a:buClr>
              <a:buFont typeface="Arial" panose="020B0604020202020204" pitchFamily="34" charset="0"/>
              <a:buChar char="•"/>
              <a:defRPr/>
            </a:pPr>
            <a:r>
              <a:rPr lang="en-US" sz="2200" dirty="0">
                <a:latin typeface="Arial" panose="020B0604020202020204" pitchFamily="34" charset="0"/>
                <a:cs typeface="Arial" panose="020B0604020202020204" pitchFamily="34" charset="0"/>
              </a:rPr>
              <a:t>T &gt; 100.4 or &lt; 96.8</a:t>
            </a:r>
          </a:p>
          <a:p>
            <a:pPr eaLnBrk="1" fontAlgn="auto" hangingPunct="1">
              <a:spcAft>
                <a:spcPts val="0"/>
              </a:spcAft>
              <a:buClr>
                <a:schemeClr val="tx2"/>
              </a:buClr>
              <a:buFont typeface="Arial" panose="020B0604020202020204" pitchFamily="34" charset="0"/>
              <a:buChar char="•"/>
              <a:defRPr/>
            </a:pPr>
            <a:r>
              <a:rPr lang="en-US" sz="2200" dirty="0">
                <a:latin typeface="Arial" panose="020B0604020202020204" pitchFamily="34" charset="0"/>
                <a:cs typeface="Arial" panose="020B0604020202020204" pitchFamily="34" charset="0"/>
              </a:rPr>
              <a:t>P &gt; 90 bpm</a:t>
            </a:r>
          </a:p>
          <a:p>
            <a:pPr eaLnBrk="1" fontAlgn="auto" hangingPunct="1">
              <a:spcAft>
                <a:spcPts val="0"/>
              </a:spcAft>
              <a:buClr>
                <a:schemeClr val="tx2"/>
              </a:buClr>
              <a:buFont typeface="Arial" panose="020B0604020202020204" pitchFamily="34" charset="0"/>
              <a:buChar char="•"/>
              <a:defRPr/>
            </a:pPr>
            <a:r>
              <a:rPr lang="en-US" sz="2200" dirty="0">
                <a:latin typeface="Arial" panose="020B0604020202020204" pitchFamily="34" charset="0"/>
                <a:cs typeface="Arial" panose="020B0604020202020204" pitchFamily="34" charset="0"/>
              </a:rPr>
              <a:t>RR &gt; 20/minute</a:t>
            </a:r>
          </a:p>
          <a:p>
            <a:pPr eaLnBrk="1" fontAlgn="auto" hangingPunct="1">
              <a:spcAft>
                <a:spcPts val="0"/>
              </a:spcAft>
              <a:buClr>
                <a:schemeClr val="tx2"/>
              </a:buClr>
              <a:buFont typeface="Arial" panose="020B0604020202020204" pitchFamily="34" charset="0"/>
              <a:buChar char="•"/>
              <a:defRPr/>
            </a:pPr>
            <a:r>
              <a:rPr lang="en-US" sz="2200" dirty="0">
                <a:latin typeface="Arial" panose="020B0604020202020204" pitchFamily="34" charset="0"/>
                <a:cs typeface="Arial" panose="020B0604020202020204" pitchFamily="34" charset="0"/>
              </a:rPr>
              <a:t>WC &gt; </a:t>
            </a:r>
            <a:r>
              <a:rPr lang="en-US" sz="2200" dirty="0" smtClean="0">
                <a:latin typeface="Arial" panose="020B0604020202020204" pitchFamily="34" charset="0"/>
                <a:cs typeface="Arial" panose="020B0604020202020204" pitchFamily="34" charset="0"/>
              </a:rPr>
              <a:t>12000 </a:t>
            </a:r>
            <a:r>
              <a:rPr lang="en-US" sz="2200" dirty="0">
                <a:latin typeface="Arial" panose="020B0604020202020204" pitchFamily="34" charset="0"/>
                <a:cs typeface="Arial" panose="020B0604020202020204" pitchFamily="34" charset="0"/>
              </a:rPr>
              <a:t>or &lt; </a:t>
            </a:r>
            <a:r>
              <a:rPr lang="en-US" sz="2200" dirty="0" smtClean="0">
                <a:latin typeface="Arial" panose="020B0604020202020204" pitchFamily="34" charset="0"/>
                <a:cs typeface="Arial" panose="020B0604020202020204" pitchFamily="34" charset="0"/>
              </a:rPr>
              <a:t>4000     </a:t>
            </a:r>
            <a:r>
              <a:rPr lang="en-US" sz="1650" dirty="0" smtClean="0">
                <a:latin typeface="Arial" panose="020B0604020202020204" pitchFamily="34" charset="0"/>
                <a:cs typeface="Arial" panose="020B0604020202020204" pitchFamily="34" charset="0"/>
              </a:rPr>
              <a:t>                                                      </a:t>
            </a:r>
            <a:endParaRPr lang="en-US" sz="1650" dirty="0">
              <a:latin typeface="Arial" panose="020B0604020202020204" pitchFamily="34" charset="0"/>
              <a:cs typeface="Arial" panose="020B0604020202020204" pitchFamily="34" charset="0"/>
            </a:endParaRPr>
          </a:p>
          <a:p>
            <a:pPr marL="0" indent="0" eaLnBrk="1" fontAlgn="auto" hangingPunct="1">
              <a:spcAft>
                <a:spcPts val="0"/>
              </a:spcAft>
              <a:buNone/>
              <a:defRPr/>
            </a:pPr>
            <a:r>
              <a:rPr lang="en-US" sz="2000" b="1" dirty="0">
                <a:latin typeface="Arial" panose="020B0604020202020204" pitchFamily="34" charset="0"/>
                <a:cs typeface="Arial" panose="020B0604020202020204" pitchFamily="34" charset="0"/>
              </a:rPr>
              <a:t>Presence or Suspected </a:t>
            </a:r>
            <a:r>
              <a:rPr lang="en-US" sz="2000" b="1" dirty="0" smtClean="0">
                <a:latin typeface="Arial" panose="020B0604020202020204" pitchFamily="34" charset="0"/>
                <a:cs typeface="Arial" panose="020B0604020202020204" pitchFamily="34" charset="0"/>
              </a:rPr>
              <a:t>Infection?</a:t>
            </a:r>
            <a:endParaRPr lang="en-US" sz="20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219200" y="4648200"/>
            <a:ext cx="3505200" cy="1128033"/>
          </a:xfrm>
          <a:prstGeom prst="rect">
            <a:avLst/>
          </a:prstGeom>
        </p:spPr>
      </p:pic>
      <p:sp>
        <p:nvSpPr>
          <p:cNvPr id="5" name="5-Point Star 4"/>
          <p:cNvSpPr/>
          <p:nvPr/>
        </p:nvSpPr>
        <p:spPr>
          <a:xfrm>
            <a:off x="304800" y="846138"/>
            <a:ext cx="914400" cy="914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Down Arrow 5"/>
          <p:cNvSpPr/>
          <p:nvPr/>
        </p:nvSpPr>
        <p:spPr>
          <a:xfrm rot="18953550">
            <a:off x="1409700" y="1130837"/>
            <a:ext cx="484632" cy="92241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4"/>
          <a:stretch>
            <a:fillRect/>
          </a:stretch>
        </p:blipFill>
        <p:spPr>
          <a:xfrm>
            <a:off x="5943600" y="5105400"/>
            <a:ext cx="2923581" cy="1526674"/>
          </a:xfrm>
          <a:prstGeom prst="rect">
            <a:avLst/>
          </a:prstGeom>
        </p:spPr>
      </p:pic>
    </p:spTree>
    <p:extLst>
      <p:ext uri="{BB962C8B-B14F-4D97-AF65-F5344CB8AC3E}">
        <p14:creationId xmlns:p14="http://schemas.microsoft.com/office/powerpoint/2010/main" val="1612565114"/>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Identifying Organ Dysfunction</a:t>
            </a:r>
            <a:endParaRPr lang="en-US" dirty="0"/>
          </a:p>
        </p:txBody>
      </p:sp>
      <p:sp>
        <p:nvSpPr>
          <p:cNvPr id="3" name="Content Placeholder 2"/>
          <p:cNvSpPr>
            <a:spLocks noGrp="1"/>
          </p:cNvSpPr>
          <p:nvPr>
            <p:ph idx="1"/>
          </p:nvPr>
        </p:nvSpPr>
        <p:spPr/>
        <p:txBody>
          <a:bodyPr/>
          <a:lstStyle/>
          <a:p>
            <a:r>
              <a:rPr lang="en-US" dirty="0" smtClean="0"/>
              <a:t>Does the patient have signs of organ dysfunction?</a:t>
            </a:r>
          </a:p>
          <a:p>
            <a:r>
              <a:rPr lang="en-US" dirty="0" smtClean="0"/>
              <a:t>Hypotension</a:t>
            </a:r>
          </a:p>
          <a:p>
            <a:r>
              <a:rPr lang="en-US" dirty="0" smtClean="0"/>
              <a:t>Mottled skin</a:t>
            </a:r>
          </a:p>
          <a:p>
            <a:r>
              <a:rPr lang="en-US" dirty="0" smtClean="0"/>
              <a:t>Abrupt mental changes</a:t>
            </a:r>
          </a:p>
          <a:p>
            <a:r>
              <a:rPr lang="en-US" dirty="0" smtClean="0"/>
              <a:t>Acute respiratory failure</a:t>
            </a:r>
          </a:p>
          <a:p>
            <a:r>
              <a:rPr lang="en-US" dirty="0" smtClean="0"/>
              <a:t>Cardiac changes</a:t>
            </a:r>
          </a:p>
          <a:p>
            <a:r>
              <a:rPr lang="en-US" dirty="0" smtClean="0"/>
              <a:t>Lactic acid ≥ 2mmol</a:t>
            </a:r>
            <a:endParaRPr lang="en-US" dirty="0"/>
          </a:p>
        </p:txBody>
      </p:sp>
      <p:pic>
        <p:nvPicPr>
          <p:cNvPr id="4" name="Picture 3"/>
          <p:cNvPicPr>
            <a:picLocks noChangeAspect="1"/>
          </p:cNvPicPr>
          <p:nvPr/>
        </p:nvPicPr>
        <p:blipFill>
          <a:blip r:embed="rId2"/>
          <a:stretch>
            <a:fillRect/>
          </a:stretch>
        </p:blipFill>
        <p:spPr>
          <a:xfrm>
            <a:off x="5257800" y="4648200"/>
            <a:ext cx="3648075" cy="1905000"/>
          </a:xfrm>
          <a:prstGeom prst="rect">
            <a:avLst/>
          </a:prstGeom>
        </p:spPr>
      </p:pic>
    </p:spTree>
    <p:extLst>
      <p:ext uri="{BB962C8B-B14F-4D97-AF65-F5344CB8AC3E}">
        <p14:creationId xmlns:p14="http://schemas.microsoft.com/office/powerpoint/2010/main" val="1732923421"/>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457200" y="277813"/>
            <a:ext cx="8229600" cy="865187"/>
          </a:xfrm>
        </p:spPr>
        <p:txBody>
          <a:bodyPr/>
          <a:lstStyle/>
          <a:p>
            <a:pPr algn="ctr"/>
            <a:endParaRPr lang="en-US" altLang="en-US" sz="3600" dirty="0">
              <a:latin typeface="Arial" panose="020B0604020202020204" pitchFamily="34" charset="0"/>
              <a:cs typeface="Arial" panose="020B0604020202020204" pitchFamily="34" charset="0"/>
            </a:endParaRPr>
          </a:p>
        </p:txBody>
      </p:sp>
      <p:sp>
        <p:nvSpPr>
          <p:cNvPr id="57347" name="Content Placeholder 2"/>
          <p:cNvSpPr>
            <a:spLocks noGrp="1"/>
          </p:cNvSpPr>
          <p:nvPr>
            <p:ph idx="1"/>
          </p:nvPr>
        </p:nvSpPr>
        <p:spPr>
          <a:xfrm>
            <a:off x="2870597" y="4023123"/>
            <a:ext cx="9819084" cy="1178719"/>
          </a:xfrm>
        </p:spPr>
        <p:txBody>
          <a:bodyPr/>
          <a:lstStyle/>
          <a:p>
            <a:endParaRPr lang="en-US" altLang="en-US" dirty="0" smtClean="0"/>
          </a:p>
        </p:txBody>
      </p:sp>
      <p:pic>
        <p:nvPicPr>
          <p:cNvPr id="2" name="Picture 1"/>
          <p:cNvPicPr>
            <a:picLocks noChangeAspect="1"/>
          </p:cNvPicPr>
          <p:nvPr/>
        </p:nvPicPr>
        <p:blipFill>
          <a:blip r:embed="rId3"/>
          <a:stretch>
            <a:fillRect/>
          </a:stretch>
        </p:blipFill>
        <p:spPr>
          <a:xfrm>
            <a:off x="2362200" y="277813"/>
            <a:ext cx="6096000" cy="6503988"/>
          </a:xfrm>
          <a:prstGeom prst="rect">
            <a:avLst/>
          </a:prstGeom>
        </p:spPr>
      </p:pic>
      <p:sp>
        <p:nvSpPr>
          <p:cNvPr id="3" name="Rounded Rectangular Callout 2"/>
          <p:cNvSpPr/>
          <p:nvPr/>
        </p:nvSpPr>
        <p:spPr>
          <a:xfrm>
            <a:off x="304800" y="76200"/>
            <a:ext cx="1752600" cy="213360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C00000"/>
                </a:solidFill>
              </a:rPr>
              <a:t>Review the policy and follow the algorithm</a:t>
            </a:r>
            <a:endParaRPr lang="en-US" dirty="0">
              <a:solidFill>
                <a:srgbClr val="C00000"/>
              </a:solidFill>
            </a:endParaRPr>
          </a:p>
        </p:txBody>
      </p:sp>
      <p:sp>
        <p:nvSpPr>
          <p:cNvPr id="4" name="TextBox 3"/>
          <p:cNvSpPr txBox="1"/>
          <p:nvPr/>
        </p:nvSpPr>
        <p:spPr>
          <a:xfrm>
            <a:off x="266700" y="4324679"/>
            <a:ext cx="1790700" cy="1200329"/>
          </a:xfrm>
          <a:prstGeom prst="rect">
            <a:avLst/>
          </a:prstGeom>
          <a:noFill/>
        </p:spPr>
        <p:txBody>
          <a:bodyPr wrap="square" rtlCol="0">
            <a:spAutoFit/>
          </a:bodyPr>
          <a:lstStyle/>
          <a:p>
            <a:r>
              <a:rPr lang="en-US" dirty="0" smtClean="0">
                <a:solidFill>
                  <a:srgbClr val="C00000"/>
                </a:solidFill>
              </a:rPr>
              <a:t>Severe Sepsis/Septic Shock Protocol</a:t>
            </a:r>
          </a:p>
          <a:p>
            <a:r>
              <a:rPr lang="en-US" dirty="0" smtClean="0">
                <a:solidFill>
                  <a:srgbClr val="C00000"/>
                </a:solidFill>
              </a:rPr>
              <a:t>CHS-QPS-028</a:t>
            </a:r>
            <a:endParaRPr lang="en-US" dirty="0">
              <a:solidFill>
                <a:srgbClr val="C00000"/>
              </a:solidFill>
            </a:endParaRPr>
          </a:p>
        </p:txBody>
      </p:sp>
    </p:spTree>
    <p:extLst>
      <p:ext uri="{BB962C8B-B14F-4D97-AF65-F5344CB8AC3E}">
        <p14:creationId xmlns:p14="http://schemas.microsoft.com/office/powerpoint/2010/main" val="2439611975"/>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xEl>
                                              <p:pRg st="0" end="0"/>
                                            </p:txEl>
                                          </p:spTgt>
                                        </p:tgtEl>
                                      </p:cBhvr>
                                    </p:animEffect>
                                    <p:animScale>
                                      <p:cBhvr>
                                        <p:cTn id="7" dur="250" autoRev="1" fill="hold"/>
                                        <p:tgtEl>
                                          <p:spTgt spid="4">
                                            <p:txEl>
                                              <p:pRg st="0" end="0"/>
                                            </p:txEl>
                                          </p:spTgt>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4">
                                            <p:txEl>
                                              <p:pRg st="1" end="1"/>
                                            </p:txEl>
                                          </p:spTgt>
                                        </p:tgtEl>
                                      </p:cBhvr>
                                    </p:animEffect>
                                    <p:animScale>
                                      <p:cBhvr>
                                        <p:cTn id="10" dur="250" autoRev="1" fill="hold"/>
                                        <p:tgtEl>
                                          <p:spTgt spid="4">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latin typeface="+mn-lt"/>
              </a:rPr>
              <a:t>Purposeful Rounding</a:t>
            </a:r>
            <a:endParaRPr lang="en-US" dirty="0">
              <a:solidFill>
                <a:schemeClr val="tx1"/>
              </a:solidFill>
              <a:latin typeface="+mn-lt"/>
            </a:endParaRPr>
          </a:p>
        </p:txBody>
      </p:sp>
      <p:sp>
        <p:nvSpPr>
          <p:cNvPr id="3" name="Content Placeholder 2"/>
          <p:cNvSpPr>
            <a:spLocks noGrp="1"/>
          </p:cNvSpPr>
          <p:nvPr>
            <p:ph idx="1"/>
          </p:nvPr>
        </p:nvSpPr>
        <p:spPr>
          <a:xfrm>
            <a:off x="733425" y="1812132"/>
            <a:ext cx="3295650" cy="389334"/>
          </a:xfrm>
        </p:spPr>
        <p:txBody>
          <a:bodyPr>
            <a:normAutofit fontScale="85000" lnSpcReduction="20000"/>
          </a:bodyPr>
          <a:lstStyle/>
          <a:p>
            <a:pPr marL="0" indent="0" algn="ctr">
              <a:buNone/>
            </a:pPr>
            <a:r>
              <a:rPr lang="en-US" sz="2700" b="1" i="1" dirty="0">
                <a:solidFill>
                  <a:srgbClr val="0070C0"/>
                </a:solidFill>
              </a:rPr>
              <a:t>What is it?</a:t>
            </a:r>
          </a:p>
          <a:p>
            <a:pPr marL="0" indent="0" algn="ctr">
              <a:buNone/>
            </a:pPr>
            <a:endParaRPr lang="en-US" sz="1350" b="1" i="1" dirty="0"/>
          </a:p>
        </p:txBody>
      </p:sp>
      <p:pic>
        <p:nvPicPr>
          <p:cNvPr id="4" name="Picture 3"/>
          <p:cNvPicPr>
            <a:picLocks noChangeAspect="1"/>
          </p:cNvPicPr>
          <p:nvPr/>
        </p:nvPicPr>
        <p:blipFill>
          <a:blip r:embed="rId5"/>
          <a:stretch>
            <a:fillRect/>
          </a:stretch>
        </p:blipFill>
        <p:spPr>
          <a:xfrm>
            <a:off x="997029" y="3028950"/>
            <a:ext cx="2899796" cy="1933575"/>
          </a:xfrm>
          <a:prstGeom prst="rect">
            <a:avLst/>
          </a:prstGeom>
        </p:spPr>
      </p:pic>
      <p:graphicFrame>
        <p:nvGraphicFramePr>
          <p:cNvPr id="5" name="Diagram 4"/>
          <p:cNvGraphicFramePr/>
          <p:nvPr>
            <p:extLst>
              <p:ext uri="{D42A27DB-BD31-4B8C-83A1-F6EECF244321}">
                <p14:modId xmlns:p14="http://schemas.microsoft.com/office/powerpoint/2010/main" val="3803812048"/>
              </p:ext>
            </p:extLst>
          </p:nvPr>
        </p:nvGraphicFramePr>
        <p:xfrm>
          <a:off x="3896825" y="1362075"/>
          <a:ext cx="5400675" cy="43910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250964" y="5295900"/>
            <a:ext cx="457200" cy="457200"/>
          </a:xfrm>
          <a:prstGeom prst="rect">
            <a:avLst/>
          </a:prstGeom>
        </p:spPr>
      </p:pic>
    </p:spTree>
    <p:extLst>
      <p:ext uri="{BB962C8B-B14F-4D97-AF65-F5344CB8AC3E}">
        <p14:creationId xmlns:p14="http://schemas.microsoft.com/office/powerpoint/2010/main" val="1840257059"/>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2573" fill="hold"/>
                                        <p:tgtEl>
                                          <p:spTgt spid="7"/>
                                        </p:tgtEl>
                                      </p:cBhvr>
                                    </p:cmd>
                                  </p:childTnLst>
                                </p:cTn>
                              </p:par>
                            </p:childTnLst>
                          </p:cTn>
                        </p:par>
                      </p:childTnLst>
                    </p:cTn>
                  </p:par>
                </p:childTnLst>
              </p:cTn>
              <p:nextCondLst>
                <p:cond evt="onClick" delay="0">
                  <p:tgtEl>
                    <p:spTgt spid="7"/>
                  </p:tgtEl>
                </p:cond>
              </p:nextCondLst>
            </p:seq>
            <p:audio>
              <p:cMediaNode vol="80000">
                <p:cTn id="23" fill="hold" display="0">
                  <p:stCondLst>
                    <p:cond delay="indefinite"/>
                  </p:stCondLst>
                  <p:endCondLst>
                    <p:cond evt="onStopAudio" delay="0">
                      <p:tgtEl>
                        <p:sldTgt/>
                      </p:tgtEl>
                    </p:cond>
                  </p:endCondLst>
                </p:cTn>
                <p:tgtEl>
                  <p:spTgt spid="7"/>
                </p:tgtEl>
              </p:cMediaNode>
            </p:audio>
          </p:childTnLst>
        </p:cTn>
      </p:par>
    </p:tnLst>
    <p:bldLst>
      <p:bldP spid="3" grpId="0" build="p"/>
      <p:bldGraphic spid="5" grpId="0">
        <p:bldAsOne/>
      </p:bldGraphic>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33401"/>
            <a:ext cx="7886700" cy="762000"/>
          </a:xfrm>
        </p:spPr>
        <p:txBody>
          <a:bodyPr/>
          <a:lstStyle/>
          <a:p>
            <a:pPr algn="ctr"/>
            <a:r>
              <a:rPr lang="en-US" sz="3600" dirty="0">
                <a:latin typeface="Arial" panose="020B0604020202020204" pitchFamily="34" charset="0"/>
                <a:cs typeface="Arial" panose="020B0604020202020204" pitchFamily="34" charset="0"/>
              </a:rPr>
              <a:t>Sepsis </a:t>
            </a:r>
            <a:r>
              <a:rPr lang="en-US" sz="3600" dirty="0" smtClean="0">
                <a:latin typeface="Arial" panose="020B0604020202020204" pitchFamily="34" charset="0"/>
                <a:cs typeface="Arial" panose="020B0604020202020204" pitchFamily="34" charset="0"/>
              </a:rPr>
              <a:t>Protocol- Next Step</a:t>
            </a:r>
            <a:endParaRPr lang="en-US" sz="3600"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3"/>
          <a:stretch>
            <a:fillRect/>
          </a:stretch>
        </p:blipFill>
        <p:spPr>
          <a:xfrm>
            <a:off x="1285171" y="1504951"/>
            <a:ext cx="3556297" cy="2791996"/>
          </a:xfrm>
          <a:prstGeom prst="rect">
            <a:avLst/>
          </a:prstGeom>
        </p:spPr>
      </p:pic>
      <p:pic>
        <p:nvPicPr>
          <p:cNvPr id="5" name="Picture 4"/>
          <p:cNvPicPr>
            <a:picLocks noChangeAspect="1"/>
          </p:cNvPicPr>
          <p:nvPr/>
        </p:nvPicPr>
        <p:blipFill>
          <a:blip r:embed="rId4"/>
          <a:stretch>
            <a:fillRect/>
          </a:stretch>
        </p:blipFill>
        <p:spPr>
          <a:xfrm>
            <a:off x="1245118" y="4506497"/>
            <a:ext cx="2032822" cy="2033809"/>
          </a:xfrm>
          <a:prstGeom prst="rect">
            <a:avLst/>
          </a:prstGeom>
        </p:spPr>
      </p:pic>
      <p:pic>
        <p:nvPicPr>
          <p:cNvPr id="6" name="Picture 5"/>
          <p:cNvPicPr>
            <a:picLocks noChangeAspect="1"/>
          </p:cNvPicPr>
          <p:nvPr/>
        </p:nvPicPr>
        <p:blipFill>
          <a:blip r:embed="rId5"/>
          <a:stretch>
            <a:fillRect/>
          </a:stretch>
        </p:blipFill>
        <p:spPr>
          <a:xfrm>
            <a:off x="2033084" y="4276470"/>
            <a:ext cx="456891" cy="276293"/>
          </a:xfrm>
          <a:prstGeom prst="rect">
            <a:avLst/>
          </a:prstGeom>
        </p:spPr>
      </p:pic>
      <p:pic>
        <p:nvPicPr>
          <p:cNvPr id="7" name="Picture 6"/>
          <p:cNvPicPr>
            <a:picLocks noChangeAspect="1"/>
          </p:cNvPicPr>
          <p:nvPr/>
        </p:nvPicPr>
        <p:blipFill>
          <a:blip r:embed="rId6"/>
          <a:stretch>
            <a:fillRect/>
          </a:stretch>
        </p:blipFill>
        <p:spPr>
          <a:xfrm>
            <a:off x="5181600" y="1524001"/>
            <a:ext cx="3203410" cy="5285618"/>
          </a:xfrm>
          <a:prstGeom prst="rect">
            <a:avLst/>
          </a:prstGeom>
        </p:spPr>
      </p:pic>
    </p:spTree>
    <p:extLst>
      <p:ext uri="{BB962C8B-B14F-4D97-AF65-F5344CB8AC3E}">
        <p14:creationId xmlns:p14="http://schemas.microsoft.com/office/powerpoint/2010/main" val="752421541"/>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latin typeface="Arial" panose="020B0604020202020204" pitchFamily="34" charset="0"/>
                <a:cs typeface="Arial" panose="020B0604020202020204" pitchFamily="34" charset="0"/>
              </a:rPr>
              <a:t>Sepsis </a:t>
            </a:r>
            <a:r>
              <a:rPr lang="en-US" sz="3600" dirty="0" smtClean="0">
                <a:latin typeface="Arial" panose="020B0604020202020204" pitchFamily="34" charset="0"/>
                <a:cs typeface="Arial" panose="020B0604020202020204" pitchFamily="34" charset="0"/>
              </a:rPr>
              <a:t>Protocol Continued </a:t>
            </a:r>
            <a:endParaRPr lang="en-US" sz="3600"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3"/>
          <a:stretch>
            <a:fillRect/>
          </a:stretch>
        </p:blipFill>
        <p:spPr>
          <a:xfrm>
            <a:off x="3581400" y="1752600"/>
            <a:ext cx="3733800" cy="1952993"/>
          </a:xfrm>
          <a:prstGeom prst="rect">
            <a:avLst/>
          </a:prstGeom>
        </p:spPr>
      </p:pic>
      <p:pic>
        <p:nvPicPr>
          <p:cNvPr id="5" name="Picture 4"/>
          <p:cNvPicPr>
            <a:picLocks noChangeAspect="1"/>
          </p:cNvPicPr>
          <p:nvPr/>
        </p:nvPicPr>
        <p:blipFill>
          <a:blip r:embed="rId4"/>
          <a:stretch>
            <a:fillRect/>
          </a:stretch>
        </p:blipFill>
        <p:spPr>
          <a:xfrm>
            <a:off x="1944624" y="3613094"/>
            <a:ext cx="5370576" cy="2940106"/>
          </a:xfrm>
          <a:prstGeom prst="rect">
            <a:avLst/>
          </a:prstGeom>
        </p:spPr>
      </p:pic>
    </p:spTree>
    <p:extLst>
      <p:ext uri="{BB962C8B-B14F-4D97-AF65-F5344CB8AC3E}">
        <p14:creationId xmlns:p14="http://schemas.microsoft.com/office/powerpoint/2010/main" val="3302446220"/>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algn="ctr" eaLnBrk="1" hangingPunct="1"/>
            <a:r>
              <a:rPr lang="en-US" altLang="en-US" sz="3600" dirty="0">
                <a:latin typeface="Arial" panose="020B0604020202020204" pitchFamily="34" charset="0"/>
                <a:cs typeface="Arial" panose="020B0604020202020204" pitchFamily="34" charset="0"/>
              </a:rPr>
              <a:t>Pediatric Sepsis Algorithm</a:t>
            </a:r>
          </a:p>
        </p:txBody>
      </p:sp>
      <p:sp>
        <p:nvSpPr>
          <p:cNvPr id="2" name="TextBox 1"/>
          <p:cNvSpPr txBox="1"/>
          <p:nvPr/>
        </p:nvSpPr>
        <p:spPr>
          <a:xfrm>
            <a:off x="533399" y="1417638"/>
            <a:ext cx="2819400" cy="3970318"/>
          </a:xfrm>
          <a:prstGeom prst="rect">
            <a:avLst/>
          </a:prstGeom>
          <a:noFill/>
        </p:spPr>
        <p:txBody>
          <a:bodyPr wrap="square" rtlCol="0">
            <a:spAutoFit/>
          </a:bodyPr>
          <a:lstStyle/>
          <a:p>
            <a:r>
              <a:rPr lang="en-US" sz="2800" dirty="0" smtClean="0"/>
              <a:t>Catholic Health is not a pediatric hospital, however,</a:t>
            </a:r>
          </a:p>
          <a:p>
            <a:r>
              <a:rPr lang="en-US" sz="2800" dirty="0" smtClean="0"/>
              <a:t>the Emergency Departments have pediatric    patients come in through the ED</a:t>
            </a:r>
            <a:endParaRPr lang="en-US" sz="2800" dirty="0"/>
          </a:p>
        </p:txBody>
      </p:sp>
      <p:pic>
        <p:nvPicPr>
          <p:cNvPr id="6" name="Content Placeholder 2"/>
          <p:cNvPicPr>
            <a:picLocks noGrp="1" noChangeAspect="1"/>
          </p:cNvPicPr>
          <p:nvPr>
            <p:ph idx="1"/>
          </p:nvPr>
        </p:nvPicPr>
        <p:blipFill>
          <a:blip r:embed="rId3"/>
          <a:stretch>
            <a:fillRect/>
          </a:stretch>
        </p:blipFill>
        <p:spPr>
          <a:xfrm>
            <a:off x="4876800" y="1417638"/>
            <a:ext cx="3459544" cy="4754562"/>
          </a:xfrm>
          <a:prstGeom prst="rect">
            <a:avLst/>
          </a:prstGeom>
        </p:spPr>
      </p:pic>
      <p:sp>
        <p:nvSpPr>
          <p:cNvPr id="5" name="Round Single Corner Rectangle 4"/>
          <p:cNvSpPr/>
          <p:nvPr/>
        </p:nvSpPr>
        <p:spPr>
          <a:xfrm>
            <a:off x="3581400" y="2819400"/>
            <a:ext cx="1371602" cy="2133600"/>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This peds algorithm is attached to the policy  for your review</a:t>
            </a:r>
            <a:endParaRPr lang="en-US" dirty="0">
              <a:solidFill>
                <a:srgbClr val="FF0000"/>
              </a:solidFill>
            </a:endParaRPr>
          </a:p>
        </p:txBody>
      </p:sp>
    </p:spTree>
    <p:extLst>
      <p:ext uri="{BB962C8B-B14F-4D97-AF65-F5344CB8AC3E}">
        <p14:creationId xmlns:p14="http://schemas.microsoft.com/office/powerpoint/2010/main" val="3060801540"/>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idx="4294967295"/>
          </p:nvPr>
        </p:nvSpPr>
        <p:spPr>
          <a:xfrm>
            <a:off x="1905000" y="277813"/>
            <a:ext cx="7239000" cy="1139825"/>
          </a:xfrm>
        </p:spPr>
        <p:txBody>
          <a:bodyPr/>
          <a:lstStyle/>
          <a:p>
            <a:pPr eaLnBrk="1" hangingPunct="1"/>
            <a:r>
              <a:rPr lang="en-US" altLang="en-US" sz="3600" dirty="0" smtClean="0"/>
              <a:t>Pediatric Assessment </a:t>
            </a:r>
          </a:p>
        </p:txBody>
      </p:sp>
      <p:sp>
        <p:nvSpPr>
          <p:cNvPr id="156675" name="Rectangle 3"/>
          <p:cNvSpPr>
            <a:spLocks noGrp="1" noChangeArrowheads="1"/>
          </p:cNvSpPr>
          <p:nvPr>
            <p:ph type="body" sz="half" idx="4294967295"/>
          </p:nvPr>
        </p:nvSpPr>
        <p:spPr>
          <a:xfrm>
            <a:off x="1165535" y="1600200"/>
            <a:ext cx="6781800" cy="1931988"/>
          </a:xfrm>
        </p:spPr>
        <p:txBody>
          <a:bodyPr/>
          <a:lstStyle/>
          <a:p>
            <a:pPr eaLnBrk="1" hangingPunct="1">
              <a:buFont typeface="Wingdings" panose="05000000000000000000" pitchFamily="2" charset="2"/>
              <a:buNone/>
            </a:pPr>
            <a:r>
              <a:rPr lang="en-US" altLang="en-US" sz="2400" dirty="0" smtClean="0">
                <a:solidFill>
                  <a:schemeClr val="tx2"/>
                </a:solidFill>
              </a:rPr>
              <a:t>Pediatric Patients at Risk</a:t>
            </a:r>
          </a:p>
          <a:p>
            <a:pPr lvl="1" eaLnBrk="1" hangingPunct="1">
              <a:buFontTx/>
              <a:buChar char="•"/>
            </a:pPr>
            <a:r>
              <a:rPr lang="en-US" altLang="en-US" sz="2200" dirty="0" smtClean="0"/>
              <a:t>Provider makes decision for the transfer to a higher level of care (to the Oishei Children's Hospital) </a:t>
            </a:r>
            <a:r>
              <a:rPr lang="en-US" altLang="en-US" sz="2200" dirty="0" smtClean="0">
                <a:solidFill>
                  <a:srgbClr val="C00000"/>
                </a:solidFill>
              </a:rPr>
              <a:t>within the first hour </a:t>
            </a:r>
            <a:r>
              <a:rPr lang="en-US" altLang="en-US" sz="2200" dirty="0" smtClean="0"/>
              <a:t>of noted patient compromise</a:t>
            </a:r>
          </a:p>
          <a:p>
            <a:pPr eaLnBrk="1" hangingPunct="1">
              <a:buClr>
                <a:schemeClr val="tx2"/>
              </a:buClr>
              <a:buFontTx/>
              <a:buChar char="•"/>
            </a:pPr>
            <a:endParaRPr lang="en-US" altLang="en-US" sz="2400" dirty="0" smtClean="0"/>
          </a:p>
        </p:txBody>
      </p:sp>
      <p:pic>
        <p:nvPicPr>
          <p:cNvPr id="2" name="Picture 1"/>
          <p:cNvPicPr>
            <a:picLocks noChangeAspect="1"/>
          </p:cNvPicPr>
          <p:nvPr/>
        </p:nvPicPr>
        <p:blipFill>
          <a:blip r:embed="rId3"/>
          <a:stretch>
            <a:fillRect/>
          </a:stretch>
        </p:blipFill>
        <p:spPr>
          <a:xfrm>
            <a:off x="2209800" y="3810000"/>
            <a:ext cx="3981450" cy="1800225"/>
          </a:xfrm>
          <a:prstGeom prst="rect">
            <a:avLst/>
          </a:prstGeom>
        </p:spPr>
      </p:pic>
      <p:sp>
        <p:nvSpPr>
          <p:cNvPr id="3" name="Rounded Rectangular Callout 2"/>
          <p:cNvSpPr/>
          <p:nvPr/>
        </p:nvSpPr>
        <p:spPr>
          <a:xfrm>
            <a:off x="6553200" y="3276600"/>
            <a:ext cx="1676400" cy="189547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Time to move fast</a:t>
            </a:r>
            <a:endParaRPr lang="en-US"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pPr marL="0" indent="0">
              <a:buNone/>
            </a:pPr>
            <a:r>
              <a:rPr lang="en-US" dirty="0" smtClean="0"/>
              <a:t>                 </a:t>
            </a:r>
            <a:r>
              <a:rPr lang="en-US" sz="4000" dirty="0">
                <a:solidFill>
                  <a:schemeClr val="tx2"/>
                </a:solidFill>
                <a:latin typeface="Arial" panose="020B0604020202020204" pitchFamily="34" charset="0"/>
                <a:cs typeface="Arial" panose="020B0604020202020204" pitchFamily="34" charset="0"/>
              </a:rPr>
              <a:t>Transfusion </a:t>
            </a:r>
            <a:r>
              <a:rPr lang="en-US" sz="4000" dirty="0" smtClean="0">
                <a:solidFill>
                  <a:schemeClr val="tx2"/>
                </a:solidFill>
                <a:latin typeface="Arial" panose="020B0604020202020204" pitchFamily="34" charset="0"/>
                <a:cs typeface="Arial" panose="020B0604020202020204" pitchFamily="34" charset="0"/>
              </a:rPr>
              <a:t>Policy Points</a:t>
            </a:r>
          </a:p>
          <a:p>
            <a:pPr marL="0" indent="0">
              <a:buNone/>
            </a:pPr>
            <a:r>
              <a:rPr lang="en-US" sz="4000" b="1" dirty="0" smtClean="0">
                <a:solidFill>
                  <a:schemeClr val="tx2"/>
                </a:solidFill>
                <a:latin typeface="Arial" panose="020B0604020202020204" pitchFamily="34" charset="0"/>
                <a:cs typeface="Arial" panose="020B0604020202020204" pitchFamily="34" charset="0"/>
              </a:rPr>
              <a:t> </a:t>
            </a:r>
            <a:r>
              <a:rPr lang="en-US" sz="2700" b="1" dirty="0" smtClean="0">
                <a:latin typeface="Arial" panose="020B0604020202020204" pitchFamily="34" charset="0"/>
                <a:cs typeface="Arial" panose="020B0604020202020204" pitchFamily="34" charset="0"/>
              </a:rPr>
              <a:t>                       </a:t>
            </a:r>
            <a:endParaRPr lang="en-US" sz="27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5605071"/>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28600" y="504914"/>
            <a:ext cx="7391399" cy="1219200"/>
          </a:xfrm>
        </p:spPr>
        <p:txBody>
          <a:bodyPr/>
          <a:lstStyle/>
          <a:p>
            <a:pPr eaLnBrk="1" hangingPunct="1"/>
            <a:r>
              <a:rPr lang="en-US" altLang="en-US" sz="3600" dirty="0">
                <a:latin typeface="Arial" panose="020B0604020202020204" pitchFamily="34" charset="0"/>
                <a:cs typeface="Arial" panose="020B0604020202020204" pitchFamily="34" charset="0"/>
              </a:rPr>
              <a:t>Patient Refusal </a:t>
            </a:r>
            <a:r>
              <a:rPr lang="en-US" altLang="en-US" sz="3600" dirty="0" smtClean="0">
                <a:latin typeface="Arial" panose="020B0604020202020204" pitchFamily="34" charset="0"/>
                <a:cs typeface="Arial" panose="020B0604020202020204" pitchFamily="34" charset="0"/>
              </a:rPr>
              <a:t>of Blood Transfusion</a:t>
            </a:r>
            <a:endParaRPr lang="en-US" altLang="en-US" sz="3600" dirty="0">
              <a:latin typeface="Arial" panose="020B0604020202020204" pitchFamily="34" charset="0"/>
              <a:cs typeface="Arial" panose="020B0604020202020204" pitchFamily="34" charset="0"/>
            </a:endParaRPr>
          </a:p>
        </p:txBody>
      </p:sp>
      <p:sp>
        <p:nvSpPr>
          <p:cNvPr id="31747" name="Rectangle 3"/>
          <p:cNvSpPr>
            <a:spLocks noGrp="1" noChangeArrowheads="1"/>
          </p:cNvSpPr>
          <p:nvPr>
            <p:ph idx="1"/>
          </p:nvPr>
        </p:nvSpPr>
        <p:spPr>
          <a:xfrm>
            <a:off x="762000" y="2590800"/>
            <a:ext cx="6557141" cy="2718197"/>
          </a:xfrm>
        </p:spPr>
        <p:txBody>
          <a:bodyPr/>
          <a:lstStyle/>
          <a:p>
            <a:pPr eaLnBrk="1" hangingPunct="1">
              <a:buClr>
                <a:schemeClr val="tx2"/>
              </a:buClr>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A patient may refuse a transfusion based on religion or other reasons</a:t>
            </a:r>
          </a:p>
          <a:p>
            <a:pPr eaLnBrk="1" hangingPunct="1">
              <a:buClr>
                <a:schemeClr val="tx2"/>
              </a:buClr>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If refusing, the </a:t>
            </a:r>
            <a:r>
              <a:rPr lang="en-US" altLang="en-US" sz="2400" dirty="0" smtClean="0">
                <a:latin typeface="Arial" panose="020B0604020202020204" pitchFamily="34" charset="0"/>
                <a:cs typeface="Arial" panose="020B0604020202020204" pitchFamily="34" charset="0"/>
              </a:rPr>
              <a:t>patient/patient </a:t>
            </a:r>
            <a:r>
              <a:rPr lang="en-US" altLang="en-US" sz="2400" dirty="0">
                <a:latin typeface="Arial" panose="020B0604020202020204" pitchFamily="34" charset="0"/>
                <a:cs typeface="Arial" panose="020B0604020202020204" pitchFamily="34" charset="0"/>
              </a:rPr>
              <a:t>rep must then sign a form indicating that the risks, benefits and alternatives of the transfusion </a:t>
            </a:r>
            <a:r>
              <a:rPr lang="en-US" altLang="en-US" sz="2400" i="1" dirty="0">
                <a:solidFill>
                  <a:schemeClr val="tx2"/>
                </a:solidFill>
                <a:latin typeface="Arial" panose="020B0604020202020204" pitchFamily="34" charset="0"/>
                <a:cs typeface="Arial" panose="020B0604020202020204" pitchFamily="34" charset="0"/>
              </a:rPr>
              <a:t>have been discussed and that they are refusing to have the transfusion done</a:t>
            </a:r>
          </a:p>
        </p:txBody>
      </p:sp>
      <p:pic>
        <p:nvPicPr>
          <p:cNvPr id="3174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037246"/>
            <a:ext cx="165139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8128326"/>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762000" y="152400"/>
            <a:ext cx="7467599" cy="2080022"/>
          </a:xfrm>
        </p:spPr>
        <p:txBody>
          <a:bodyPr/>
          <a:lstStyle/>
          <a:p>
            <a:r>
              <a:rPr lang="en-US" altLang="en-US" sz="3600" dirty="0">
                <a:latin typeface="Arial" panose="020B0604020202020204" pitchFamily="34" charset="0"/>
                <a:cs typeface="Arial" panose="020B0604020202020204" pitchFamily="34" charset="0"/>
              </a:rPr>
              <a:t>Important </a:t>
            </a:r>
          </a:p>
        </p:txBody>
      </p:sp>
      <p:sp>
        <p:nvSpPr>
          <p:cNvPr id="39939" name="Content Placeholder 2"/>
          <p:cNvSpPr>
            <a:spLocks noGrp="1"/>
          </p:cNvSpPr>
          <p:nvPr>
            <p:ph idx="1"/>
          </p:nvPr>
        </p:nvSpPr>
        <p:spPr>
          <a:xfrm>
            <a:off x="304800" y="1828800"/>
            <a:ext cx="7398026" cy="3962400"/>
          </a:xfrm>
        </p:spPr>
        <p:txBody>
          <a:bodyPr/>
          <a:lstStyle/>
          <a:p>
            <a:pPr>
              <a:buClr>
                <a:schemeClr val="tx2"/>
              </a:buClr>
              <a:buFont typeface="Arial" panose="020B0604020202020204" pitchFamily="34" charset="0"/>
              <a:buChar char="•"/>
            </a:pPr>
            <a:r>
              <a:rPr lang="en-US" altLang="en-US" sz="2400" dirty="0">
                <a:solidFill>
                  <a:srgbClr val="FF0000"/>
                </a:solidFill>
                <a:latin typeface="Arial" panose="020B0604020202020204" pitchFamily="34" charset="0"/>
                <a:cs typeface="Arial" panose="020B0604020202020204" pitchFamily="34" charset="0"/>
              </a:rPr>
              <a:t>No more than 30 minutes can elapse between product pick up time and the actual start up of the transfusion </a:t>
            </a:r>
          </a:p>
          <a:p>
            <a:pPr>
              <a:buClr>
                <a:schemeClr val="tx2"/>
              </a:buClr>
              <a:buFont typeface="Arial" panose="020B0604020202020204" pitchFamily="34" charset="0"/>
              <a:buChar char="•"/>
            </a:pPr>
            <a:r>
              <a:rPr lang="en-US" altLang="en-US" sz="2400" dirty="0">
                <a:solidFill>
                  <a:schemeClr val="tx2"/>
                </a:solidFill>
                <a:latin typeface="Arial" panose="020B0604020202020204" pitchFamily="34" charset="0"/>
                <a:cs typeface="Arial" panose="020B0604020202020204" pitchFamily="34" charset="0"/>
              </a:rPr>
              <a:t>If there is a </a:t>
            </a:r>
            <a:r>
              <a:rPr lang="en-US" altLang="en-US" sz="2400" dirty="0" smtClean="0">
                <a:solidFill>
                  <a:schemeClr val="tx2"/>
                </a:solidFill>
                <a:latin typeface="Arial" panose="020B0604020202020204" pitchFamily="34" charset="0"/>
                <a:cs typeface="Arial" panose="020B0604020202020204" pitchFamily="34" charset="0"/>
              </a:rPr>
              <a:t>delay - </a:t>
            </a:r>
            <a:r>
              <a:rPr lang="en-US" altLang="en-US" sz="2400" dirty="0" smtClean="0">
                <a:latin typeface="Arial" panose="020B0604020202020204" pitchFamily="34" charset="0"/>
                <a:cs typeface="Arial" panose="020B0604020202020204" pitchFamily="34" charset="0"/>
              </a:rPr>
              <a:t>blood </a:t>
            </a:r>
            <a:r>
              <a:rPr lang="en-US" altLang="en-US" sz="2400" dirty="0">
                <a:latin typeface="Arial" panose="020B0604020202020204" pitchFamily="34" charset="0"/>
                <a:cs typeface="Arial" panose="020B0604020202020204" pitchFamily="34" charset="0"/>
              </a:rPr>
              <a:t>must be returned to transfusion service to avoid </a:t>
            </a:r>
            <a:r>
              <a:rPr lang="en-US" altLang="en-US" sz="2400" dirty="0" smtClean="0">
                <a:latin typeface="Arial" panose="020B0604020202020204" pitchFamily="34" charset="0"/>
                <a:cs typeface="Arial" panose="020B0604020202020204" pitchFamily="34" charset="0"/>
              </a:rPr>
              <a:t>wasting</a:t>
            </a:r>
          </a:p>
          <a:p>
            <a:pPr>
              <a:buClr>
                <a:schemeClr val="tx2"/>
              </a:buClr>
              <a:buFont typeface="Arial" panose="020B0604020202020204" pitchFamily="34" charset="0"/>
              <a:buChar char="•"/>
            </a:pPr>
            <a:r>
              <a:rPr lang="en-US" altLang="en-US" sz="2400" dirty="0" smtClean="0">
                <a:solidFill>
                  <a:schemeClr val="tx2"/>
                </a:solidFill>
                <a:latin typeface="Arial" panose="020B0604020202020204" pitchFamily="34" charset="0"/>
                <a:cs typeface="Arial" panose="020B0604020202020204" pitchFamily="34" charset="0"/>
              </a:rPr>
              <a:t>Don’t forget </a:t>
            </a:r>
            <a:r>
              <a:rPr lang="en-US" altLang="en-US" sz="2400" dirty="0" smtClean="0">
                <a:latin typeface="Arial" panose="020B0604020202020204" pitchFamily="34" charset="0"/>
                <a:cs typeface="Arial" panose="020B0604020202020204" pitchFamily="34" charset="0"/>
              </a:rPr>
              <a:t>to alert patient/family at bedside of the start up of infusion</a:t>
            </a:r>
          </a:p>
          <a:p>
            <a:pPr>
              <a:buClr>
                <a:schemeClr val="tx2"/>
              </a:buClr>
              <a:buFont typeface="Arial" panose="020B0604020202020204" pitchFamily="34" charset="0"/>
              <a:buChar char="•"/>
            </a:pPr>
            <a:r>
              <a:rPr lang="en-US" altLang="en-US" sz="2400" dirty="0" smtClean="0">
                <a:solidFill>
                  <a:schemeClr val="tx2"/>
                </a:solidFill>
                <a:latin typeface="Arial" panose="020B0604020202020204" pitchFamily="34" charset="0"/>
                <a:cs typeface="Arial" panose="020B0604020202020204" pitchFamily="34" charset="0"/>
              </a:rPr>
              <a:t>Nothing can be run through patient’s IV at the same time with the blood or blood product </a:t>
            </a:r>
          </a:p>
          <a:p>
            <a:pPr marL="0" indent="0">
              <a:buClr>
                <a:schemeClr val="tx2"/>
              </a:buClr>
              <a:buNone/>
            </a:pPr>
            <a:endParaRPr lang="en-US" altLang="en-US" sz="2400" dirty="0">
              <a:solidFill>
                <a:schemeClr val="tx2"/>
              </a:solidFill>
              <a:latin typeface="Arial" panose="020B0604020202020204" pitchFamily="34" charset="0"/>
              <a:cs typeface="Arial" panose="020B0604020202020204" pitchFamily="34" charset="0"/>
            </a:endParaRPr>
          </a:p>
          <a:p>
            <a:endParaRPr lang="en-US" altLang="en-US" dirty="0" smtClean="0"/>
          </a:p>
        </p:txBody>
      </p:sp>
      <p:pic>
        <p:nvPicPr>
          <p:cNvPr id="3994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152400"/>
            <a:ext cx="1333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6090758"/>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762000" y="609600"/>
            <a:ext cx="7619999" cy="1622822"/>
          </a:xfrm>
        </p:spPr>
        <p:txBody>
          <a:bodyPr/>
          <a:lstStyle/>
          <a:p>
            <a:pPr eaLnBrk="1" hangingPunct="1"/>
            <a:r>
              <a:rPr lang="en-US" altLang="en-US" dirty="0" smtClean="0"/>
              <a:t>    </a:t>
            </a:r>
            <a:r>
              <a:rPr lang="en-US" altLang="en-US" sz="3600" dirty="0">
                <a:latin typeface="Arial" panose="020B0604020202020204" pitchFamily="34" charset="0"/>
                <a:cs typeface="Arial" panose="020B0604020202020204" pitchFamily="34" charset="0"/>
              </a:rPr>
              <a:t>Who Can Administer </a:t>
            </a:r>
            <a:br>
              <a:rPr lang="en-US" altLang="en-US" sz="3600" dirty="0">
                <a:latin typeface="Arial" panose="020B0604020202020204" pitchFamily="34" charset="0"/>
                <a:cs typeface="Arial" panose="020B0604020202020204" pitchFamily="34" charset="0"/>
              </a:rPr>
            </a:br>
            <a:r>
              <a:rPr lang="en-US" altLang="en-US" sz="3600" dirty="0">
                <a:latin typeface="Arial" panose="020B0604020202020204" pitchFamily="34" charset="0"/>
                <a:cs typeface="Arial" panose="020B0604020202020204" pitchFamily="34" charset="0"/>
              </a:rPr>
              <a:t> Blood or Blood Product?</a:t>
            </a:r>
          </a:p>
        </p:txBody>
      </p:sp>
      <p:sp>
        <p:nvSpPr>
          <p:cNvPr id="40963" name="Content Placeholder 2"/>
          <p:cNvSpPr>
            <a:spLocks noGrp="1"/>
          </p:cNvSpPr>
          <p:nvPr>
            <p:ph idx="1"/>
          </p:nvPr>
        </p:nvSpPr>
        <p:spPr>
          <a:xfrm>
            <a:off x="261240" y="2590800"/>
            <a:ext cx="7576645" cy="2073126"/>
          </a:xfrm>
        </p:spPr>
        <p:txBody>
          <a:bodyPr/>
          <a:lstStyle/>
          <a:p>
            <a:pPr eaLnBrk="1" hangingPunct="1">
              <a:buClr>
                <a:schemeClr val="tx2"/>
              </a:buClr>
              <a:buFont typeface="Arial" panose="020B0604020202020204" pitchFamily="34" charset="0"/>
              <a:buChar char="•"/>
            </a:pPr>
            <a:r>
              <a:rPr lang="en-US" altLang="en-US" sz="2400" dirty="0">
                <a:solidFill>
                  <a:schemeClr val="tx2"/>
                </a:solidFill>
                <a:latin typeface="Arial" panose="020B0604020202020204" pitchFamily="34" charset="0"/>
                <a:cs typeface="Arial" panose="020B0604020202020204" pitchFamily="34" charset="0"/>
              </a:rPr>
              <a:t>Registered Nurses</a:t>
            </a:r>
          </a:p>
          <a:p>
            <a:pPr eaLnBrk="1" hangingPunct="1">
              <a:buClr>
                <a:schemeClr val="tx2"/>
              </a:buClr>
              <a:buFont typeface="Arial" panose="020B0604020202020204" pitchFamily="34" charset="0"/>
              <a:buChar char="•"/>
            </a:pPr>
            <a:r>
              <a:rPr lang="en-US" altLang="en-US" sz="2400" dirty="0">
                <a:solidFill>
                  <a:schemeClr val="tx2"/>
                </a:solidFill>
                <a:latin typeface="Arial" panose="020B0604020202020204" pitchFamily="34" charset="0"/>
                <a:cs typeface="Arial" panose="020B0604020202020204" pitchFamily="34" charset="0"/>
              </a:rPr>
              <a:t>Graduate </a:t>
            </a:r>
            <a:r>
              <a:rPr lang="en-US" altLang="en-US" sz="2400" dirty="0" smtClean="0">
                <a:solidFill>
                  <a:schemeClr val="tx2"/>
                </a:solidFill>
                <a:latin typeface="Arial" panose="020B0604020202020204" pitchFamily="34" charset="0"/>
                <a:cs typeface="Arial" panose="020B0604020202020204" pitchFamily="34" charset="0"/>
              </a:rPr>
              <a:t>Nurses </a:t>
            </a:r>
          </a:p>
          <a:p>
            <a:pPr marL="0" indent="0" eaLnBrk="1" hangingPunct="1">
              <a:buClr>
                <a:schemeClr val="tx2"/>
              </a:buClr>
              <a:buNone/>
            </a:pPr>
            <a:r>
              <a:rPr lang="en-US" altLang="en-US" sz="2400" dirty="0">
                <a:latin typeface="Arial" panose="020B0604020202020204" pitchFamily="34" charset="0"/>
                <a:cs typeface="Arial" panose="020B0604020202020204" pitchFamily="34" charset="0"/>
              </a:rPr>
              <a:t> </a:t>
            </a:r>
            <a:r>
              <a:rPr lang="en-US" altLang="en-US" sz="2400" dirty="0" smtClean="0">
                <a:latin typeface="Arial" panose="020B0604020202020204" pitchFamily="34" charset="0"/>
                <a:cs typeface="Arial" panose="020B0604020202020204" pitchFamily="34" charset="0"/>
              </a:rPr>
              <a:t>   (Only </a:t>
            </a:r>
            <a:r>
              <a:rPr lang="en-US" altLang="en-US" sz="2400" dirty="0">
                <a:latin typeface="Arial" panose="020B0604020202020204" pitchFamily="34" charset="0"/>
                <a:cs typeface="Arial" panose="020B0604020202020204" pitchFamily="34" charset="0"/>
              </a:rPr>
              <a:t>under direct supervision of an </a:t>
            </a:r>
            <a:r>
              <a:rPr lang="en-US" altLang="en-US" sz="2400" dirty="0" smtClean="0">
                <a:latin typeface="Arial" panose="020B0604020202020204" pitchFamily="34" charset="0"/>
                <a:cs typeface="Arial" panose="020B0604020202020204" pitchFamily="34" charset="0"/>
              </a:rPr>
              <a:t>RN)  </a:t>
            </a:r>
            <a:endParaRPr lang="en-US" altLang="en-US" sz="2400" dirty="0">
              <a:latin typeface="Arial" panose="020B0604020202020204" pitchFamily="34" charset="0"/>
              <a:cs typeface="Arial" panose="020B0604020202020204" pitchFamily="34" charset="0"/>
            </a:endParaRPr>
          </a:p>
          <a:p>
            <a:pPr eaLnBrk="1" hangingPunct="1">
              <a:buClr>
                <a:schemeClr val="tx2"/>
              </a:buClr>
              <a:buFont typeface="Arial" panose="020B0604020202020204" pitchFamily="34" charset="0"/>
              <a:buChar char="•"/>
            </a:pPr>
            <a:r>
              <a:rPr lang="en-US" altLang="en-US" sz="2400" dirty="0">
                <a:solidFill>
                  <a:schemeClr val="tx2"/>
                </a:solidFill>
                <a:latin typeface="Arial" panose="020B0604020202020204" pitchFamily="34" charset="0"/>
                <a:cs typeface="Arial" panose="020B0604020202020204" pitchFamily="34" charset="0"/>
              </a:rPr>
              <a:t>Physicians</a:t>
            </a:r>
          </a:p>
          <a:p>
            <a:pPr eaLnBrk="1" hangingPunct="1">
              <a:buClr>
                <a:schemeClr val="tx2"/>
              </a:buClr>
              <a:buFont typeface="Arial" panose="020B0604020202020204" pitchFamily="34" charset="0"/>
              <a:buChar char="•"/>
            </a:pPr>
            <a:r>
              <a:rPr lang="en-US" altLang="en-US" sz="2400" dirty="0">
                <a:solidFill>
                  <a:schemeClr val="tx2"/>
                </a:solidFill>
                <a:latin typeface="Arial" panose="020B0604020202020204" pitchFamily="34" charset="0"/>
                <a:cs typeface="Arial" panose="020B0604020202020204" pitchFamily="34" charset="0"/>
              </a:rPr>
              <a:t>Perfusionists (at MHB) </a:t>
            </a:r>
          </a:p>
        </p:txBody>
      </p:sp>
      <p:pic>
        <p:nvPicPr>
          <p:cNvPr id="40964"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37885" y="28575"/>
            <a:ext cx="128706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6521525"/>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533400" y="228600"/>
            <a:ext cx="8229600" cy="2003822"/>
          </a:xfrm>
        </p:spPr>
        <p:txBody>
          <a:bodyPr/>
          <a:lstStyle/>
          <a:p>
            <a:r>
              <a:rPr lang="en-US" altLang="en-US" sz="3600" dirty="0">
                <a:latin typeface="Arial" panose="020B0604020202020204" pitchFamily="34" charset="0"/>
                <a:cs typeface="Arial" panose="020B0604020202020204" pitchFamily="34" charset="0"/>
              </a:rPr>
              <a:t>More Administration Reminders</a:t>
            </a:r>
          </a:p>
        </p:txBody>
      </p:sp>
      <p:sp>
        <p:nvSpPr>
          <p:cNvPr id="50179" name="Content Placeholder 2"/>
          <p:cNvSpPr>
            <a:spLocks noGrp="1"/>
          </p:cNvSpPr>
          <p:nvPr>
            <p:ph idx="1"/>
          </p:nvPr>
        </p:nvSpPr>
        <p:spPr>
          <a:xfrm>
            <a:off x="533400" y="2232423"/>
            <a:ext cx="6951279" cy="3076576"/>
          </a:xfrm>
        </p:spPr>
        <p:txBody>
          <a:bodyPr/>
          <a:lstStyle/>
          <a:p>
            <a:pPr eaLnBrk="1" hangingPunct="1">
              <a:lnSpc>
                <a:spcPct val="80000"/>
              </a:lnSpc>
              <a:buClr>
                <a:schemeClr val="tx2"/>
              </a:buClr>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PRBC’s </a:t>
            </a:r>
            <a:r>
              <a:rPr lang="en-US" altLang="en-US" sz="2400" dirty="0" smtClean="0">
                <a:latin typeface="Arial" panose="020B0604020202020204" pitchFamily="34" charset="0"/>
                <a:cs typeface="Arial" panose="020B0604020202020204" pitchFamily="34" charset="0"/>
              </a:rPr>
              <a:t>(for Adults) – for the </a:t>
            </a:r>
            <a:r>
              <a:rPr lang="en-US" altLang="en-US" sz="2400" dirty="0">
                <a:latin typeface="Arial" panose="020B0604020202020204" pitchFamily="34" charset="0"/>
                <a:cs typeface="Arial" panose="020B0604020202020204" pitchFamily="34" charset="0"/>
              </a:rPr>
              <a:t>first 15 minutes run at 60 </a:t>
            </a:r>
            <a:r>
              <a:rPr lang="en-US" altLang="en-US" sz="2400" dirty="0" smtClean="0">
                <a:latin typeface="Arial" panose="020B0604020202020204" pitchFamily="34" charset="0"/>
                <a:cs typeface="Arial" panose="020B0604020202020204" pitchFamily="34" charset="0"/>
              </a:rPr>
              <a:t>ml/hour, then 120/hour for remainder </a:t>
            </a:r>
          </a:p>
          <a:p>
            <a:pPr eaLnBrk="1" hangingPunct="1">
              <a:lnSpc>
                <a:spcPct val="80000"/>
              </a:lnSpc>
              <a:buClr>
                <a:schemeClr val="tx2"/>
              </a:buClr>
              <a:buFont typeface="Arial" panose="020B0604020202020204" pitchFamily="34" charset="0"/>
              <a:buChar char="•"/>
            </a:pPr>
            <a:endParaRPr lang="en-US" altLang="en-US" sz="2400" dirty="0" smtClean="0">
              <a:latin typeface="Arial" panose="020B0604020202020204" pitchFamily="34" charset="0"/>
              <a:cs typeface="Arial" panose="020B0604020202020204" pitchFamily="34" charset="0"/>
            </a:endParaRPr>
          </a:p>
          <a:p>
            <a:pPr eaLnBrk="1" hangingPunct="1">
              <a:lnSpc>
                <a:spcPct val="80000"/>
              </a:lnSpc>
              <a:buClr>
                <a:schemeClr val="tx2"/>
              </a:buClr>
              <a:buFont typeface="Arial" panose="020B0604020202020204" pitchFamily="34" charset="0"/>
              <a:buChar char="•"/>
            </a:pPr>
            <a:r>
              <a:rPr lang="en-US" altLang="en-US" sz="2400" dirty="0" smtClean="0">
                <a:latin typeface="Arial" panose="020B0604020202020204" pitchFamily="34" charset="0"/>
                <a:cs typeface="Arial" panose="020B0604020202020204" pitchFamily="34" charset="0"/>
              </a:rPr>
              <a:t>Continuously </a:t>
            </a:r>
            <a:r>
              <a:rPr lang="en-US" altLang="en-US" sz="2400" dirty="0">
                <a:latin typeface="Arial" panose="020B0604020202020204" pitchFamily="34" charset="0"/>
                <a:cs typeface="Arial" panose="020B0604020202020204" pitchFamily="34" charset="0"/>
              </a:rPr>
              <a:t>assess the patient for any </a:t>
            </a:r>
            <a:r>
              <a:rPr lang="en-US" altLang="en-US" sz="2400" dirty="0" smtClean="0">
                <a:latin typeface="Arial" panose="020B0604020202020204" pitchFamily="34" charset="0"/>
                <a:cs typeface="Arial" panose="020B0604020202020204" pitchFamily="34" charset="0"/>
              </a:rPr>
              <a:t>signs/symptoms </a:t>
            </a:r>
            <a:r>
              <a:rPr lang="en-US" altLang="en-US" sz="2400" dirty="0">
                <a:latin typeface="Arial" panose="020B0604020202020204" pitchFamily="34" charset="0"/>
                <a:cs typeface="Arial" panose="020B0604020202020204" pitchFamily="34" charset="0"/>
              </a:rPr>
              <a:t>of </a:t>
            </a:r>
            <a:r>
              <a:rPr lang="en-US" altLang="en-US" sz="2400" dirty="0" smtClean="0">
                <a:latin typeface="Arial" panose="020B0604020202020204" pitchFamily="34" charset="0"/>
                <a:cs typeface="Arial" panose="020B0604020202020204" pitchFamily="34" charset="0"/>
              </a:rPr>
              <a:t>an adverse reaction </a:t>
            </a:r>
            <a:r>
              <a:rPr lang="en-US" altLang="en-US" sz="2400" i="1" dirty="0" smtClean="0">
                <a:solidFill>
                  <a:srgbClr val="FF0000"/>
                </a:solidFill>
                <a:latin typeface="Arial" panose="020B0604020202020204" pitchFamily="34" charset="0"/>
                <a:cs typeface="Arial" panose="020B0604020202020204" pitchFamily="34" charset="0"/>
              </a:rPr>
              <a:t>with anything being transfused </a:t>
            </a:r>
          </a:p>
          <a:p>
            <a:pPr eaLnBrk="1" hangingPunct="1">
              <a:lnSpc>
                <a:spcPct val="80000"/>
              </a:lnSpc>
              <a:buClr>
                <a:schemeClr val="tx2"/>
              </a:buClr>
              <a:buFont typeface="Arial" panose="020B0604020202020204" pitchFamily="34" charset="0"/>
              <a:buChar char="•"/>
            </a:pPr>
            <a:endParaRPr lang="en-US" altLang="en-US" sz="2400" i="1" dirty="0">
              <a:solidFill>
                <a:srgbClr val="FF0000"/>
              </a:solidFill>
              <a:latin typeface="Arial" panose="020B0604020202020204" pitchFamily="34" charset="0"/>
              <a:cs typeface="Arial" panose="020B0604020202020204" pitchFamily="34" charset="0"/>
            </a:endParaRPr>
          </a:p>
          <a:p>
            <a:pPr eaLnBrk="1" hangingPunct="1">
              <a:lnSpc>
                <a:spcPct val="80000"/>
              </a:lnSpc>
              <a:buClr>
                <a:schemeClr val="tx2"/>
              </a:buClr>
              <a:buFont typeface="Arial" panose="020B0604020202020204" pitchFamily="34" charset="0"/>
              <a:buChar char="•"/>
            </a:pPr>
            <a:r>
              <a:rPr lang="en-US" altLang="en-US" sz="2400" dirty="0" smtClean="0">
                <a:latin typeface="Arial" panose="020B0604020202020204" pitchFamily="34" charset="0"/>
                <a:cs typeface="Arial" panose="020B0604020202020204" pitchFamily="34" charset="0"/>
              </a:rPr>
              <a:t>Administration </a:t>
            </a:r>
            <a:r>
              <a:rPr lang="en-US" altLang="en-US" sz="2400" dirty="0">
                <a:latin typeface="Arial" panose="020B0604020202020204" pitchFamily="34" charset="0"/>
                <a:cs typeface="Arial" panose="020B0604020202020204" pitchFamily="34" charset="0"/>
              </a:rPr>
              <a:t>of Blood </a:t>
            </a:r>
            <a:r>
              <a:rPr lang="en-US" altLang="en-US" sz="2400" dirty="0" smtClean="0">
                <a:latin typeface="Arial" panose="020B0604020202020204" pitchFamily="34" charset="0"/>
                <a:cs typeface="Arial" panose="020B0604020202020204" pitchFamily="34" charset="0"/>
              </a:rPr>
              <a:t>&amp; </a:t>
            </a:r>
            <a:r>
              <a:rPr lang="en-US" altLang="en-US" sz="2400" dirty="0">
                <a:latin typeface="Arial" panose="020B0604020202020204" pitchFamily="34" charset="0"/>
                <a:cs typeface="Arial" panose="020B0604020202020204" pitchFamily="34" charset="0"/>
              </a:rPr>
              <a:t>Blood Products policy has </a:t>
            </a:r>
            <a:r>
              <a:rPr lang="en-US" altLang="en-US" sz="2400" dirty="0" smtClean="0">
                <a:latin typeface="Arial" panose="020B0604020202020204" pitchFamily="34" charset="0"/>
                <a:cs typeface="Arial" panose="020B0604020202020204" pitchFamily="34" charset="0"/>
              </a:rPr>
              <a:t>transfusion guidelines to follow – </a:t>
            </a:r>
            <a:r>
              <a:rPr lang="en-US" altLang="en-US" sz="2400" i="1" dirty="0" smtClean="0">
                <a:solidFill>
                  <a:schemeClr val="tx2"/>
                </a:solidFill>
                <a:latin typeface="Arial" panose="020B0604020202020204" pitchFamily="34" charset="0"/>
                <a:cs typeface="Arial" panose="020B0604020202020204" pitchFamily="34" charset="0"/>
              </a:rPr>
              <a:t>unless ordered otherwise by provider – follow the orders as written per the MD</a:t>
            </a:r>
            <a:endParaRPr lang="en-US" altLang="en-US" sz="2400" i="1" dirty="0">
              <a:solidFill>
                <a:schemeClr val="tx2"/>
              </a:solidFill>
              <a:latin typeface="Arial" panose="020B0604020202020204" pitchFamily="34" charset="0"/>
              <a:cs typeface="Arial" panose="020B0604020202020204" pitchFamily="34" charset="0"/>
            </a:endParaRPr>
          </a:p>
          <a:p>
            <a:endParaRPr lang="en-US" altLang="en-US" dirty="0" smtClean="0">
              <a:solidFill>
                <a:srgbClr val="FFFF00"/>
              </a:solidFill>
            </a:endParaRPr>
          </a:p>
        </p:txBody>
      </p:sp>
      <p:pic>
        <p:nvPicPr>
          <p:cNvPr id="5018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5105400"/>
            <a:ext cx="11430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1411095"/>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p:txBody>
          <a:bodyPr/>
          <a:lstStyle/>
          <a:p>
            <a:pPr algn="ctr" eaLnBrk="1" hangingPunct="1"/>
            <a:r>
              <a:rPr lang="en-US" altLang="en-US" sz="3600" dirty="0">
                <a:latin typeface="Arial" panose="020B0604020202020204" pitchFamily="34" charset="0"/>
                <a:cs typeface="Arial" panose="020B0604020202020204" pitchFamily="34" charset="0"/>
              </a:rPr>
              <a:t>Room Air (RA) Trial</a:t>
            </a:r>
            <a:br>
              <a:rPr lang="en-US" altLang="en-US" sz="3600" dirty="0">
                <a:latin typeface="Arial" panose="020B0604020202020204" pitchFamily="34" charset="0"/>
                <a:cs typeface="Arial" panose="020B0604020202020204" pitchFamily="34" charset="0"/>
              </a:rPr>
            </a:br>
            <a:r>
              <a:rPr lang="en-US" altLang="en-US" sz="3600" dirty="0" smtClean="0">
                <a:latin typeface="Arial" panose="020B0604020202020204" pitchFamily="34" charset="0"/>
                <a:cs typeface="Arial" panose="020B0604020202020204" pitchFamily="34" charset="0"/>
              </a:rPr>
              <a:t>Patient </a:t>
            </a:r>
            <a:r>
              <a:rPr lang="en-US" altLang="en-US" sz="3600" dirty="0" smtClean="0">
                <a:solidFill>
                  <a:schemeClr val="tx1"/>
                </a:solidFill>
                <a:latin typeface="Arial" panose="020B0604020202020204" pitchFamily="34" charset="0"/>
                <a:cs typeface="Arial" panose="020B0604020202020204" pitchFamily="34" charset="0"/>
              </a:rPr>
              <a:t>Coming </a:t>
            </a:r>
            <a:r>
              <a:rPr lang="en-US" altLang="en-US" sz="3600" dirty="0">
                <a:solidFill>
                  <a:schemeClr val="tx1"/>
                </a:solidFill>
                <a:latin typeface="Arial" panose="020B0604020202020204" pitchFamily="34" charset="0"/>
                <a:cs typeface="Arial" panose="020B0604020202020204" pitchFamily="34" charset="0"/>
              </a:rPr>
              <a:t>Off of Nasal Cannula</a:t>
            </a:r>
          </a:p>
        </p:txBody>
      </p:sp>
      <p:sp>
        <p:nvSpPr>
          <p:cNvPr id="3" name="Content Placeholder 2"/>
          <p:cNvSpPr>
            <a:spLocks noGrp="1"/>
          </p:cNvSpPr>
          <p:nvPr>
            <p:ph sz="half" idx="1"/>
          </p:nvPr>
        </p:nvSpPr>
        <p:spPr>
          <a:xfrm>
            <a:off x="679587" y="2295940"/>
            <a:ext cx="3895726" cy="3203972"/>
          </a:xfrm>
        </p:spPr>
        <p:txBody>
          <a:bodyPr rtlCol="0">
            <a:normAutofit fontScale="92500" lnSpcReduction="10000"/>
          </a:bodyPr>
          <a:lstStyle/>
          <a:p>
            <a:pPr marL="0" indent="0" eaLnBrk="1" fontAlgn="auto" hangingPunct="1">
              <a:spcAft>
                <a:spcPts val="0"/>
              </a:spcAft>
              <a:buNone/>
              <a:defRPr/>
            </a:pPr>
            <a:r>
              <a:rPr lang="en-US" sz="2400" dirty="0" smtClean="0">
                <a:solidFill>
                  <a:srgbClr val="FF0000"/>
                </a:solidFill>
                <a:latin typeface="Arial" panose="020B0604020202020204" pitchFamily="34" charset="0"/>
                <a:cs typeface="Arial" panose="020B0604020202020204" pitchFamily="34" charset="0"/>
              </a:rPr>
              <a:t>Patient  </a:t>
            </a:r>
            <a:r>
              <a:rPr lang="en-US" sz="2400" dirty="0">
                <a:solidFill>
                  <a:srgbClr val="FF0000"/>
                </a:solidFill>
                <a:latin typeface="Arial" panose="020B0604020202020204" pitchFamily="34" charset="0"/>
                <a:cs typeface="Arial" panose="020B0604020202020204" pitchFamily="34" charset="0"/>
              </a:rPr>
              <a:t>on </a:t>
            </a:r>
            <a:r>
              <a:rPr lang="en-US" sz="2400" dirty="0" smtClean="0">
                <a:solidFill>
                  <a:srgbClr val="FF0000"/>
                </a:solidFill>
                <a:latin typeface="Arial" panose="020B0604020202020204" pitchFamily="34" charset="0"/>
                <a:cs typeface="Arial" panose="020B0604020202020204" pitchFamily="34" charset="0"/>
              </a:rPr>
              <a:t>1-2 </a:t>
            </a:r>
            <a:r>
              <a:rPr lang="en-US" sz="2400" dirty="0">
                <a:solidFill>
                  <a:srgbClr val="FF0000"/>
                </a:solidFill>
                <a:latin typeface="Arial" panose="020B0604020202020204" pitchFamily="34" charset="0"/>
                <a:cs typeface="Arial" panose="020B0604020202020204" pitchFamily="34" charset="0"/>
              </a:rPr>
              <a:t>L </a:t>
            </a:r>
            <a:r>
              <a:rPr lang="en-US" sz="2400" dirty="0" smtClean="0">
                <a:solidFill>
                  <a:srgbClr val="FF0000"/>
                </a:solidFill>
                <a:latin typeface="Arial" panose="020B0604020202020204" pitchFamily="34" charset="0"/>
                <a:cs typeface="Arial" panose="020B0604020202020204" pitchFamily="34" charset="0"/>
              </a:rPr>
              <a:t>O2 </a:t>
            </a:r>
            <a:r>
              <a:rPr lang="en-US" sz="2400" dirty="0">
                <a:solidFill>
                  <a:srgbClr val="FF0000"/>
                </a:solidFill>
                <a:latin typeface="Arial" panose="020B0604020202020204" pitchFamily="34" charset="0"/>
                <a:cs typeface="Arial" panose="020B0604020202020204" pitchFamily="34" charset="0"/>
              </a:rPr>
              <a:t>via </a:t>
            </a:r>
            <a:r>
              <a:rPr lang="en-US" sz="2400" dirty="0" smtClean="0">
                <a:solidFill>
                  <a:srgbClr val="FF0000"/>
                </a:solidFill>
                <a:latin typeface="Arial" panose="020B0604020202020204" pitchFamily="34" charset="0"/>
                <a:cs typeface="Arial" panose="020B0604020202020204" pitchFamily="34" charset="0"/>
              </a:rPr>
              <a:t>Nasal Cannula</a:t>
            </a:r>
            <a:endParaRPr lang="en-US" sz="2400" dirty="0">
              <a:solidFill>
                <a:srgbClr val="FF0000"/>
              </a:solidFill>
              <a:latin typeface="Arial" panose="020B0604020202020204" pitchFamily="34" charset="0"/>
              <a:cs typeface="Arial" panose="020B0604020202020204" pitchFamily="34" charset="0"/>
            </a:endParaRPr>
          </a:p>
          <a:p>
            <a:pPr eaLnBrk="1" fontAlgn="auto" hangingPunct="1">
              <a:spcAft>
                <a:spcPts val="0"/>
              </a:spcAft>
              <a:defRPr/>
            </a:pPr>
            <a:endParaRPr lang="en-US" sz="2400" dirty="0">
              <a:latin typeface="Arial" panose="020B0604020202020204" pitchFamily="34" charset="0"/>
              <a:cs typeface="Arial" panose="020B0604020202020204" pitchFamily="34" charset="0"/>
            </a:endParaRPr>
          </a:p>
          <a:p>
            <a:pPr marL="0" indent="0" eaLnBrk="1" fontAlgn="auto" hangingPunct="1">
              <a:spcAft>
                <a:spcPts val="0"/>
              </a:spcAft>
              <a:buNone/>
              <a:defRPr/>
            </a:pPr>
            <a:r>
              <a:rPr lang="en-US" sz="2400" dirty="0" smtClean="0">
                <a:solidFill>
                  <a:schemeClr val="tx2"/>
                </a:solidFill>
                <a:latin typeface="Arial" panose="020B0604020202020204" pitchFamily="34" charset="0"/>
                <a:cs typeface="Arial" panose="020B0604020202020204" pitchFamily="34" charset="0"/>
              </a:rPr>
              <a:t>SpO2 </a:t>
            </a:r>
            <a:r>
              <a:rPr lang="en-US" sz="2400" dirty="0">
                <a:solidFill>
                  <a:schemeClr val="tx2"/>
                </a:solidFill>
                <a:latin typeface="Arial" panose="020B0604020202020204" pitchFamily="34" charset="0"/>
                <a:cs typeface="Arial" panose="020B0604020202020204" pitchFamily="34" charset="0"/>
              </a:rPr>
              <a:t>&gt; 94% </a:t>
            </a:r>
            <a:endParaRPr lang="en-US" sz="2400" dirty="0" smtClean="0">
              <a:solidFill>
                <a:schemeClr val="tx2"/>
              </a:solidFill>
              <a:latin typeface="Arial" panose="020B0604020202020204" pitchFamily="34" charset="0"/>
              <a:cs typeface="Arial" panose="020B0604020202020204" pitchFamily="34" charset="0"/>
            </a:endParaRPr>
          </a:p>
          <a:p>
            <a:pPr marL="0" indent="0" eaLnBrk="1" fontAlgn="auto" hangingPunct="1">
              <a:spcAft>
                <a:spcPts val="0"/>
              </a:spcAft>
              <a:buNone/>
              <a:defRPr/>
            </a:pPr>
            <a:endParaRPr lang="en-US" sz="2400" dirty="0">
              <a:solidFill>
                <a:schemeClr val="tx2"/>
              </a:solidFill>
              <a:latin typeface="Arial" panose="020B0604020202020204" pitchFamily="34" charset="0"/>
              <a:cs typeface="Arial" panose="020B0604020202020204" pitchFamily="34" charset="0"/>
            </a:endParaRPr>
          </a:p>
          <a:p>
            <a:pPr marL="0" indent="0" eaLnBrk="1" fontAlgn="auto" hangingPunct="1">
              <a:spcAft>
                <a:spcPts val="0"/>
              </a:spcAft>
              <a:buNone/>
              <a:defRPr/>
            </a:pPr>
            <a:r>
              <a:rPr lang="en-US" sz="2400" dirty="0" smtClean="0">
                <a:latin typeface="Arial" panose="020B0604020202020204" pitchFamily="34" charset="0"/>
                <a:cs typeface="Arial" panose="020B0604020202020204" pitchFamily="34" charset="0"/>
              </a:rPr>
              <a:t>Do </a:t>
            </a:r>
            <a:r>
              <a:rPr lang="en-US" sz="2400" dirty="0">
                <a:latin typeface="Arial" panose="020B0604020202020204" pitchFamily="34" charset="0"/>
                <a:cs typeface="Arial" panose="020B0604020202020204" pitchFamily="34" charset="0"/>
              </a:rPr>
              <a:t>RA trial</a:t>
            </a:r>
          </a:p>
          <a:p>
            <a:pPr eaLnBrk="1" fontAlgn="auto" hangingPunct="1">
              <a:spcAft>
                <a:spcPts val="0"/>
              </a:spcAft>
              <a:buClr>
                <a:schemeClr val="tx2"/>
              </a:buClr>
              <a:buFont typeface="Arial" panose="020B0604020202020204" pitchFamily="34" charset="0"/>
              <a:buChar char="•"/>
              <a:defRPr/>
            </a:pPr>
            <a:r>
              <a:rPr lang="en-US" sz="2200" dirty="0">
                <a:latin typeface="Arial" panose="020B0604020202020204" pitchFamily="34" charset="0"/>
                <a:cs typeface="Arial" panose="020B0604020202020204" pitchFamily="34" charset="0"/>
              </a:rPr>
              <a:t>30 minutes – recheck </a:t>
            </a:r>
            <a:r>
              <a:rPr lang="en-US" sz="2200" dirty="0" smtClean="0">
                <a:latin typeface="Arial" panose="020B0604020202020204" pitchFamily="34" charset="0"/>
                <a:cs typeface="Arial" panose="020B0604020202020204" pitchFamily="34" charset="0"/>
              </a:rPr>
              <a:t>SpO2 </a:t>
            </a:r>
            <a:r>
              <a:rPr lang="en-US" sz="2200" dirty="0">
                <a:latin typeface="Arial" panose="020B0604020202020204" pitchFamily="34" charset="0"/>
                <a:cs typeface="Arial" panose="020B0604020202020204" pitchFamily="34" charset="0"/>
              </a:rPr>
              <a:t>level  </a:t>
            </a:r>
          </a:p>
          <a:p>
            <a:pPr eaLnBrk="1" fontAlgn="auto" hangingPunct="1">
              <a:spcAft>
                <a:spcPts val="0"/>
              </a:spcAft>
              <a:defRPr/>
            </a:pPr>
            <a:endParaRPr lang="en-US" sz="1500" dirty="0">
              <a:latin typeface="Arial" panose="020B0604020202020204" pitchFamily="34" charset="0"/>
              <a:cs typeface="Arial" panose="020B0604020202020204" pitchFamily="34" charset="0"/>
            </a:endParaRPr>
          </a:p>
        </p:txBody>
      </p:sp>
      <p:sp>
        <p:nvSpPr>
          <p:cNvPr id="4" name="Content Placeholder 3"/>
          <p:cNvSpPr>
            <a:spLocks noGrp="1"/>
          </p:cNvSpPr>
          <p:nvPr>
            <p:ph sz="half" idx="2"/>
          </p:nvPr>
        </p:nvSpPr>
        <p:spPr>
          <a:xfrm>
            <a:off x="5029200" y="2295940"/>
            <a:ext cx="3505200" cy="2895600"/>
          </a:xfrm>
        </p:spPr>
        <p:txBody>
          <a:bodyPr rtlCol="0">
            <a:normAutofit fontScale="92500" lnSpcReduction="10000"/>
          </a:bodyPr>
          <a:lstStyle/>
          <a:p>
            <a:pPr marL="0" indent="0" eaLnBrk="1" fontAlgn="auto" hangingPunct="1">
              <a:spcAft>
                <a:spcPts val="0"/>
              </a:spcAft>
              <a:buNone/>
              <a:defRPr/>
            </a:pPr>
            <a:r>
              <a:rPr lang="en-US" sz="2400" dirty="0">
                <a:solidFill>
                  <a:srgbClr val="FF0000"/>
                </a:solidFill>
                <a:cs typeface="Arial" panose="020B0604020202020204" pitchFamily="34" charset="0"/>
              </a:rPr>
              <a:t>Rechecked </a:t>
            </a:r>
            <a:r>
              <a:rPr lang="en-US" sz="2400" dirty="0" smtClean="0">
                <a:solidFill>
                  <a:srgbClr val="FF0000"/>
                </a:solidFill>
                <a:cs typeface="Arial" panose="020B0604020202020204" pitchFamily="34" charset="0"/>
              </a:rPr>
              <a:t>SpO2 </a:t>
            </a:r>
            <a:r>
              <a:rPr lang="en-US" sz="2400" dirty="0">
                <a:solidFill>
                  <a:srgbClr val="FF0000"/>
                </a:solidFill>
                <a:cs typeface="Arial" panose="020B0604020202020204" pitchFamily="34" charset="0"/>
              </a:rPr>
              <a:t>results</a:t>
            </a:r>
          </a:p>
          <a:p>
            <a:pPr marL="0" indent="0" eaLnBrk="1" fontAlgn="auto" hangingPunct="1">
              <a:spcAft>
                <a:spcPts val="0"/>
              </a:spcAft>
              <a:buNone/>
              <a:defRPr/>
            </a:pPr>
            <a:endParaRPr lang="en-US" sz="2600" dirty="0">
              <a:cs typeface="Arial" panose="020B0604020202020204" pitchFamily="34" charset="0"/>
            </a:endParaRPr>
          </a:p>
          <a:p>
            <a:pPr marL="0" indent="0" eaLnBrk="1" fontAlgn="auto" hangingPunct="1">
              <a:spcAft>
                <a:spcPts val="0"/>
              </a:spcAft>
              <a:buNone/>
              <a:defRPr/>
            </a:pPr>
            <a:r>
              <a:rPr lang="en-US" sz="2400" dirty="0" smtClean="0">
                <a:solidFill>
                  <a:schemeClr val="tx2"/>
                </a:solidFill>
                <a:cs typeface="Arial" panose="020B0604020202020204" pitchFamily="34" charset="0"/>
              </a:rPr>
              <a:t>SpO2 </a:t>
            </a:r>
            <a:r>
              <a:rPr lang="en-US" sz="2400" dirty="0">
                <a:solidFill>
                  <a:schemeClr val="tx2"/>
                </a:solidFill>
                <a:cs typeface="Arial" panose="020B0604020202020204" pitchFamily="34" charset="0"/>
              </a:rPr>
              <a:t>≥ 92%</a:t>
            </a:r>
          </a:p>
          <a:p>
            <a:pPr eaLnBrk="1" fontAlgn="auto" hangingPunct="1">
              <a:spcAft>
                <a:spcPts val="0"/>
              </a:spcAft>
              <a:buClr>
                <a:schemeClr val="tx2"/>
              </a:buClr>
              <a:buFont typeface="Arial" panose="020B0604020202020204" pitchFamily="34" charset="0"/>
              <a:buChar char="•"/>
              <a:defRPr/>
            </a:pPr>
            <a:r>
              <a:rPr lang="en-US" sz="2200" dirty="0">
                <a:latin typeface="Arial" panose="020B0604020202020204" pitchFamily="34" charset="0"/>
                <a:cs typeface="Arial" panose="020B0604020202020204" pitchFamily="34" charset="0"/>
              </a:rPr>
              <a:t>Leave on </a:t>
            </a:r>
            <a:r>
              <a:rPr lang="en-US" sz="2200" dirty="0" smtClean="0">
                <a:latin typeface="Arial" panose="020B0604020202020204" pitchFamily="34" charset="0"/>
                <a:cs typeface="Arial" panose="020B0604020202020204" pitchFamily="34" charset="0"/>
              </a:rPr>
              <a:t>RA</a:t>
            </a:r>
          </a:p>
          <a:p>
            <a:pPr eaLnBrk="1" fontAlgn="auto" hangingPunct="1">
              <a:spcAft>
                <a:spcPts val="0"/>
              </a:spcAft>
              <a:buClr>
                <a:schemeClr val="tx2"/>
              </a:buClr>
              <a:buFont typeface="Arial" panose="020B0604020202020204" pitchFamily="34" charset="0"/>
              <a:buChar char="•"/>
              <a:defRPr/>
            </a:pPr>
            <a:endParaRPr lang="en-US" sz="2200" dirty="0">
              <a:latin typeface="Arial" panose="020B0604020202020204" pitchFamily="34" charset="0"/>
              <a:cs typeface="Arial" panose="020B0604020202020204" pitchFamily="34" charset="0"/>
            </a:endParaRPr>
          </a:p>
          <a:p>
            <a:pPr marL="0" indent="0" eaLnBrk="1" fontAlgn="auto" hangingPunct="1">
              <a:spcAft>
                <a:spcPts val="0"/>
              </a:spcAft>
              <a:buClr>
                <a:schemeClr val="tx2"/>
              </a:buClr>
              <a:buNone/>
              <a:defRPr/>
            </a:pPr>
            <a:r>
              <a:rPr lang="en-US" sz="2400" dirty="0" smtClean="0">
                <a:solidFill>
                  <a:schemeClr val="tx2"/>
                </a:solidFill>
                <a:latin typeface="Arial" panose="020B0604020202020204" pitchFamily="34" charset="0"/>
                <a:cs typeface="Arial" panose="020B0604020202020204" pitchFamily="34" charset="0"/>
              </a:rPr>
              <a:t>SpO2 </a:t>
            </a:r>
            <a:r>
              <a:rPr lang="en-US" sz="2400" dirty="0">
                <a:solidFill>
                  <a:schemeClr val="tx2"/>
                </a:solidFill>
                <a:latin typeface="Arial" panose="020B0604020202020204" pitchFamily="34" charset="0"/>
                <a:cs typeface="Arial" panose="020B0604020202020204" pitchFamily="34" charset="0"/>
              </a:rPr>
              <a:t>&lt; 92%</a:t>
            </a:r>
          </a:p>
          <a:p>
            <a:pPr eaLnBrk="1" fontAlgn="auto" hangingPunct="1">
              <a:spcAft>
                <a:spcPts val="0"/>
              </a:spcAft>
              <a:buClr>
                <a:schemeClr val="tx2"/>
              </a:buClr>
              <a:buFont typeface="Arial" panose="020B0604020202020204" pitchFamily="34" charset="0"/>
              <a:buChar char="•"/>
              <a:defRPr/>
            </a:pPr>
            <a:r>
              <a:rPr lang="en-US" sz="2200" dirty="0">
                <a:latin typeface="Arial" panose="020B0604020202020204" pitchFamily="34" charset="0"/>
                <a:cs typeface="Arial" panose="020B0604020202020204" pitchFamily="34" charset="0"/>
              </a:rPr>
              <a:t>Return to previous </a:t>
            </a:r>
            <a:r>
              <a:rPr lang="en-US" sz="2200" dirty="0" smtClean="0">
                <a:latin typeface="Arial" panose="020B0604020202020204" pitchFamily="34" charset="0"/>
                <a:cs typeface="Arial" panose="020B0604020202020204" pitchFamily="34" charset="0"/>
              </a:rPr>
              <a:t>O2 </a:t>
            </a:r>
            <a:r>
              <a:rPr lang="en-US" sz="2200" dirty="0">
                <a:latin typeface="Arial" panose="020B0604020202020204" pitchFamily="34" charset="0"/>
                <a:cs typeface="Arial" panose="020B0604020202020204" pitchFamily="34" charset="0"/>
              </a:rPr>
              <a:t>level  </a:t>
            </a:r>
          </a:p>
        </p:txBody>
      </p:sp>
    </p:spTree>
    <p:extLst>
      <p:ext uri="{BB962C8B-B14F-4D97-AF65-F5344CB8AC3E}">
        <p14:creationId xmlns:p14="http://schemas.microsoft.com/office/powerpoint/2010/main" val="554606291"/>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Purposeful Rounding</a:t>
            </a:r>
            <a:endParaRPr lang="en-US" b="1" dirty="0">
              <a:solidFill>
                <a:srgbClr val="0070C0"/>
              </a:solidFill>
              <a:latin typeface="+mn-lt"/>
            </a:endParaRPr>
          </a:p>
        </p:txBody>
      </p:sp>
      <p:sp>
        <p:nvSpPr>
          <p:cNvPr id="3" name="Content Placeholder 2"/>
          <p:cNvSpPr>
            <a:spLocks noGrp="1"/>
          </p:cNvSpPr>
          <p:nvPr>
            <p:ph idx="1"/>
          </p:nvPr>
        </p:nvSpPr>
        <p:spPr>
          <a:xfrm>
            <a:off x="733425" y="1812132"/>
            <a:ext cx="3295650" cy="389334"/>
          </a:xfrm>
        </p:spPr>
        <p:txBody>
          <a:bodyPr>
            <a:normAutofit fontScale="85000" lnSpcReduction="20000"/>
          </a:bodyPr>
          <a:lstStyle/>
          <a:p>
            <a:pPr marL="0" indent="0" algn="ctr">
              <a:buNone/>
            </a:pPr>
            <a:r>
              <a:rPr lang="en-US" sz="2700" b="1" i="1" dirty="0">
                <a:solidFill>
                  <a:srgbClr val="0070C0"/>
                </a:solidFill>
              </a:rPr>
              <a:t>What is it?</a:t>
            </a:r>
          </a:p>
          <a:p>
            <a:pPr marL="0" indent="0" algn="ctr">
              <a:buNone/>
            </a:pPr>
            <a:endParaRPr lang="en-US" sz="1350" b="1" i="1" dirty="0"/>
          </a:p>
        </p:txBody>
      </p:sp>
      <p:pic>
        <p:nvPicPr>
          <p:cNvPr id="4" name="Picture 3"/>
          <p:cNvPicPr>
            <a:picLocks noChangeAspect="1"/>
          </p:cNvPicPr>
          <p:nvPr/>
        </p:nvPicPr>
        <p:blipFill>
          <a:blip r:embed="rId5"/>
          <a:stretch>
            <a:fillRect/>
          </a:stretch>
        </p:blipFill>
        <p:spPr>
          <a:xfrm>
            <a:off x="997029" y="3028950"/>
            <a:ext cx="2899796" cy="1933575"/>
          </a:xfrm>
          <a:prstGeom prst="rect">
            <a:avLst/>
          </a:prstGeom>
        </p:spPr>
      </p:pic>
      <p:sp>
        <p:nvSpPr>
          <p:cNvPr id="6" name="Oval 5"/>
          <p:cNvSpPr/>
          <p:nvPr/>
        </p:nvSpPr>
        <p:spPr>
          <a:xfrm>
            <a:off x="5019675" y="1768674"/>
            <a:ext cx="1295400" cy="1260276"/>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002060"/>
                </a:solidFill>
              </a:rPr>
              <a:t>Pain</a:t>
            </a:r>
            <a:endParaRPr lang="en-US" b="1" dirty="0">
              <a:solidFill>
                <a:srgbClr val="002060"/>
              </a:solidFill>
            </a:endParaRPr>
          </a:p>
        </p:txBody>
      </p:sp>
      <p:sp>
        <p:nvSpPr>
          <p:cNvPr id="7" name="Oval 6"/>
          <p:cNvSpPr/>
          <p:nvPr/>
        </p:nvSpPr>
        <p:spPr>
          <a:xfrm>
            <a:off x="6591300" y="2398812"/>
            <a:ext cx="2095500" cy="1260276"/>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002060"/>
                </a:solidFill>
              </a:rPr>
              <a:t>Position</a:t>
            </a:r>
            <a:endParaRPr lang="en-US" b="1" dirty="0">
              <a:solidFill>
                <a:srgbClr val="002060"/>
              </a:solidFill>
            </a:endParaRPr>
          </a:p>
        </p:txBody>
      </p:sp>
      <p:sp>
        <p:nvSpPr>
          <p:cNvPr id="8" name="Oval 7"/>
          <p:cNvSpPr/>
          <p:nvPr/>
        </p:nvSpPr>
        <p:spPr>
          <a:xfrm>
            <a:off x="4762500" y="3365599"/>
            <a:ext cx="1552575" cy="1482626"/>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002060"/>
                </a:solidFill>
              </a:rPr>
              <a:t>Personal Hygiene</a:t>
            </a:r>
          </a:p>
        </p:txBody>
      </p:sp>
      <p:sp>
        <p:nvSpPr>
          <p:cNvPr id="9" name="Oval 8"/>
          <p:cNvSpPr/>
          <p:nvPr/>
        </p:nvSpPr>
        <p:spPr>
          <a:xfrm>
            <a:off x="6705600" y="3932634"/>
            <a:ext cx="2038350" cy="1458516"/>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002060"/>
                </a:solidFill>
              </a:rPr>
              <a:t>Possessions</a:t>
            </a:r>
          </a:p>
        </p:txBody>
      </p:sp>
      <p:sp>
        <p:nvSpPr>
          <p:cNvPr id="11" name="Rounded Rectangle 10"/>
          <p:cNvSpPr/>
          <p:nvPr/>
        </p:nvSpPr>
        <p:spPr>
          <a:xfrm>
            <a:off x="6696075" y="1373982"/>
            <a:ext cx="1924050" cy="4381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i="1" dirty="0"/>
              <a:t>Every hour</a:t>
            </a:r>
          </a:p>
        </p:txBody>
      </p:sp>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86750" y="5391150"/>
            <a:ext cx="457200" cy="457200"/>
          </a:xfrm>
          <a:prstGeom prst="rect">
            <a:avLst/>
          </a:prstGeom>
        </p:spPr>
      </p:pic>
    </p:spTree>
    <p:extLst>
      <p:ext uri="{BB962C8B-B14F-4D97-AF65-F5344CB8AC3E}">
        <p14:creationId xmlns:p14="http://schemas.microsoft.com/office/powerpoint/2010/main" val="1661002261"/>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1985" fill="hold"/>
                                        <p:tgtEl>
                                          <p:spTgt spid="12"/>
                                        </p:tgtEl>
                                      </p:cBhvr>
                                    </p:cmd>
                                  </p:childTnLst>
                                </p:cTn>
                              </p:par>
                            </p:childTnLst>
                          </p:cTn>
                        </p:par>
                      </p:childTnLst>
                    </p:cTn>
                  </p:par>
                </p:childTnLst>
              </p:cTn>
              <p:nextCondLst>
                <p:cond evt="onClick" delay="0">
                  <p:tgtEl>
                    <p:spTgt spid="12"/>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6" grpId="0" animBg="1"/>
      <p:bldP spid="7" grpId="0" animBg="1"/>
      <p:bldP spid="8" grpId="0" animBg="1"/>
      <p:bldP spid="9"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Grp="1" noChangeArrowheads="1"/>
          </p:cNvSpPr>
          <p:nvPr>
            <p:ph type="title" idx="4294967295"/>
          </p:nvPr>
        </p:nvSpPr>
        <p:spPr>
          <a:xfrm>
            <a:off x="0" y="277813"/>
            <a:ext cx="8229600" cy="1139825"/>
          </a:xfrm>
        </p:spPr>
        <p:txBody>
          <a:bodyPr/>
          <a:lstStyle/>
          <a:p>
            <a:pPr eaLnBrk="1" hangingPunct="1"/>
            <a:r>
              <a:rPr lang="en-US" altLang="en-US" sz="3600" dirty="0" smtClean="0">
                <a:solidFill>
                  <a:srgbClr val="FF0000"/>
                </a:solidFill>
              </a:rPr>
              <a:t>Increasing FIO2</a:t>
            </a:r>
            <a:br>
              <a:rPr lang="en-US" altLang="en-US" sz="3600" dirty="0" smtClean="0">
                <a:solidFill>
                  <a:srgbClr val="FF0000"/>
                </a:solidFill>
              </a:rPr>
            </a:br>
            <a:r>
              <a:rPr lang="en-US" altLang="en-US" sz="3600" dirty="0" smtClean="0">
                <a:solidFill>
                  <a:srgbClr val="FF0000"/>
                </a:solidFill>
              </a:rPr>
              <a:t>Nurses Can Switch </a:t>
            </a:r>
            <a:br>
              <a:rPr lang="en-US" altLang="en-US" sz="3600" dirty="0" smtClean="0">
                <a:solidFill>
                  <a:srgbClr val="FF0000"/>
                </a:solidFill>
              </a:rPr>
            </a:br>
            <a:r>
              <a:rPr lang="en-US" altLang="en-US" sz="3600" dirty="0" smtClean="0">
                <a:solidFill>
                  <a:srgbClr val="FF0000"/>
                </a:solidFill>
              </a:rPr>
              <a:t>Patient to Venti-Mask </a:t>
            </a:r>
          </a:p>
        </p:txBody>
      </p:sp>
      <p:sp>
        <p:nvSpPr>
          <p:cNvPr id="361475" name="Rectangle 3"/>
          <p:cNvSpPr>
            <a:spLocks noGrp="1" noChangeArrowheads="1"/>
          </p:cNvSpPr>
          <p:nvPr>
            <p:ph type="body" idx="4294967295"/>
          </p:nvPr>
        </p:nvSpPr>
        <p:spPr>
          <a:xfrm>
            <a:off x="304800" y="2209800"/>
            <a:ext cx="6858000" cy="3763963"/>
          </a:xfrm>
        </p:spPr>
        <p:txBody>
          <a:bodyPr/>
          <a:lstStyle/>
          <a:p>
            <a:pPr eaLnBrk="1" hangingPunct="1">
              <a:lnSpc>
                <a:spcPct val="90000"/>
              </a:lnSpc>
              <a:buFont typeface="Wingdings" panose="05000000000000000000" pitchFamily="2" charset="2"/>
              <a:buNone/>
            </a:pPr>
            <a:r>
              <a:rPr lang="en-US" altLang="en-US" sz="2400" dirty="0" smtClean="0">
                <a:solidFill>
                  <a:schemeClr val="tx2"/>
                </a:solidFill>
              </a:rPr>
              <a:t>Patient’s condition is deteriorating, and is currently </a:t>
            </a:r>
          </a:p>
          <a:p>
            <a:pPr eaLnBrk="1" hangingPunct="1">
              <a:lnSpc>
                <a:spcPct val="90000"/>
              </a:lnSpc>
              <a:buFont typeface="Wingdings" panose="05000000000000000000" pitchFamily="2" charset="2"/>
              <a:buNone/>
            </a:pPr>
            <a:r>
              <a:rPr lang="en-US" altLang="en-US" sz="2400" dirty="0" smtClean="0">
                <a:solidFill>
                  <a:schemeClr val="tx2"/>
                </a:solidFill>
              </a:rPr>
              <a:t>using O2 via nasal cannula (NC)</a:t>
            </a:r>
          </a:p>
          <a:p>
            <a:pPr eaLnBrk="1" hangingPunct="1">
              <a:lnSpc>
                <a:spcPct val="90000"/>
              </a:lnSpc>
              <a:buFont typeface="Wingdings" panose="05000000000000000000" pitchFamily="2" charset="2"/>
              <a:buNone/>
            </a:pPr>
            <a:endParaRPr lang="en-US" altLang="en-US" sz="2400" dirty="0" smtClean="0">
              <a:solidFill>
                <a:schemeClr val="tx2"/>
              </a:solidFill>
            </a:endParaRPr>
          </a:p>
          <a:p>
            <a:pPr lvl="1" eaLnBrk="1" hangingPunct="1">
              <a:lnSpc>
                <a:spcPct val="90000"/>
              </a:lnSpc>
              <a:buFontTx/>
              <a:buChar char="•"/>
            </a:pPr>
            <a:r>
              <a:rPr lang="en-US" altLang="en-US" sz="2200" dirty="0" smtClean="0"/>
              <a:t>Nurse can change patient to the venti-mask to attempt improved oxygenation </a:t>
            </a:r>
          </a:p>
          <a:p>
            <a:pPr lvl="1" eaLnBrk="1" hangingPunct="1">
              <a:lnSpc>
                <a:spcPct val="90000"/>
              </a:lnSpc>
              <a:buFontTx/>
              <a:buChar char="•"/>
            </a:pPr>
            <a:r>
              <a:rPr lang="en-US" altLang="en-US" sz="2200" dirty="0" smtClean="0"/>
              <a:t>Notify the provider of change in condition &amp; patient status </a:t>
            </a:r>
          </a:p>
        </p:txBody>
      </p:sp>
    </p:spTree>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Clinical Issues with Oxygen Use</a:t>
            </a:r>
            <a:endParaRPr lang="en-US" sz="3600" dirty="0"/>
          </a:p>
        </p:txBody>
      </p:sp>
      <p:sp>
        <p:nvSpPr>
          <p:cNvPr id="3" name="Content Placeholder 2"/>
          <p:cNvSpPr>
            <a:spLocks noGrp="1"/>
          </p:cNvSpPr>
          <p:nvPr>
            <p:ph idx="1"/>
          </p:nvPr>
        </p:nvSpPr>
        <p:spPr>
          <a:xfrm>
            <a:off x="762000" y="2133600"/>
            <a:ext cx="5715000" cy="3992563"/>
          </a:xfrm>
        </p:spPr>
        <p:txBody>
          <a:bodyPr/>
          <a:lstStyle/>
          <a:p>
            <a:pPr eaLnBrk="1" hangingPunct="1">
              <a:buNone/>
            </a:pPr>
            <a:r>
              <a:rPr lang="en-US" altLang="en-US" sz="2400" dirty="0">
                <a:solidFill>
                  <a:schemeClr val="tx2"/>
                </a:solidFill>
              </a:rPr>
              <a:t>Things to think about </a:t>
            </a:r>
          </a:p>
          <a:p>
            <a:pPr eaLnBrk="1" hangingPunct="1">
              <a:buClr>
                <a:schemeClr val="tx2"/>
              </a:buClr>
              <a:buFontTx/>
              <a:buChar char="•"/>
            </a:pPr>
            <a:r>
              <a:rPr lang="en-US" altLang="en-US" sz="2200" dirty="0"/>
              <a:t>Drying of nares</a:t>
            </a:r>
          </a:p>
          <a:p>
            <a:pPr eaLnBrk="1" hangingPunct="1">
              <a:buClr>
                <a:schemeClr val="tx2"/>
              </a:buClr>
              <a:buFontTx/>
              <a:buChar char="•"/>
            </a:pPr>
            <a:r>
              <a:rPr lang="en-US" altLang="en-US" sz="2200" dirty="0"/>
              <a:t>Pressure areas noted</a:t>
            </a:r>
          </a:p>
          <a:p>
            <a:pPr eaLnBrk="1" hangingPunct="1">
              <a:buClr>
                <a:schemeClr val="tx2"/>
              </a:buClr>
              <a:buFontTx/>
              <a:buChar char="•"/>
            </a:pPr>
            <a:r>
              <a:rPr lang="en-US" altLang="en-US" sz="2200" dirty="0" smtClean="0"/>
              <a:t>O2 </a:t>
            </a:r>
            <a:r>
              <a:rPr lang="en-US" altLang="en-US" sz="2200" dirty="0"/>
              <a:t>setup appropriate</a:t>
            </a:r>
          </a:p>
          <a:p>
            <a:pPr eaLnBrk="1" hangingPunct="1">
              <a:buClr>
                <a:schemeClr val="tx2"/>
              </a:buClr>
              <a:buFontTx/>
              <a:buChar char="•"/>
            </a:pPr>
            <a:r>
              <a:rPr lang="en-US" altLang="en-US" sz="2200" dirty="0"/>
              <a:t>Continue monitoring of </a:t>
            </a:r>
            <a:r>
              <a:rPr lang="en-US" altLang="en-US" sz="2200" dirty="0" smtClean="0"/>
              <a:t>patient</a:t>
            </a:r>
            <a:endParaRPr lang="en-US" altLang="en-US" sz="2200" dirty="0"/>
          </a:p>
          <a:p>
            <a:pPr eaLnBrk="1" hangingPunct="1">
              <a:buClr>
                <a:schemeClr val="tx2"/>
              </a:buClr>
              <a:buFontTx/>
              <a:buChar char="•"/>
            </a:pPr>
            <a:r>
              <a:rPr lang="en-US" altLang="en-US" sz="2200" dirty="0"/>
              <a:t>Documenting on any of </a:t>
            </a:r>
            <a:r>
              <a:rPr lang="en-US" altLang="en-US" sz="2200" dirty="0" smtClean="0"/>
              <a:t>the </a:t>
            </a:r>
            <a:r>
              <a:rPr lang="en-US" altLang="en-US" sz="2200" dirty="0"/>
              <a:t>above</a:t>
            </a:r>
          </a:p>
          <a:p>
            <a:endParaRPr lang="en-US" sz="22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4876800"/>
            <a:ext cx="3581400" cy="856179"/>
          </a:xfrm>
          <a:prstGeom prst="rect">
            <a:avLst/>
          </a:prstGeom>
        </p:spPr>
      </p:pic>
    </p:spTree>
    <p:extLst>
      <p:ext uri="{BB962C8B-B14F-4D97-AF65-F5344CB8AC3E}">
        <p14:creationId xmlns:p14="http://schemas.microsoft.com/office/powerpoint/2010/main" val="2245189325"/>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7" name="Rectangle 3"/>
          <p:cNvSpPr>
            <a:spLocks noGrp="1" noChangeArrowheads="1"/>
          </p:cNvSpPr>
          <p:nvPr>
            <p:ph type="body" idx="4294967295"/>
          </p:nvPr>
        </p:nvSpPr>
        <p:spPr>
          <a:xfrm>
            <a:off x="2743200" y="1066800"/>
            <a:ext cx="4267200" cy="2819400"/>
          </a:xfrm>
        </p:spPr>
        <p:txBody>
          <a:bodyPr/>
          <a:lstStyle/>
          <a:p>
            <a:pPr eaLnBrk="1" hangingPunct="1">
              <a:defRPr/>
            </a:pPr>
            <a:endParaRPr lang="en-US" altLang="en-US" dirty="0" smtClean="0"/>
          </a:p>
          <a:p>
            <a:pPr eaLnBrk="1" hangingPunct="1">
              <a:buFont typeface="Wingdings" panose="05000000000000000000" pitchFamily="2" charset="2"/>
              <a:buNone/>
              <a:defRPr/>
            </a:pPr>
            <a:r>
              <a:rPr lang="en-US" altLang="en-US" dirty="0" smtClean="0"/>
              <a:t>      </a:t>
            </a:r>
            <a:r>
              <a:rPr lang="en-US" altLang="en-US" sz="4000" b="1" dirty="0" smtClean="0">
                <a:solidFill>
                  <a:srgbClr val="002060"/>
                </a:solidFill>
              </a:rPr>
              <a:t>Cardiac Monitoring                  Telemetry</a:t>
            </a:r>
          </a:p>
        </p:txBody>
      </p:sp>
      <p:pic>
        <p:nvPicPr>
          <p:cNvPr id="3" name="Picture 2"/>
          <p:cNvPicPr>
            <a:picLocks noChangeAspect="1"/>
          </p:cNvPicPr>
          <p:nvPr/>
        </p:nvPicPr>
        <p:blipFill>
          <a:blip r:embed="rId2"/>
          <a:stretch>
            <a:fillRect/>
          </a:stretch>
        </p:blipFill>
        <p:spPr>
          <a:xfrm>
            <a:off x="228600" y="326197"/>
            <a:ext cx="3758648" cy="1156528"/>
          </a:xfrm>
          <a:prstGeom prst="rect">
            <a:avLst/>
          </a:prstGeom>
        </p:spPr>
      </p:pic>
      <p:pic>
        <p:nvPicPr>
          <p:cNvPr id="4" name="Picture 3"/>
          <p:cNvPicPr>
            <a:picLocks noChangeAspect="1"/>
          </p:cNvPicPr>
          <p:nvPr/>
        </p:nvPicPr>
        <p:blipFill>
          <a:blip r:embed="rId3"/>
          <a:stretch>
            <a:fillRect/>
          </a:stretch>
        </p:blipFill>
        <p:spPr>
          <a:xfrm>
            <a:off x="4800600" y="346075"/>
            <a:ext cx="4085123" cy="1136650"/>
          </a:xfrm>
          <a:prstGeom prst="rect">
            <a:avLst/>
          </a:prstGeom>
        </p:spPr>
      </p:pic>
      <p:pic>
        <p:nvPicPr>
          <p:cNvPr id="5" name="Picture 4"/>
          <p:cNvPicPr>
            <a:picLocks noChangeAspect="1"/>
          </p:cNvPicPr>
          <p:nvPr/>
        </p:nvPicPr>
        <p:blipFill>
          <a:blip r:embed="rId4"/>
          <a:stretch>
            <a:fillRect/>
          </a:stretch>
        </p:blipFill>
        <p:spPr>
          <a:xfrm>
            <a:off x="205409" y="4267201"/>
            <a:ext cx="3912265" cy="1219200"/>
          </a:xfrm>
          <a:prstGeom prst="rect">
            <a:avLst/>
          </a:prstGeom>
        </p:spPr>
      </p:pic>
      <p:pic>
        <p:nvPicPr>
          <p:cNvPr id="6" name="Picture 5"/>
          <p:cNvPicPr>
            <a:picLocks noChangeAspect="1"/>
          </p:cNvPicPr>
          <p:nvPr/>
        </p:nvPicPr>
        <p:blipFill>
          <a:blip r:embed="rId5"/>
          <a:stretch>
            <a:fillRect/>
          </a:stretch>
        </p:blipFill>
        <p:spPr>
          <a:xfrm>
            <a:off x="4872527" y="4285717"/>
            <a:ext cx="3886200" cy="1219200"/>
          </a:xfrm>
          <a:prstGeom prst="rect">
            <a:avLst/>
          </a:prstGeom>
        </p:spPr>
      </p:pic>
    </p:spTree>
    <p:extLst>
      <p:ext uri="{BB962C8B-B14F-4D97-AF65-F5344CB8AC3E}">
        <p14:creationId xmlns:p14="http://schemas.microsoft.com/office/powerpoint/2010/main" val="1197875456"/>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6" name="Rectangle 2"/>
          <p:cNvSpPr>
            <a:spLocks noGrp="1" noChangeArrowheads="1"/>
          </p:cNvSpPr>
          <p:nvPr>
            <p:ph type="title"/>
          </p:nvPr>
        </p:nvSpPr>
        <p:spPr/>
        <p:txBody>
          <a:bodyPr/>
          <a:lstStyle/>
          <a:p>
            <a:pPr eaLnBrk="1" hangingPunct="1"/>
            <a:r>
              <a:rPr lang="en-US" altLang="en-US" sz="3600" dirty="0" smtClean="0"/>
              <a:t>Cardiac Monitoring Overview</a:t>
            </a:r>
          </a:p>
        </p:txBody>
      </p:sp>
      <p:sp>
        <p:nvSpPr>
          <p:cNvPr id="809987" name="Rectangle 3"/>
          <p:cNvSpPr>
            <a:spLocks noGrp="1" noChangeArrowheads="1"/>
          </p:cNvSpPr>
          <p:nvPr>
            <p:ph sz="half" idx="1"/>
          </p:nvPr>
        </p:nvSpPr>
        <p:spPr>
          <a:xfrm>
            <a:off x="838200" y="1676400"/>
            <a:ext cx="6934200" cy="3886200"/>
          </a:xfrm>
        </p:spPr>
        <p:txBody>
          <a:bodyPr/>
          <a:lstStyle/>
          <a:p>
            <a:pPr eaLnBrk="1" hangingPunct="1">
              <a:buClr>
                <a:schemeClr val="tx2"/>
              </a:buClr>
              <a:buFontTx/>
              <a:buNone/>
            </a:pPr>
            <a:r>
              <a:rPr lang="en-US" altLang="en-US" sz="2400" dirty="0" smtClean="0"/>
              <a:t>Continuous monitoring is provided for patients</a:t>
            </a:r>
          </a:p>
          <a:p>
            <a:pPr eaLnBrk="1" hangingPunct="1">
              <a:buClr>
                <a:schemeClr val="tx2"/>
              </a:buClr>
              <a:buFontTx/>
              <a:buNone/>
            </a:pPr>
            <a:r>
              <a:rPr lang="en-US" altLang="en-US" sz="2400" dirty="0" smtClean="0"/>
              <a:t>per telemetry orders or specific provider orders</a:t>
            </a:r>
          </a:p>
          <a:p>
            <a:pPr eaLnBrk="1" hangingPunct="1">
              <a:buClr>
                <a:schemeClr val="tx2"/>
              </a:buClr>
              <a:buFontTx/>
              <a:buNone/>
            </a:pPr>
            <a:endParaRPr lang="en-US" altLang="en-US" sz="2400" dirty="0" smtClean="0"/>
          </a:p>
          <a:p>
            <a:pPr eaLnBrk="1" hangingPunct="1">
              <a:buClr>
                <a:schemeClr val="tx2"/>
              </a:buClr>
              <a:buFontTx/>
              <a:buNone/>
            </a:pPr>
            <a:r>
              <a:rPr lang="en-US" altLang="en-US" sz="2400" dirty="0" smtClean="0">
                <a:solidFill>
                  <a:schemeClr val="tx2"/>
                </a:solidFill>
              </a:rPr>
              <a:t>Monitoring is provided </a:t>
            </a:r>
          </a:p>
          <a:p>
            <a:pPr eaLnBrk="1" hangingPunct="1">
              <a:buClr>
                <a:schemeClr val="tx2"/>
              </a:buClr>
              <a:buFontTx/>
              <a:buChar char="•"/>
            </a:pPr>
            <a:r>
              <a:rPr lang="en-US" altLang="en-US" sz="2200" dirty="0" smtClean="0"/>
              <a:t>In rooms (ICUs, ED)</a:t>
            </a:r>
          </a:p>
          <a:p>
            <a:pPr eaLnBrk="1" hangingPunct="1">
              <a:buClr>
                <a:schemeClr val="tx2"/>
              </a:buClr>
              <a:buFontTx/>
              <a:buChar char="•"/>
            </a:pPr>
            <a:r>
              <a:rPr lang="en-US" altLang="en-US" sz="2200" dirty="0" smtClean="0"/>
              <a:t>Telemetry </a:t>
            </a:r>
            <a:r>
              <a:rPr lang="en-US" altLang="en-US" sz="2200" i="1" dirty="0" smtClean="0"/>
              <a:t>or</a:t>
            </a:r>
            <a:r>
              <a:rPr lang="en-US" altLang="en-US" sz="2200" dirty="0" smtClean="0"/>
              <a:t> Remote Telemetry monitoring</a:t>
            </a:r>
          </a:p>
          <a:p>
            <a:pPr eaLnBrk="1" hangingPunct="1">
              <a:buClr>
                <a:schemeClr val="tx2"/>
              </a:buClr>
              <a:buFontTx/>
              <a:buNone/>
            </a:pPr>
            <a:r>
              <a:rPr lang="en-US" altLang="en-US" sz="2400" dirty="0" smtClean="0">
                <a:solidFill>
                  <a:schemeClr val="tx2"/>
                </a:solidFill>
              </a:rPr>
              <a:t>Monitoring by</a:t>
            </a:r>
          </a:p>
          <a:p>
            <a:pPr eaLnBrk="1" hangingPunct="1">
              <a:buClr>
                <a:schemeClr val="tx2"/>
              </a:buClr>
              <a:buFontTx/>
              <a:buChar char="•"/>
            </a:pPr>
            <a:r>
              <a:rPr lang="en-US" altLang="en-US" sz="2200" dirty="0" smtClean="0"/>
              <a:t>Charge RNs, Remote resource RNs, Telemetry RNs, or Monitor techs</a:t>
            </a:r>
          </a:p>
        </p:txBody>
      </p:sp>
    </p:spTree>
    <p:extLst>
      <p:ext uri="{BB962C8B-B14F-4D97-AF65-F5344CB8AC3E}">
        <p14:creationId xmlns:p14="http://schemas.microsoft.com/office/powerpoint/2010/main" val="610525696"/>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Cardiac Monitoring Start Up </a:t>
            </a:r>
            <a:endParaRPr lang="en-US" sz="3600" dirty="0"/>
          </a:p>
        </p:txBody>
      </p:sp>
      <p:sp>
        <p:nvSpPr>
          <p:cNvPr id="3" name="Content Placeholder 2"/>
          <p:cNvSpPr>
            <a:spLocks noGrp="1"/>
          </p:cNvSpPr>
          <p:nvPr>
            <p:ph idx="1"/>
          </p:nvPr>
        </p:nvSpPr>
        <p:spPr>
          <a:xfrm>
            <a:off x="762000" y="1752600"/>
            <a:ext cx="6477000" cy="3535363"/>
          </a:xfrm>
        </p:spPr>
        <p:txBody>
          <a:bodyPr/>
          <a:lstStyle/>
          <a:p>
            <a:pPr eaLnBrk="1" hangingPunct="1">
              <a:buClr>
                <a:schemeClr val="tx2"/>
              </a:buClr>
              <a:buFont typeface="Arial" panose="020B0604020202020204" pitchFamily="34" charset="0"/>
              <a:buChar char="•"/>
            </a:pPr>
            <a:r>
              <a:rPr lang="en-US" altLang="en-US" sz="2400" dirty="0">
                <a:solidFill>
                  <a:schemeClr val="tx2"/>
                </a:solidFill>
              </a:rPr>
              <a:t>Apply cardiac leads per </a:t>
            </a:r>
            <a:r>
              <a:rPr lang="en-US" altLang="en-US" sz="2400" dirty="0" smtClean="0">
                <a:solidFill>
                  <a:schemeClr val="tx2"/>
                </a:solidFill>
              </a:rPr>
              <a:t>order</a:t>
            </a:r>
          </a:p>
          <a:p>
            <a:pPr eaLnBrk="1" hangingPunct="1">
              <a:buClr>
                <a:schemeClr val="tx2"/>
              </a:buClr>
              <a:buFont typeface="Arial" panose="020B0604020202020204" pitchFamily="34" charset="0"/>
              <a:buChar char="•"/>
            </a:pPr>
            <a:endParaRPr lang="en-US" altLang="en-US" sz="2400" dirty="0">
              <a:solidFill>
                <a:schemeClr val="tx2"/>
              </a:solidFill>
            </a:endParaRPr>
          </a:p>
          <a:p>
            <a:pPr eaLnBrk="1" hangingPunct="1">
              <a:buClr>
                <a:schemeClr val="tx2"/>
              </a:buClr>
              <a:buFont typeface="Arial" panose="020B0604020202020204" pitchFamily="34" charset="0"/>
              <a:buChar char="•"/>
            </a:pPr>
            <a:r>
              <a:rPr lang="en-US" altLang="en-US" sz="2400" i="1" dirty="0">
                <a:solidFill>
                  <a:schemeClr val="tx2"/>
                </a:solidFill>
              </a:rPr>
              <a:t>Transmitter # and room # on patient’s ID label</a:t>
            </a:r>
            <a:r>
              <a:rPr lang="en-US" altLang="en-US" sz="2400" i="1" dirty="0">
                <a:solidFill>
                  <a:schemeClr val="tx2"/>
                </a:solidFill>
                <a:sym typeface="Wingdings" panose="05000000000000000000" pitchFamily="2" charset="2"/>
              </a:rPr>
              <a:t> </a:t>
            </a:r>
            <a:r>
              <a:rPr lang="en-US" altLang="en-US" sz="2400" i="1" dirty="0">
                <a:solidFill>
                  <a:srgbClr val="FF0000"/>
                </a:solidFill>
                <a:sym typeface="Wingdings" panose="05000000000000000000" pitchFamily="2" charset="2"/>
              </a:rPr>
              <a:t>bring </a:t>
            </a:r>
            <a:r>
              <a:rPr lang="en-US" altLang="en-US" sz="2400" i="1" dirty="0">
                <a:solidFill>
                  <a:srgbClr val="FF0000"/>
                </a:solidFill>
              </a:rPr>
              <a:t>to monitor </a:t>
            </a:r>
            <a:r>
              <a:rPr lang="en-US" altLang="en-US" sz="2400" i="1" dirty="0" smtClean="0">
                <a:solidFill>
                  <a:srgbClr val="FF0000"/>
                </a:solidFill>
              </a:rPr>
              <a:t>bank</a:t>
            </a:r>
          </a:p>
          <a:p>
            <a:pPr eaLnBrk="1" hangingPunct="1">
              <a:buClr>
                <a:schemeClr val="tx2"/>
              </a:buClr>
              <a:buFont typeface="Arial" panose="020B0604020202020204" pitchFamily="34" charset="0"/>
              <a:buChar char="•"/>
            </a:pPr>
            <a:endParaRPr lang="en-US" altLang="en-US" sz="2400" i="1" dirty="0">
              <a:solidFill>
                <a:schemeClr val="tx2"/>
              </a:solidFill>
            </a:endParaRPr>
          </a:p>
          <a:p>
            <a:pPr eaLnBrk="1" hangingPunct="1">
              <a:buClr>
                <a:schemeClr val="tx2"/>
              </a:buClr>
              <a:buFont typeface="Arial" panose="020B0604020202020204" pitchFamily="34" charset="0"/>
              <a:buChar char="•"/>
            </a:pPr>
            <a:r>
              <a:rPr lang="en-US" altLang="en-US" sz="2400" i="1" dirty="0" smtClean="0">
                <a:solidFill>
                  <a:srgbClr val="FF0000"/>
                </a:solidFill>
              </a:rPr>
              <a:t> </a:t>
            </a:r>
            <a:r>
              <a:rPr lang="en-US" altLang="en-US" sz="2400" b="1" i="1" dirty="0">
                <a:solidFill>
                  <a:srgbClr val="FF0000"/>
                </a:solidFill>
              </a:rPr>
              <a:t>RN confirms patient data and entry into monitor </a:t>
            </a:r>
            <a:r>
              <a:rPr lang="en-US" altLang="en-US" sz="2400" b="1" i="1" dirty="0" smtClean="0">
                <a:solidFill>
                  <a:srgbClr val="FF0000"/>
                </a:solidFill>
              </a:rPr>
              <a:t>is verified ensuring the correct patient is monitored </a:t>
            </a:r>
            <a:endParaRPr lang="en-US" altLang="en-US" sz="2400" b="1" i="1" dirty="0">
              <a:solidFill>
                <a:srgbClr val="FF0000"/>
              </a:solidFill>
            </a:endParaRPr>
          </a:p>
          <a:p>
            <a:pPr>
              <a:buClr>
                <a:schemeClr val="tx2"/>
              </a:buClr>
              <a:buFont typeface="Arial" panose="020B0604020202020204" pitchFamily="34" charset="0"/>
              <a:buChar char="•"/>
            </a:pPr>
            <a:endParaRPr lang="en-US" dirty="0"/>
          </a:p>
        </p:txBody>
      </p:sp>
      <p:sp>
        <p:nvSpPr>
          <p:cNvPr id="4" name="Down Arrow 3"/>
          <p:cNvSpPr/>
          <p:nvPr/>
        </p:nvSpPr>
        <p:spPr>
          <a:xfrm rot="3250725">
            <a:off x="6750294" y="2871338"/>
            <a:ext cx="484632" cy="129788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4080849"/>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Grp="1" noChangeArrowheads="1"/>
          </p:cNvSpPr>
          <p:nvPr>
            <p:ph type="title"/>
          </p:nvPr>
        </p:nvSpPr>
        <p:spPr>
          <a:noFill/>
        </p:spPr>
        <p:txBody>
          <a:bodyPr/>
          <a:lstStyle/>
          <a:p>
            <a:r>
              <a:rPr lang="en-US" altLang="en-US" sz="3600" dirty="0" smtClean="0">
                <a:effectLst/>
              </a:rPr>
              <a:t>Telemetry RN Role </a:t>
            </a:r>
          </a:p>
        </p:txBody>
      </p:sp>
      <p:sp>
        <p:nvSpPr>
          <p:cNvPr id="484355" name="Rectangle 3"/>
          <p:cNvSpPr>
            <a:spLocks noGrp="1" noChangeArrowheads="1"/>
          </p:cNvSpPr>
          <p:nvPr>
            <p:ph idx="1"/>
          </p:nvPr>
        </p:nvSpPr>
        <p:spPr>
          <a:xfrm>
            <a:off x="381000" y="1417638"/>
            <a:ext cx="7467600" cy="4449762"/>
          </a:xfrm>
          <a:noFill/>
        </p:spPr>
        <p:txBody>
          <a:bodyPr/>
          <a:lstStyle/>
          <a:p>
            <a:pPr eaLnBrk="1" hangingPunct="1">
              <a:lnSpc>
                <a:spcPct val="90000"/>
              </a:lnSpc>
              <a:buClr>
                <a:schemeClr val="tx2"/>
              </a:buClr>
              <a:buFontTx/>
              <a:buNone/>
            </a:pPr>
            <a:r>
              <a:rPr lang="en-US" altLang="en-US" sz="2400" dirty="0" smtClean="0">
                <a:solidFill>
                  <a:schemeClr val="tx2"/>
                </a:solidFill>
              </a:rPr>
              <a:t>Maintain the efficacy of the monitoring system</a:t>
            </a:r>
          </a:p>
          <a:p>
            <a:pPr eaLnBrk="1" hangingPunct="1">
              <a:lnSpc>
                <a:spcPct val="90000"/>
              </a:lnSpc>
              <a:buClr>
                <a:schemeClr val="tx2"/>
              </a:buClr>
              <a:buFontTx/>
              <a:buNone/>
            </a:pPr>
            <a:endParaRPr lang="en-US" altLang="en-US" sz="2400" dirty="0" smtClean="0">
              <a:solidFill>
                <a:schemeClr val="tx2"/>
              </a:solidFill>
            </a:endParaRPr>
          </a:p>
          <a:p>
            <a:pPr eaLnBrk="1" hangingPunct="1">
              <a:lnSpc>
                <a:spcPct val="90000"/>
              </a:lnSpc>
              <a:buClr>
                <a:schemeClr val="tx2"/>
              </a:buClr>
              <a:buFontTx/>
              <a:buNone/>
            </a:pPr>
            <a:r>
              <a:rPr lang="en-US" altLang="en-US" sz="2400" dirty="0" smtClean="0"/>
              <a:t>Nursing staff must alert Remote monitoring </a:t>
            </a:r>
          </a:p>
          <a:p>
            <a:pPr eaLnBrk="1" hangingPunct="1">
              <a:lnSpc>
                <a:spcPct val="90000"/>
              </a:lnSpc>
              <a:buClr>
                <a:schemeClr val="tx2"/>
              </a:buClr>
              <a:buFontTx/>
              <a:buNone/>
            </a:pPr>
            <a:r>
              <a:rPr lang="en-US" altLang="en-US" sz="2400" dirty="0" smtClean="0"/>
              <a:t>staff to any changes such as </a:t>
            </a:r>
          </a:p>
          <a:p>
            <a:pPr eaLnBrk="1" hangingPunct="1">
              <a:lnSpc>
                <a:spcPct val="90000"/>
              </a:lnSpc>
              <a:buClr>
                <a:schemeClr val="tx2"/>
              </a:buClr>
              <a:buFontTx/>
              <a:buChar char="•"/>
            </a:pPr>
            <a:r>
              <a:rPr lang="en-US" altLang="en-US" sz="2200" dirty="0" smtClean="0"/>
              <a:t>Patient leaving or returning to area</a:t>
            </a:r>
          </a:p>
          <a:p>
            <a:pPr eaLnBrk="1" hangingPunct="1">
              <a:lnSpc>
                <a:spcPct val="90000"/>
              </a:lnSpc>
              <a:buClr>
                <a:schemeClr val="tx2"/>
              </a:buClr>
              <a:buFontTx/>
              <a:buChar char="•"/>
            </a:pPr>
            <a:r>
              <a:rPr lang="en-US" altLang="en-US" sz="2200" dirty="0" smtClean="0"/>
              <a:t>Going for shower</a:t>
            </a:r>
          </a:p>
          <a:p>
            <a:pPr eaLnBrk="1" hangingPunct="1">
              <a:lnSpc>
                <a:spcPct val="90000"/>
              </a:lnSpc>
              <a:buClr>
                <a:schemeClr val="tx2"/>
              </a:buClr>
              <a:buFontTx/>
              <a:buChar char="•"/>
            </a:pPr>
            <a:r>
              <a:rPr lang="en-US" altLang="en-US" sz="2200" dirty="0" smtClean="0"/>
              <a:t>Room changes, discontinuation of monitoring</a:t>
            </a:r>
          </a:p>
          <a:p>
            <a:pPr marL="0" indent="0" eaLnBrk="1" hangingPunct="1">
              <a:lnSpc>
                <a:spcPct val="90000"/>
              </a:lnSpc>
              <a:buClr>
                <a:schemeClr val="tx2"/>
              </a:buClr>
              <a:buNone/>
            </a:pPr>
            <a:endParaRPr lang="en-US" altLang="en-US" sz="2200" dirty="0" smtClean="0"/>
          </a:p>
          <a:p>
            <a:pPr eaLnBrk="1" hangingPunct="1">
              <a:lnSpc>
                <a:spcPct val="90000"/>
              </a:lnSpc>
              <a:buClr>
                <a:schemeClr val="tx2"/>
              </a:buClr>
              <a:buFontTx/>
              <a:buNone/>
            </a:pPr>
            <a:r>
              <a:rPr lang="en-US" altLang="en-US" sz="2400" i="1" dirty="0" smtClean="0">
                <a:solidFill>
                  <a:srgbClr val="FF0000"/>
                </a:solidFill>
              </a:rPr>
              <a:t>RN must document the assigned transmitter #</a:t>
            </a:r>
          </a:p>
          <a:p>
            <a:pPr eaLnBrk="1" hangingPunct="1">
              <a:lnSpc>
                <a:spcPct val="90000"/>
              </a:lnSpc>
              <a:buClr>
                <a:schemeClr val="tx2"/>
              </a:buClr>
              <a:buFontTx/>
              <a:buNone/>
            </a:pPr>
            <a:r>
              <a:rPr lang="en-US" altLang="en-US" sz="2400" i="1" dirty="0" smtClean="0">
                <a:solidFill>
                  <a:srgbClr val="FF0000"/>
                </a:solidFill>
              </a:rPr>
              <a:t>for their patient every shift</a:t>
            </a:r>
          </a:p>
          <a:p>
            <a:pPr>
              <a:lnSpc>
                <a:spcPct val="90000"/>
              </a:lnSpc>
            </a:pPr>
            <a:endParaRPr lang="en-US" altLang="en-US" sz="2400" dirty="0" smtClean="0">
              <a:effectLst/>
            </a:endParaRPr>
          </a:p>
        </p:txBody>
      </p:sp>
    </p:spTree>
    <p:extLst>
      <p:ext uri="{BB962C8B-B14F-4D97-AF65-F5344CB8AC3E}">
        <p14:creationId xmlns:p14="http://schemas.microsoft.com/office/powerpoint/2010/main" val="493763072"/>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latin typeface="Arial" panose="020B0604020202020204" pitchFamily="34" charset="0"/>
                <a:cs typeface="Arial" panose="020B0604020202020204" pitchFamily="34" charset="0"/>
              </a:rPr>
              <a:t>Cardiac Monitoring Parameters</a:t>
            </a:r>
          </a:p>
        </p:txBody>
      </p:sp>
      <p:pic>
        <p:nvPicPr>
          <p:cNvPr id="6" name="Content Placeholder 5"/>
          <p:cNvPicPr>
            <a:picLocks noGrp="1"/>
          </p:cNvPicPr>
          <p:nvPr>
            <p:ph idx="1"/>
          </p:nvPr>
        </p:nvPicPr>
        <p:blipFill>
          <a:blip r:embed="rId3"/>
          <a:stretch>
            <a:fillRect/>
          </a:stretch>
        </p:blipFill>
        <p:spPr>
          <a:xfrm>
            <a:off x="1305485" y="1600200"/>
            <a:ext cx="6533029" cy="4525963"/>
          </a:xfrm>
          <a:prstGeom prst="rect">
            <a:avLst/>
          </a:prstGeom>
        </p:spPr>
      </p:pic>
      <p:sp>
        <p:nvSpPr>
          <p:cNvPr id="3" name="Right Arrow 2"/>
          <p:cNvSpPr/>
          <p:nvPr/>
        </p:nvSpPr>
        <p:spPr>
          <a:xfrm>
            <a:off x="327077" y="19050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Arrow 4"/>
          <p:cNvSpPr/>
          <p:nvPr/>
        </p:nvSpPr>
        <p:spPr>
          <a:xfrm>
            <a:off x="327077" y="290548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6"/>
          <p:cNvSpPr/>
          <p:nvPr/>
        </p:nvSpPr>
        <p:spPr>
          <a:xfrm>
            <a:off x="327077" y="48768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9502698"/>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pPr algn="ctr"/>
            <a:r>
              <a:rPr lang="en-US" altLang="en-US" sz="3600" dirty="0">
                <a:latin typeface="Arial" panose="020B0604020202020204" pitchFamily="34" charset="0"/>
                <a:cs typeface="Arial" panose="020B0604020202020204" pitchFamily="34" charset="0"/>
              </a:rPr>
              <a:t>Cardiac </a:t>
            </a:r>
            <a:r>
              <a:rPr lang="en-US" altLang="en-US" sz="3600" dirty="0" smtClean="0">
                <a:latin typeface="Arial" panose="020B0604020202020204" pitchFamily="34" charset="0"/>
                <a:cs typeface="Arial" panose="020B0604020202020204" pitchFamily="34" charset="0"/>
              </a:rPr>
              <a:t>Monitoring </a:t>
            </a:r>
            <a:r>
              <a:rPr lang="en-US" altLang="en-US" sz="3600" dirty="0">
                <a:latin typeface="Arial" panose="020B0604020202020204" pitchFamily="34" charset="0"/>
                <a:cs typeface="Arial" panose="020B0604020202020204" pitchFamily="34" charset="0"/>
              </a:rPr>
              <a:t>Orders</a:t>
            </a:r>
            <a:br>
              <a:rPr lang="en-US" altLang="en-US" sz="3600" dirty="0">
                <a:latin typeface="Arial" panose="020B0604020202020204" pitchFamily="34" charset="0"/>
                <a:cs typeface="Arial" panose="020B0604020202020204" pitchFamily="34" charset="0"/>
              </a:rPr>
            </a:br>
            <a:r>
              <a:rPr lang="en-US" altLang="en-US" sz="3600" dirty="0">
                <a:solidFill>
                  <a:schemeClr val="tx1"/>
                </a:solidFill>
                <a:latin typeface="Arial" panose="020B0604020202020204" pitchFamily="34" charset="0"/>
                <a:cs typeface="Arial" panose="020B0604020202020204" pitchFamily="34" charset="0"/>
              </a:rPr>
              <a:t>24 - 48 - 72 </a:t>
            </a:r>
            <a:r>
              <a:rPr lang="en-US" altLang="en-US" sz="3600" dirty="0" smtClean="0">
                <a:solidFill>
                  <a:schemeClr val="tx1"/>
                </a:solidFill>
                <a:latin typeface="Arial" panose="020B0604020202020204" pitchFamily="34" charset="0"/>
                <a:cs typeface="Arial" panose="020B0604020202020204" pitchFamily="34" charset="0"/>
              </a:rPr>
              <a:t>Hours</a:t>
            </a:r>
            <a:endParaRPr lang="en-US" altLang="en-US" sz="3600" dirty="0">
              <a:solidFill>
                <a:schemeClr val="tx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905000"/>
            <a:ext cx="6609160" cy="4038600"/>
          </a:xfrm>
        </p:spPr>
        <p:txBody>
          <a:bodyPr/>
          <a:lstStyle/>
          <a:p>
            <a:pPr marL="0" indent="0">
              <a:buNone/>
              <a:defRPr/>
            </a:pPr>
            <a:r>
              <a:rPr lang="en-US" sz="2400" dirty="0" smtClean="0">
                <a:solidFill>
                  <a:schemeClr val="tx2"/>
                </a:solidFill>
                <a:latin typeface="Arial" panose="020B0604020202020204" pitchFamily="34" charset="0"/>
                <a:cs typeface="Arial" panose="020B0604020202020204" pitchFamily="34" charset="0"/>
              </a:rPr>
              <a:t>Monitoring orders are designated for </a:t>
            </a:r>
            <a:r>
              <a:rPr lang="en-US" sz="2400" dirty="0">
                <a:solidFill>
                  <a:schemeClr val="tx2"/>
                </a:solidFill>
                <a:latin typeface="Arial" panose="020B0604020202020204" pitchFamily="34" charset="0"/>
                <a:cs typeface="Arial" panose="020B0604020202020204" pitchFamily="34" charset="0"/>
              </a:rPr>
              <a:t>specific </a:t>
            </a:r>
            <a:r>
              <a:rPr lang="en-US" sz="2400" dirty="0" smtClean="0">
                <a:solidFill>
                  <a:schemeClr val="tx2"/>
                </a:solidFill>
                <a:latin typeface="Arial" panose="020B0604020202020204" pitchFamily="34" charset="0"/>
                <a:cs typeface="Arial" panose="020B0604020202020204" pitchFamily="34" charset="0"/>
              </a:rPr>
              <a:t>lengths </a:t>
            </a:r>
            <a:r>
              <a:rPr lang="en-US" sz="2400" dirty="0">
                <a:solidFill>
                  <a:schemeClr val="tx2"/>
                </a:solidFill>
                <a:latin typeface="Arial" panose="020B0604020202020204" pitchFamily="34" charset="0"/>
                <a:cs typeface="Arial" panose="020B0604020202020204" pitchFamily="34" charset="0"/>
              </a:rPr>
              <a:t>of </a:t>
            </a:r>
            <a:r>
              <a:rPr lang="en-US" sz="2400" dirty="0" smtClean="0">
                <a:solidFill>
                  <a:schemeClr val="tx2"/>
                </a:solidFill>
                <a:latin typeface="Arial" panose="020B0604020202020204" pitchFamily="34" charset="0"/>
                <a:cs typeface="Arial" panose="020B0604020202020204" pitchFamily="34" charset="0"/>
              </a:rPr>
              <a:t>time</a:t>
            </a:r>
          </a:p>
          <a:p>
            <a:pPr marL="0" indent="0">
              <a:buNone/>
              <a:defRPr/>
            </a:pPr>
            <a:endParaRPr lang="en-US" sz="2400" dirty="0">
              <a:solidFill>
                <a:schemeClr val="tx2"/>
              </a:solidFill>
              <a:latin typeface="Arial" panose="020B0604020202020204" pitchFamily="34" charset="0"/>
              <a:cs typeface="Arial" panose="020B0604020202020204" pitchFamily="34" charset="0"/>
            </a:endParaRPr>
          </a:p>
          <a:p>
            <a:pPr marL="0" indent="0">
              <a:buNone/>
              <a:defRPr/>
            </a:pPr>
            <a:r>
              <a:rPr lang="en-US" sz="2400" dirty="0">
                <a:solidFill>
                  <a:schemeClr val="tx2"/>
                </a:solidFill>
                <a:latin typeface="Arial" panose="020B0604020202020204" pitchFamily="34" charset="0"/>
                <a:cs typeface="Arial" panose="020B0604020202020204" pitchFamily="34" charset="0"/>
              </a:rPr>
              <a:t>Do not </a:t>
            </a:r>
            <a:r>
              <a:rPr lang="en-US" sz="2400" dirty="0" smtClean="0">
                <a:solidFill>
                  <a:schemeClr val="tx2"/>
                </a:solidFill>
                <a:latin typeface="Arial" panose="020B0604020202020204" pitchFamily="34" charset="0"/>
                <a:cs typeface="Arial" panose="020B0604020202020204" pitchFamily="34" charset="0"/>
              </a:rPr>
              <a:t>discontinue </a:t>
            </a:r>
            <a:r>
              <a:rPr lang="en-US" sz="2400" dirty="0">
                <a:solidFill>
                  <a:schemeClr val="tx2"/>
                </a:solidFill>
                <a:latin typeface="Arial" panose="020B0604020202020204" pitchFamily="34" charset="0"/>
                <a:cs typeface="Arial" panose="020B0604020202020204" pitchFamily="34" charset="0"/>
              </a:rPr>
              <a:t>at </a:t>
            </a:r>
            <a:r>
              <a:rPr lang="en-US" sz="2400" dirty="0" smtClean="0">
                <a:solidFill>
                  <a:schemeClr val="tx2"/>
                </a:solidFill>
                <a:latin typeface="Arial" panose="020B0604020202020204" pitchFamily="34" charset="0"/>
                <a:cs typeface="Arial" panose="020B0604020202020204" pitchFamily="34" charset="0"/>
              </a:rPr>
              <a:t>order end </a:t>
            </a:r>
            <a:r>
              <a:rPr lang="en-US" sz="2400" dirty="0">
                <a:solidFill>
                  <a:schemeClr val="tx2"/>
                </a:solidFill>
                <a:latin typeface="Arial" panose="020B0604020202020204" pitchFamily="34" charset="0"/>
                <a:cs typeface="Arial" panose="020B0604020202020204" pitchFamily="34" charset="0"/>
              </a:rPr>
              <a:t>point </a:t>
            </a:r>
            <a:r>
              <a:rPr lang="en-US" sz="2400" i="1" dirty="0">
                <a:solidFill>
                  <a:srgbClr val="FF0000"/>
                </a:solidFill>
                <a:latin typeface="Arial" panose="020B0604020202020204" pitchFamily="34" charset="0"/>
                <a:cs typeface="Arial" panose="020B0604020202020204" pitchFamily="34" charset="0"/>
              </a:rPr>
              <a:t>unless patient is </a:t>
            </a:r>
            <a:r>
              <a:rPr lang="en-US" sz="2400" i="1" dirty="0" smtClean="0">
                <a:solidFill>
                  <a:srgbClr val="FF0000"/>
                </a:solidFill>
                <a:latin typeface="Arial" panose="020B0604020202020204" pitchFamily="34" charset="0"/>
                <a:cs typeface="Arial" panose="020B0604020202020204" pitchFamily="34" charset="0"/>
              </a:rPr>
              <a:t>stable !</a:t>
            </a:r>
            <a:endParaRPr lang="en-US" sz="2400" i="1" dirty="0">
              <a:solidFill>
                <a:srgbClr val="FF0000"/>
              </a:solidFill>
              <a:latin typeface="Arial" panose="020B0604020202020204" pitchFamily="34" charset="0"/>
              <a:cs typeface="Arial" panose="020B0604020202020204" pitchFamily="34" charset="0"/>
            </a:endParaRPr>
          </a:p>
          <a:p>
            <a:pPr marL="0" indent="0">
              <a:buNone/>
              <a:defRPr/>
            </a:pPr>
            <a:endParaRPr lang="en-US" sz="1800" dirty="0">
              <a:solidFill>
                <a:schemeClr val="tx2"/>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4130404"/>
            <a:ext cx="2743200" cy="1848803"/>
          </a:xfrm>
          <a:prstGeom prst="rect">
            <a:avLst/>
          </a:prstGeom>
        </p:spPr>
      </p:pic>
    </p:spTree>
    <p:extLst>
      <p:ext uri="{BB962C8B-B14F-4D97-AF65-F5344CB8AC3E}">
        <p14:creationId xmlns:p14="http://schemas.microsoft.com/office/powerpoint/2010/main" val="2997224791"/>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algn="ctr" eaLnBrk="1" hangingPunct="1"/>
            <a:r>
              <a:rPr lang="en-US" altLang="en-US" sz="3600" dirty="0">
                <a:latin typeface="Arial" panose="020B0604020202020204" pitchFamily="34" charset="0"/>
                <a:cs typeface="Arial" panose="020B0604020202020204" pitchFamily="34" charset="0"/>
              </a:rPr>
              <a:t>Before Removing Telemetry for </a:t>
            </a:r>
            <a:r>
              <a:rPr lang="en-US" altLang="en-US" sz="3600" dirty="0" smtClean="0">
                <a:latin typeface="Arial" panose="020B0604020202020204" pitchFamily="34" charset="0"/>
                <a:cs typeface="Arial" panose="020B0604020202020204" pitchFamily="34" charset="0"/>
              </a:rPr>
              <a:t>Transport </a:t>
            </a:r>
            <a:r>
              <a:rPr lang="en-US" altLang="en-US" sz="3600" i="1" dirty="0" smtClean="0">
                <a:latin typeface="Arial" panose="020B0604020202020204" pitchFamily="34" charset="0"/>
                <a:cs typeface="Arial" panose="020B0604020202020204" pitchFamily="34" charset="0"/>
              </a:rPr>
              <a:t>or</a:t>
            </a:r>
            <a:r>
              <a:rPr lang="en-US" altLang="en-US" sz="3600" dirty="0" smtClean="0">
                <a:latin typeface="Arial" panose="020B0604020202020204" pitchFamily="34" charset="0"/>
                <a:cs typeface="Arial" panose="020B0604020202020204" pitchFamily="34" charset="0"/>
              </a:rPr>
              <a:t> Tele Order Expired </a:t>
            </a:r>
            <a:r>
              <a:rPr lang="en-US" altLang="en-US" sz="3600" b="1" dirty="0" smtClean="0">
                <a:solidFill>
                  <a:schemeClr val="tx1"/>
                </a:solidFill>
                <a:latin typeface="Arial" panose="020B0604020202020204" pitchFamily="34" charset="0"/>
                <a:cs typeface="Arial" panose="020B0604020202020204" pitchFamily="34" charset="0"/>
              </a:rPr>
              <a:t>Contact </a:t>
            </a:r>
            <a:r>
              <a:rPr lang="en-US" altLang="en-US" sz="3600" b="1" dirty="0">
                <a:solidFill>
                  <a:schemeClr val="tx1"/>
                </a:solidFill>
                <a:latin typeface="Arial" panose="020B0604020202020204" pitchFamily="34" charset="0"/>
                <a:cs typeface="Arial" panose="020B0604020202020204" pitchFamily="34" charset="0"/>
              </a:rPr>
              <a:t>Provider</a:t>
            </a:r>
          </a:p>
        </p:txBody>
      </p:sp>
      <p:sp>
        <p:nvSpPr>
          <p:cNvPr id="133123" name="Rectangle 3"/>
          <p:cNvSpPr>
            <a:spLocks noGrp="1" noChangeArrowheads="1"/>
          </p:cNvSpPr>
          <p:nvPr>
            <p:ph idx="1"/>
          </p:nvPr>
        </p:nvSpPr>
        <p:spPr>
          <a:xfrm>
            <a:off x="1007864" y="1981200"/>
            <a:ext cx="7128271" cy="4572000"/>
          </a:xfrm>
        </p:spPr>
        <p:txBody>
          <a:bodyPr/>
          <a:lstStyle/>
          <a:p>
            <a:pPr eaLnBrk="1" hangingPunct="1">
              <a:buFont typeface="Wingdings" panose="05000000000000000000" pitchFamily="2" charset="2"/>
              <a:buNone/>
            </a:pPr>
            <a:r>
              <a:rPr lang="en-US" altLang="en-US" sz="2400" dirty="0" smtClean="0">
                <a:solidFill>
                  <a:srgbClr val="FF0000"/>
                </a:solidFill>
                <a:latin typeface="Arial" panose="020B0604020202020204" pitchFamily="34" charset="0"/>
                <a:cs typeface="Arial" panose="020B0604020202020204" pitchFamily="34" charset="0"/>
              </a:rPr>
              <a:t>Do not </a:t>
            </a:r>
            <a:r>
              <a:rPr lang="en-US" altLang="en-US" sz="2400" dirty="0">
                <a:solidFill>
                  <a:srgbClr val="FF0000"/>
                </a:solidFill>
                <a:latin typeface="Arial" panose="020B0604020202020204" pitchFamily="34" charset="0"/>
                <a:cs typeface="Arial" panose="020B0604020202020204" pitchFamily="34" charset="0"/>
              </a:rPr>
              <a:t>remove monitoring </a:t>
            </a:r>
            <a:r>
              <a:rPr lang="en-US" altLang="en-US" sz="2400" dirty="0" smtClean="0">
                <a:solidFill>
                  <a:srgbClr val="FF0000"/>
                </a:solidFill>
                <a:latin typeface="Arial" panose="020B0604020202020204" pitchFamily="34" charset="0"/>
                <a:cs typeface="Arial" panose="020B0604020202020204" pitchFamily="34" charset="0"/>
              </a:rPr>
              <a:t>if: </a:t>
            </a:r>
            <a:endParaRPr lang="en-US" altLang="en-US" sz="2400" dirty="0">
              <a:solidFill>
                <a:srgbClr val="FF0000"/>
              </a:solidFill>
              <a:latin typeface="Arial" panose="020B0604020202020204" pitchFamily="34" charset="0"/>
              <a:cs typeface="Arial" panose="020B0604020202020204" pitchFamily="34" charset="0"/>
            </a:endParaRPr>
          </a:p>
          <a:p>
            <a:pPr eaLnBrk="1" hangingPunct="1">
              <a:buClr>
                <a:schemeClr val="tx2"/>
              </a:buClr>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Heart rate &lt; 50 or &gt; 150</a:t>
            </a:r>
          </a:p>
          <a:p>
            <a:pPr eaLnBrk="1" hangingPunct="1">
              <a:buClr>
                <a:schemeClr val="tx2"/>
              </a:buClr>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Documented </a:t>
            </a:r>
            <a:r>
              <a:rPr lang="en-US" altLang="en-US" sz="2200" u="sng" dirty="0">
                <a:latin typeface="Arial" panose="020B0604020202020204" pitchFamily="34" charset="0"/>
                <a:cs typeface="Arial" panose="020B0604020202020204" pitchFamily="34" charset="0"/>
              </a:rPr>
              <a:t>2</a:t>
            </a:r>
            <a:r>
              <a:rPr lang="en-US" altLang="en-US" sz="2200" u="sng" baseline="30000" dirty="0">
                <a:latin typeface="Arial" panose="020B0604020202020204" pitchFamily="34" charset="0"/>
                <a:cs typeface="Arial" panose="020B0604020202020204" pitchFamily="34" charset="0"/>
              </a:rPr>
              <a:t>nd</a:t>
            </a:r>
            <a:r>
              <a:rPr lang="en-US" altLang="en-US" sz="2200" u="sng" dirty="0">
                <a:latin typeface="Arial" panose="020B0604020202020204" pitchFamily="34" charset="0"/>
                <a:cs typeface="Arial" panose="020B0604020202020204" pitchFamily="34" charset="0"/>
              </a:rPr>
              <a:t> degree type 2 </a:t>
            </a:r>
            <a:r>
              <a:rPr lang="en-US" altLang="en-US" sz="2200" dirty="0">
                <a:latin typeface="Arial" panose="020B0604020202020204" pitchFamily="34" charset="0"/>
                <a:cs typeface="Arial" panose="020B0604020202020204" pitchFamily="34" charset="0"/>
              </a:rPr>
              <a:t>heart block</a:t>
            </a:r>
          </a:p>
          <a:p>
            <a:pPr eaLnBrk="1" hangingPunct="1">
              <a:buClr>
                <a:schemeClr val="tx2"/>
              </a:buClr>
              <a:buFont typeface="Arial" panose="020B0604020202020204" pitchFamily="34" charset="0"/>
              <a:buChar char="•"/>
            </a:pPr>
            <a:r>
              <a:rPr lang="en-US" altLang="en-US" sz="2200" u="sng" dirty="0">
                <a:latin typeface="Arial" panose="020B0604020202020204" pitchFamily="34" charset="0"/>
                <a:cs typeface="Arial" panose="020B0604020202020204" pitchFamily="34" charset="0"/>
              </a:rPr>
              <a:t>3</a:t>
            </a:r>
            <a:r>
              <a:rPr lang="en-US" altLang="en-US" sz="2200" u="sng" baseline="30000" dirty="0">
                <a:latin typeface="Arial" panose="020B0604020202020204" pitchFamily="34" charset="0"/>
                <a:cs typeface="Arial" panose="020B0604020202020204" pitchFamily="34" charset="0"/>
              </a:rPr>
              <a:t>rd</a:t>
            </a:r>
            <a:r>
              <a:rPr lang="en-US" altLang="en-US" sz="2200" u="sng" dirty="0">
                <a:latin typeface="Arial" panose="020B0604020202020204" pitchFamily="34" charset="0"/>
                <a:cs typeface="Arial" panose="020B0604020202020204" pitchFamily="34" charset="0"/>
              </a:rPr>
              <a:t> degree </a:t>
            </a:r>
            <a:r>
              <a:rPr lang="en-US" altLang="en-US" sz="2200" dirty="0">
                <a:latin typeface="Arial" panose="020B0604020202020204" pitchFamily="34" charset="0"/>
                <a:cs typeface="Arial" panose="020B0604020202020204" pitchFamily="34" charset="0"/>
              </a:rPr>
              <a:t>heart block</a:t>
            </a:r>
          </a:p>
          <a:p>
            <a:pPr eaLnBrk="1" hangingPunct="1">
              <a:buClr>
                <a:schemeClr val="tx2"/>
              </a:buClr>
              <a:buFont typeface="Arial" panose="020B0604020202020204" pitchFamily="34" charset="0"/>
              <a:buChar char="•"/>
            </a:pPr>
            <a:r>
              <a:rPr lang="en-US" altLang="en-US" sz="2200" dirty="0" smtClean="0">
                <a:latin typeface="Arial" panose="020B0604020202020204" pitchFamily="34" charset="0"/>
                <a:cs typeface="Arial" panose="020B0604020202020204" pitchFamily="34" charset="0"/>
              </a:rPr>
              <a:t>Continuous </a:t>
            </a:r>
            <a:r>
              <a:rPr lang="en-US" altLang="en-US" sz="2200" dirty="0">
                <a:latin typeface="Arial" panose="020B0604020202020204" pitchFamily="34" charset="0"/>
                <a:cs typeface="Arial" panose="020B0604020202020204" pitchFamily="34" charset="0"/>
              </a:rPr>
              <a:t>anti-arrhythmic medication infusion</a:t>
            </a:r>
          </a:p>
          <a:p>
            <a:pPr eaLnBrk="1" hangingPunct="1">
              <a:buClr>
                <a:schemeClr val="tx2"/>
              </a:buClr>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Active chest </a:t>
            </a:r>
            <a:r>
              <a:rPr lang="en-US" altLang="en-US" sz="2200" dirty="0" smtClean="0">
                <a:latin typeface="Arial" panose="020B0604020202020204" pitchFamily="34" charset="0"/>
                <a:cs typeface="Arial" panose="020B0604020202020204" pitchFamily="34" charset="0"/>
              </a:rPr>
              <a:t>pain/any </a:t>
            </a:r>
            <a:r>
              <a:rPr lang="en-US" altLang="en-US" sz="2200" dirty="0">
                <a:latin typeface="Arial" panose="020B0604020202020204" pitchFamily="34" charset="0"/>
                <a:cs typeface="Arial" panose="020B0604020202020204" pitchFamily="34" charset="0"/>
              </a:rPr>
              <a:t>acute change in condition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800" y="4495800"/>
            <a:ext cx="2743200" cy="1848803"/>
          </a:xfrm>
          <a:prstGeom prst="rect">
            <a:avLst/>
          </a:prstGeom>
        </p:spPr>
      </p:pic>
    </p:spTree>
    <p:extLst>
      <p:ext uri="{BB962C8B-B14F-4D97-AF65-F5344CB8AC3E}">
        <p14:creationId xmlns:p14="http://schemas.microsoft.com/office/powerpoint/2010/main" val="1886658300"/>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2"/>
          <p:cNvSpPr>
            <a:spLocks noGrp="1" noChangeArrowheads="1"/>
          </p:cNvSpPr>
          <p:nvPr>
            <p:ph type="title"/>
          </p:nvPr>
        </p:nvSpPr>
        <p:spPr/>
        <p:txBody>
          <a:bodyPr/>
          <a:lstStyle/>
          <a:p>
            <a:pPr eaLnBrk="1" hangingPunct="1">
              <a:defRPr/>
            </a:pPr>
            <a:endParaRPr lang="en-US" altLang="en-US" dirty="0" smtClean="0"/>
          </a:p>
        </p:txBody>
      </p:sp>
      <p:sp>
        <p:nvSpPr>
          <p:cNvPr id="628739" name="Rectangle 3"/>
          <p:cNvSpPr>
            <a:spLocks noGrp="1" noChangeArrowheads="1"/>
          </p:cNvSpPr>
          <p:nvPr>
            <p:ph idx="1"/>
          </p:nvPr>
        </p:nvSpPr>
        <p:spPr>
          <a:xfrm>
            <a:off x="457200" y="2133600"/>
            <a:ext cx="8229600" cy="3429000"/>
          </a:xfrm>
        </p:spPr>
        <p:txBody>
          <a:bodyPr/>
          <a:lstStyle/>
          <a:p>
            <a:pPr eaLnBrk="1" hangingPunct="1">
              <a:defRPr/>
            </a:pPr>
            <a:endParaRPr lang="en-US" altLang="en-US" dirty="0" smtClean="0"/>
          </a:p>
          <a:p>
            <a:pPr eaLnBrk="1" hangingPunct="1">
              <a:defRPr/>
            </a:pPr>
            <a:endParaRPr lang="en-US" altLang="en-US" dirty="0" smtClean="0"/>
          </a:p>
          <a:p>
            <a:pPr eaLnBrk="1" hangingPunct="1">
              <a:buFont typeface="Wingdings" panose="05000000000000000000" pitchFamily="2" charset="2"/>
              <a:buNone/>
              <a:defRPr/>
            </a:pPr>
            <a:r>
              <a:rPr lang="en-US" altLang="en-US" dirty="0" smtClean="0"/>
              <a:t>                </a:t>
            </a:r>
            <a:r>
              <a:rPr lang="en-US" altLang="en-US" sz="4000" dirty="0" smtClean="0">
                <a:solidFill>
                  <a:schemeClr val="tx2"/>
                </a:solidFill>
              </a:rPr>
              <a:t>Pain Management </a:t>
            </a:r>
          </a:p>
        </p:txBody>
      </p:sp>
    </p:spTree>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Purposeful Rounding</a:t>
            </a:r>
            <a:endParaRPr lang="en-US" b="1" dirty="0">
              <a:solidFill>
                <a:srgbClr val="0070C0"/>
              </a:solidFill>
              <a:latin typeface="+mn-lt"/>
            </a:endParaRPr>
          </a:p>
        </p:txBody>
      </p:sp>
      <p:sp>
        <p:nvSpPr>
          <p:cNvPr id="3" name="Content Placeholder 2"/>
          <p:cNvSpPr>
            <a:spLocks noGrp="1"/>
          </p:cNvSpPr>
          <p:nvPr>
            <p:ph idx="1"/>
          </p:nvPr>
        </p:nvSpPr>
        <p:spPr>
          <a:xfrm>
            <a:off x="733425" y="1812132"/>
            <a:ext cx="3295650" cy="389334"/>
          </a:xfrm>
        </p:spPr>
        <p:txBody>
          <a:bodyPr>
            <a:normAutofit fontScale="85000" lnSpcReduction="20000"/>
          </a:bodyPr>
          <a:lstStyle/>
          <a:p>
            <a:pPr marL="0" indent="0" algn="ctr">
              <a:buNone/>
            </a:pPr>
            <a:r>
              <a:rPr lang="en-US" sz="2700" b="1" i="1" dirty="0">
                <a:solidFill>
                  <a:srgbClr val="0070C0"/>
                </a:solidFill>
              </a:rPr>
              <a:t>Why?</a:t>
            </a:r>
          </a:p>
          <a:p>
            <a:pPr marL="0" indent="0" algn="ctr">
              <a:buNone/>
            </a:pPr>
            <a:endParaRPr lang="en-US" sz="1350" b="1" i="1" dirty="0"/>
          </a:p>
        </p:txBody>
      </p:sp>
      <p:sp>
        <p:nvSpPr>
          <p:cNvPr id="10" name="TextBox 9"/>
          <p:cNvSpPr txBox="1"/>
          <p:nvPr/>
        </p:nvSpPr>
        <p:spPr>
          <a:xfrm>
            <a:off x="4572000" y="2663214"/>
            <a:ext cx="4439036" cy="461665"/>
          </a:xfrm>
          <a:prstGeom prst="rect">
            <a:avLst/>
          </a:prstGeom>
          <a:noFill/>
        </p:spPr>
        <p:txBody>
          <a:bodyPr wrap="none" rtlCol="0">
            <a:spAutoFit/>
          </a:bodyPr>
          <a:lstStyle/>
          <a:p>
            <a:r>
              <a:rPr lang="en-US" sz="2400" b="1" i="1" dirty="0"/>
              <a:t>Our patients benefit from it…</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451" y="2882505"/>
            <a:ext cx="2793809" cy="1227149"/>
          </a:xfrm>
          <a:prstGeom prst="rect">
            <a:avLst/>
          </a:prstGeom>
        </p:spPr>
      </p:pic>
      <p:sp>
        <p:nvSpPr>
          <p:cNvPr id="12" name="TextBox 11"/>
          <p:cNvSpPr txBox="1"/>
          <p:nvPr/>
        </p:nvSpPr>
        <p:spPr>
          <a:xfrm>
            <a:off x="4760846" y="3250961"/>
            <a:ext cx="3562350" cy="1438855"/>
          </a:xfrm>
          <a:prstGeom prst="rect">
            <a:avLst/>
          </a:prstGeom>
          <a:noFill/>
        </p:spPr>
        <p:txBody>
          <a:bodyPr wrap="square" rtlCol="0">
            <a:spAutoFit/>
          </a:bodyPr>
          <a:lstStyle/>
          <a:p>
            <a:pPr marL="257175" indent="-257175">
              <a:spcAft>
                <a:spcPts val="450"/>
              </a:spcAft>
              <a:buFont typeface="Arial" panose="020B0604020202020204" pitchFamily="34" charset="0"/>
              <a:buChar char="•"/>
            </a:pPr>
            <a:r>
              <a:rPr lang="en-US" sz="1500" dirty="0"/>
              <a:t>Decreased patient falls by over 50%</a:t>
            </a:r>
          </a:p>
          <a:p>
            <a:pPr marL="257175" indent="-257175">
              <a:spcAft>
                <a:spcPts val="450"/>
              </a:spcAft>
              <a:buFont typeface="Arial" panose="020B0604020202020204" pitchFamily="34" charset="0"/>
              <a:buChar char="•"/>
            </a:pPr>
            <a:r>
              <a:rPr lang="en-US" sz="1500" dirty="0"/>
              <a:t>Decreased skin breakdown by 14%</a:t>
            </a:r>
          </a:p>
          <a:p>
            <a:pPr marL="257175" indent="-257175">
              <a:spcAft>
                <a:spcPts val="450"/>
              </a:spcAft>
              <a:buFont typeface="Arial" panose="020B0604020202020204" pitchFamily="34" charset="0"/>
              <a:buChar char="•"/>
            </a:pPr>
            <a:r>
              <a:rPr lang="en-US" sz="1500" dirty="0"/>
              <a:t>Increased patient satisfaction by 10%</a:t>
            </a:r>
          </a:p>
          <a:p>
            <a:pPr marL="257175" indent="-257175">
              <a:spcAft>
                <a:spcPts val="450"/>
              </a:spcAft>
              <a:buFont typeface="Arial" panose="020B0604020202020204" pitchFamily="34" charset="0"/>
              <a:buChar char="•"/>
            </a:pPr>
            <a:r>
              <a:rPr lang="en-US" sz="1500" dirty="0"/>
              <a:t>Improved pain management</a:t>
            </a:r>
          </a:p>
        </p:txBody>
      </p:sp>
      <p:pic>
        <p:nvPicPr>
          <p:cNvPr id="13" name="Picture 12"/>
          <p:cNvPicPr>
            <a:picLocks noChangeAspect="1"/>
          </p:cNvPicPr>
          <p:nvPr/>
        </p:nvPicPr>
        <p:blipFill>
          <a:blip r:embed="rId6"/>
          <a:stretch>
            <a:fillRect/>
          </a:stretch>
        </p:blipFill>
        <p:spPr>
          <a:xfrm>
            <a:off x="1949355" y="3833813"/>
            <a:ext cx="2483113" cy="1379507"/>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23196" y="5354707"/>
            <a:ext cx="457200" cy="457200"/>
          </a:xfrm>
          <a:prstGeom prst="rect">
            <a:avLst/>
          </a:prstGeom>
        </p:spPr>
      </p:pic>
    </p:spTree>
    <p:extLst>
      <p:ext uri="{BB962C8B-B14F-4D97-AF65-F5344CB8AC3E}">
        <p14:creationId xmlns:p14="http://schemas.microsoft.com/office/powerpoint/2010/main" val="2724861889"/>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0953" fill="hold"/>
                                        <p:tgtEl>
                                          <p:spTgt spid="4"/>
                                        </p:tgtEl>
                                      </p:cBhvr>
                                    </p:cmd>
                                  </p:childTnLst>
                                </p:cTn>
                              </p:par>
                            </p:childTnLst>
                          </p:cTn>
                        </p:par>
                      </p:childTnLst>
                    </p:cTn>
                  </p:par>
                </p:childTnLst>
              </p:cTn>
              <p:nextCondLst>
                <p:cond evt="onClick" delay="0">
                  <p:tgtEl>
                    <p:spTgt spid="4"/>
                  </p:tgtEl>
                </p:cond>
              </p:nextCondLst>
            </p:seq>
            <p:audio>
              <p:cMediaNode vol="80000">
                <p:cTn id="29" fill="hold" display="0">
                  <p:stCondLst>
                    <p:cond delay="indefinite"/>
                  </p:stCondLst>
                  <p:endCondLst>
                    <p:cond evt="onStopAudio" delay="0">
                      <p:tgtEl>
                        <p:sldTgt/>
                      </p:tgtEl>
                    </p:cond>
                  </p:endCondLst>
                </p:cTn>
                <p:tgtEl>
                  <p:spTgt spid="4"/>
                </p:tgtEl>
              </p:cMediaNode>
            </p:audio>
          </p:childTnLst>
        </p:cTn>
      </p:par>
    </p:tnLst>
    <p:bldLst>
      <p:bldP spid="3" grpId="0" build="p"/>
      <p:bldP spid="10" grpId="0"/>
      <p:bldP spid="12"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Points to Pain Management</a:t>
            </a:r>
            <a:endParaRPr lang="en-US" dirty="0"/>
          </a:p>
        </p:txBody>
      </p:sp>
      <p:sp>
        <p:nvSpPr>
          <p:cNvPr id="3" name="Content Placeholder 2"/>
          <p:cNvSpPr>
            <a:spLocks noGrp="1"/>
          </p:cNvSpPr>
          <p:nvPr>
            <p:ph idx="1"/>
          </p:nvPr>
        </p:nvSpPr>
        <p:spPr/>
        <p:txBody>
          <a:bodyPr/>
          <a:lstStyle/>
          <a:p>
            <a:r>
              <a:rPr lang="en-US" dirty="0" smtClean="0"/>
              <a:t>Non pharmacologic and non opioid pharmacologic therapies to modulate pain should be recommended before opioids</a:t>
            </a:r>
          </a:p>
          <a:p>
            <a:r>
              <a:rPr lang="en-US" dirty="0" smtClean="0"/>
              <a:t>Treatment goals should be established before initiating therapy for chronic pain</a:t>
            </a:r>
          </a:p>
          <a:p>
            <a:r>
              <a:rPr lang="en-US" dirty="0" smtClean="0"/>
              <a:t>Realistic goals should be established for pain and improvement in function</a:t>
            </a:r>
          </a:p>
          <a:p>
            <a:r>
              <a:rPr lang="en-US" dirty="0" smtClean="0"/>
              <a:t>Goals should address how therapy will be discontinued and the risks outweigh the benefits</a:t>
            </a:r>
            <a:endParaRPr lang="en-US" dirty="0"/>
          </a:p>
        </p:txBody>
      </p:sp>
    </p:spTree>
    <p:extLst>
      <p:ext uri="{BB962C8B-B14F-4D97-AF65-F5344CB8AC3E}">
        <p14:creationId xmlns:p14="http://schemas.microsoft.com/office/powerpoint/2010/main" val="3014442155"/>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5426" name="Rectangle 2"/>
          <p:cNvSpPr>
            <a:spLocks noGrp="1" noChangeArrowheads="1"/>
          </p:cNvSpPr>
          <p:nvPr>
            <p:ph type="title"/>
          </p:nvPr>
        </p:nvSpPr>
        <p:spPr/>
        <p:txBody>
          <a:bodyPr/>
          <a:lstStyle/>
          <a:p>
            <a:pPr eaLnBrk="1" hangingPunct="1">
              <a:defRPr/>
            </a:pPr>
            <a:r>
              <a:rPr lang="en-US" altLang="en-US" sz="3600" dirty="0" smtClean="0">
                <a:effectLst/>
              </a:rPr>
              <a:t>Non - Pharmacologic Interventions</a:t>
            </a:r>
          </a:p>
        </p:txBody>
      </p:sp>
      <p:sp>
        <p:nvSpPr>
          <p:cNvPr id="1255427" name="Rectangle 3"/>
          <p:cNvSpPr>
            <a:spLocks noGrp="1" noChangeArrowheads="1"/>
          </p:cNvSpPr>
          <p:nvPr>
            <p:ph idx="1"/>
          </p:nvPr>
        </p:nvSpPr>
        <p:spPr>
          <a:xfrm>
            <a:off x="533400" y="2133600"/>
            <a:ext cx="6858000" cy="4038600"/>
          </a:xfrm>
        </p:spPr>
        <p:txBody>
          <a:bodyPr/>
          <a:lstStyle/>
          <a:p>
            <a:pPr eaLnBrk="1" hangingPunct="1">
              <a:buClr>
                <a:schemeClr val="tx2"/>
              </a:buClr>
              <a:buFont typeface="Arial" panose="020B0604020202020204" pitchFamily="34" charset="0"/>
              <a:buChar char="•"/>
              <a:defRPr/>
            </a:pPr>
            <a:r>
              <a:rPr lang="en-US" altLang="en-US" sz="2200" dirty="0" smtClean="0">
                <a:effectLst/>
              </a:rPr>
              <a:t>Positioning</a:t>
            </a:r>
          </a:p>
          <a:p>
            <a:pPr eaLnBrk="1" hangingPunct="1">
              <a:buClr>
                <a:schemeClr val="tx2"/>
              </a:buClr>
              <a:buFont typeface="Arial" panose="020B0604020202020204" pitchFamily="34" charset="0"/>
              <a:buChar char="•"/>
              <a:defRPr/>
            </a:pPr>
            <a:r>
              <a:rPr lang="en-US" altLang="en-US" sz="2200" dirty="0" smtClean="0">
                <a:effectLst/>
              </a:rPr>
              <a:t>Repositioning</a:t>
            </a:r>
          </a:p>
          <a:p>
            <a:pPr eaLnBrk="1" hangingPunct="1">
              <a:buClr>
                <a:schemeClr val="tx2"/>
              </a:buClr>
              <a:buFont typeface="Arial" panose="020B0604020202020204" pitchFamily="34" charset="0"/>
              <a:buChar char="•"/>
              <a:defRPr/>
            </a:pPr>
            <a:r>
              <a:rPr lang="en-US" altLang="en-US" sz="2200" dirty="0" smtClean="0">
                <a:effectLst/>
              </a:rPr>
              <a:t>Quiet environment</a:t>
            </a:r>
          </a:p>
          <a:p>
            <a:pPr eaLnBrk="1" hangingPunct="1">
              <a:buClr>
                <a:schemeClr val="tx2"/>
              </a:buClr>
              <a:buFont typeface="Arial" panose="020B0604020202020204" pitchFamily="34" charset="0"/>
              <a:buChar char="•"/>
              <a:defRPr/>
            </a:pPr>
            <a:r>
              <a:rPr lang="en-US" altLang="en-US" sz="2200" dirty="0" smtClean="0">
                <a:effectLst/>
              </a:rPr>
              <a:t>Relaxation techniques</a:t>
            </a:r>
          </a:p>
          <a:p>
            <a:pPr eaLnBrk="1" hangingPunct="1">
              <a:buClr>
                <a:schemeClr val="tx2"/>
              </a:buClr>
              <a:buFont typeface="Arial" panose="020B0604020202020204" pitchFamily="34" charset="0"/>
              <a:buChar char="•"/>
              <a:defRPr/>
            </a:pPr>
            <a:r>
              <a:rPr lang="en-US" altLang="en-US" sz="2200" dirty="0" smtClean="0">
                <a:effectLst/>
              </a:rPr>
              <a:t>Cold or warm applications </a:t>
            </a:r>
          </a:p>
          <a:p>
            <a:pPr eaLnBrk="1" hangingPunct="1">
              <a:buClr>
                <a:schemeClr val="tx2"/>
              </a:buClr>
              <a:buFont typeface="Arial" panose="020B0604020202020204" pitchFamily="34" charset="0"/>
              <a:buChar char="•"/>
              <a:defRPr/>
            </a:pPr>
            <a:r>
              <a:rPr lang="en-US" altLang="en-US" sz="2200" dirty="0" smtClean="0">
                <a:effectLst/>
              </a:rPr>
              <a:t>Support of family and friends</a:t>
            </a:r>
          </a:p>
          <a:p>
            <a:pPr eaLnBrk="1" hangingPunct="1">
              <a:buClr>
                <a:schemeClr val="tx2"/>
              </a:buClr>
              <a:buFont typeface="Arial" panose="020B0604020202020204" pitchFamily="34" charset="0"/>
              <a:buChar char="•"/>
              <a:defRPr/>
            </a:pPr>
            <a:endParaRPr lang="en-US" altLang="en-US" sz="2200" dirty="0" smtClean="0">
              <a:effectLst/>
            </a:endParaRPr>
          </a:p>
          <a:p>
            <a:pPr eaLnBrk="1" hangingPunct="1">
              <a:buFont typeface="Wingdings" panose="05000000000000000000" pitchFamily="2" charset="2"/>
              <a:buNone/>
              <a:defRPr/>
            </a:pPr>
            <a:r>
              <a:rPr lang="en-US" altLang="en-US" sz="2400" dirty="0" smtClean="0">
                <a:solidFill>
                  <a:schemeClr val="tx2"/>
                </a:solidFill>
                <a:effectLst/>
              </a:rPr>
              <a:t>Document attempts along with patient response</a:t>
            </a:r>
          </a:p>
        </p:txBody>
      </p:sp>
    </p:spTree>
    <p:extLst>
      <p:ext uri="{BB962C8B-B14F-4D97-AF65-F5344CB8AC3E}">
        <p14:creationId xmlns:p14="http://schemas.microsoft.com/office/powerpoint/2010/main" val="523541802"/>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55427">
                                            <p:txEl>
                                              <p:pRg st="0" end="0"/>
                                            </p:txEl>
                                          </p:spTgt>
                                        </p:tgtEl>
                                        <p:attrNameLst>
                                          <p:attrName>style.visibility</p:attrName>
                                        </p:attrNameLst>
                                      </p:cBhvr>
                                      <p:to>
                                        <p:strVal val="visible"/>
                                      </p:to>
                                    </p:set>
                                    <p:animEffect transition="in" filter="fade">
                                      <p:cBhvr>
                                        <p:cTn id="7" dur="1000"/>
                                        <p:tgtEl>
                                          <p:spTgt spid="1255427">
                                            <p:txEl>
                                              <p:pRg st="0" end="0"/>
                                            </p:txEl>
                                          </p:spTgt>
                                        </p:tgtEl>
                                      </p:cBhvr>
                                    </p:animEffect>
                                    <p:anim calcmode="lin" valueType="num">
                                      <p:cBhvr>
                                        <p:cTn id="8" dur="1000" fill="hold"/>
                                        <p:tgtEl>
                                          <p:spTgt spid="125542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5542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55427">
                                            <p:txEl>
                                              <p:pRg st="1" end="1"/>
                                            </p:txEl>
                                          </p:spTgt>
                                        </p:tgtEl>
                                        <p:attrNameLst>
                                          <p:attrName>style.visibility</p:attrName>
                                        </p:attrNameLst>
                                      </p:cBhvr>
                                      <p:to>
                                        <p:strVal val="visible"/>
                                      </p:to>
                                    </p:set>
                                    <p:animEffect transition="in" filter="fade">
                                      <p:cBhvr>
                                        <p:cTn id="14" dur="1000"/>
                                        <p:tgtEl>
                                          <p:spTgt spid="1255427">
                                            <p:txEl>
                                              <p:pRg st="1" end="1"/>
                                            </p:txEl>
                                          </p:spTgt>
                                        </p:tgtEl>
                                      </p:cBhvr>
                                    </p:animEffect>
                                    <p:anim calcmode="lin" valueType="num">
                                      <p:cBhvr>
                                        <p:cTn id="15" dur="1000" fill="hold"/>
                                        <p:tgtEl>
                                          <p:spTgt spid="125542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25542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55427">
                                            <p:txEl>
                                              <p:pRg st="2" end="2"/>
                                            </p:txEl>
                                          </p:spTgt>
                                        </p:tgtEl>
                                        <p:attrNameLst>
                                          <p:attrName>style.visibility</p:attrName>
                                        </p:attrNameLst>
                                      </p:cBhvr>
                                      <p:to>
                                        <p:strVal val="visible"/>
                                      </p:to>
                                    </p:set>
                                    <p:animEffect transition="in" filter="fade">
                                      <p:cBhvr>
                                        <p:cTn id="21" dur="1000"/>
                                        <p:tgtEl>
                                          <p:spTgt spid="1255427">
                                            <p:txEl>
                                              <p:pRg st="2" end="2"/>
                                            </p:txEl>
                                          </p:spTgt>
                                        </p:tgtEl>
                                      </p:cBhvr>
                                    </p:animEffect>
                                    <p:anim calcmode="lin" valueType="num">
                                      <p:cBhvr>
                                        <p:cTn id="22" dur="1000" fill="hold"/>
                                        <p:tgtEl>
                                          <p:spTgt spid="125542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25542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55427">
                                            <p:txEl>
                                              <p:pRg st="3" end="3"/>
                                            </p:txEl>
                                          </p:spTgt>
                                        </p:tgtEl>
                                        <p:attrNameLst>
                                          <p:attrName>style.visibility</p:attrName>
                                        </p:attrNameLst>
                                      </p:cBhvr>
                                      <p:to>
                                        <p:strVal val="visible"/>
                                      </p:to>
                                    </p:set>
                                    <p:animEffect transition="in" filter="fade">
                                      <p:cBhvr>
                                        <p:cTn id="28" dur="1000"/>
                                        <p:tgtEl>
                                          <p:spTgt spid="1255427">
                                            <p:txEl>
                                              <p:pRg st="3" end="3"/>
                                            </p:txEl>
                                          </p:spTgt>
                                        </p:tgtEl>
                                      </p:cBhvr>
                                    </p:animEffect>
                                    <p:anim calcmode="lin" valueType="num">
                                      <p:cBhvr>
                                        <p:cTn id="29" dur="1000" fill="hold"/>
                                        <p:tgtEl>
                                          <p:spTgt spid="125542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25542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55427">
                                            <p:txEl>
                                              <p:pRg st="4" end="4"/>
                                            </p:txEl>
                                          </p:spTgt>
                                        </p:tgtEl>
                                        <p:attrNameLst>
                                          <p:attrName>style.visibility</p:attrName>
                                        </p:attrNameLst>
                                      </p:cBhvr>
                                      <p:to>
                                        <p:strVal val="visible"/>
                                      </p:to>
                                    </p:set>
                                    <p:animEffect transition="in" filter="fade">
                                      <p:cBhvr>
                                        <p:cTn id="35" dur="1000"/>
                                        <p:tgtEl>
                                          <p:spTgt spid="1255427">
                                            <p:txEl>
                                              <p:pRg st="4" end="4"/>
                                            </p:txEl>
                                          </p:spTgt>
                                        </p:tgtEl>
                                      </p:cBhvr>
                                    </p:animEffect>
                                    <p:anim calcmode="lin" valueType="num">
                                      <p:cBhvr>
                                        <p:cTn id="36" dur="1000" fill="hold"/>
                                        <p:tgtEl>
                                          <p:spTgt spid="125542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25542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255427">
                                            <p:txEl>
                                              <p:pRg st="5" end="5"/>
                                            </p:txEl>
                                          </p:spTgt>
                                        </p:tgtEl>
                                        <p:attrNameLst>
                                          <p:attrName>style.visibility</p:attrName>
                                        </p:attrNameLst>
                                      </p:cBhvr>
                                      <p:to>
                                        <p:strVal val="visible"/>
                                      </p:to>
                                    </p:set>
                                    <p:animEffect transition="in" filter="fade">
                                      <p:cBhvr>
                                        <p:cTn id="42" dur="1000"/>
                                        <p:tgtEl>
                                          <p:spTgt spid="1255427">
                                            <p:txEl>
                                              <p:pRg st="5" end="5"/>
                                            </p:txEl>
                                          </p:spTgt>
                                        </p:tgtEl>
                                      </p:cBhvr>
                                    </p:animEffect>
                                    <p:anim calcmode="lin" valueType="num">
                                      <p:cBhvr>
                                        <p:cTn id="43" dur="1000" fill="hold"/>
                                        <p:tgtEl>
                                          <p:spTgt spid="1255427">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25542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Pain Management</a:t>
            </a:r>
            <a:endParaRPr lang="en-US" dirty="0"/>
          </a:p>
        </p:txBody>
      </p:sp>
      <p:sp>
        <p:nvSpPr>
          <p:cNvPr id="3" name="Content Placeholder 2"/>
          <p:cNvSpPr>
            <a:spLocks noGrp="1"/>
          </p:cNvSpPr>
          <p:nvPr>
            <p:ph idx="1"/>
          </p:nvPr>
        </p:nvSpPr>
        <p:spPr/>
        <p:txBody>
          <a:bodyPr/>
          <a:lstStyle/>
          <a:p>
            <a:r>
              <a:rPr lang="en-US" dirty="0" smtClean="0"/>
              <a:t>When treating acute pain, it is important for the provider to prescribe the lowest effective dose of immediate release opioid and not to prescribe opioids for longer than necessary</a:t>
            </a:r>
          </a:p>
          <a:p>
            <a:pPr marL="0" indent="0">
              <a:buNone/>
            </a:pPr>
            <a:endParaRPr lang="en-US" dirty="0" smtClean="0"/>
          </a:p>
          <a:p>
            <a:r>
              <a:rPr lang="en-US" dirty="0" smtClean="0"/>
              <a:t> REMEMBER: If the pain is 4, you must do more</a:t>
            </a:r>
          </a:p>
          <a:p>
            <a:pPr marL="0" indent="0">
              <a:buNone/>
            </a:pPr>
            <a:r>
              <a:rPr lang="en-US" dirty="0" smtClean="0"/>
              <a:t> </a:t>
            </a:r>
          </a:p>
          <a:p>
            <a:r>
              <a:rPr lang="en-US" dirty="0" smtClean="0"/>
              <a:t>Offer alternative therapy but you may need to notify the provider for additional treatment</a:t>
            </a:r>
            <a:endParaRPr lang="en-US" dirty="0"/>
          </a:p>
        </p:txBody>
      </p:sp>
    </p:spTree>
    <p:extLst>
      <p:ext uri="{BB962C8B-B14F-4D97-AF65-F5344CB8AC3E}">
        <p14:creationId xmlns:p14="http://schemas.microsoft.com/office/powerpoint/2010/main" val="1837527474"/>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Text Box 1"/>
          <p:cNvSpPr txBox="1">
            <a:spLocks noChangeArrowheads="1"/>
          </p:cNvSpPr>
          <p:nvPr/>
        </p:nvSpPr>
        <p:spPr bwMode="auto">
          <a:xfrm>
            <a:off x="304800" y="381000"/>
            <a:ext cx="85264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57200" eaLnBrk="0" hangingPunct="0">
              <a:spcBef>
                <a:spcPct val="20000"/>
              </a:spcBef>
              <a:buClr>
                <a:schemeClr val="hlink"/>
              </a:buClr>
              <a:buSzPct val="80000"/>
              <a:buFont typeface="Wingdings" panose="05000000000000000000" pitchFamily="2" charset="2"/>
              <a:buChar char="Ø"/>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defRPr>
            </a:lvl1pPr>
            <a:lvl2pPr marL="742950" indent="-285750" defTabSz="457200" eaLnBrk="0" hangingPunct="0">
              <a:spcBef>
                <a:spcPct val="20000"/>
              </a:spcBef>
              <a:buClr>
                <a:schemeClr val="tx2"/>
              </a:buClr>
              <a:buSzPct val="50000"/>
              <a:buFont typeface="Wingdings" panose="05000000000000000000" pitchFamily="2" charset="2"/>
              <a:buChar char="l"/>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defRPr>
            </a:lvl2pPr>
            <a:lvl3pPr marL="1143000" indent="-228600" defTabSz="457200" eaLnBrk="0" hangingPunct="0">
              <a:spcBef>
                <a:spcPct val="20000"/>
              </a:spcBef>
              <a:buClr>
                <a:schemeClr val="accent2"/>
              </a:buClr>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defRPr>
            </a:lvl3pPr>
            <a:lvl4pPr marL="1600200" indent="-228600" defTabSz="457200" eaLnBrk="0" hangingPunct="0">
              <a:spcBef>
                <a:spcPct val="20000"/>
              </a:spcBef>
              <a:buClr>
                <a:schemeClr val="folHlink"/>
              </a:buClr>
              <a:buSzPct val="50000"/>
              <a:buFont typeface="Wingdings" panose="05000000000000000000" pitchFamily="2" charset="2"/>
              <a:buChar char="l"/>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4pPr>
            <a:lvl5pPr marL="2057400" indent="-228600" defTabSz="457200" eaLnBrk="0" hangingPunct="0">
              <a:spcBef>
                <a:spcPct val="20000"/>
              </a:spcBef>
              <a:buClr>
                <a:schemeClr val="hlink"/>
              </a:buClr>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lr>
                <a:schemeClr val="hlink"/>
              </a:buClr>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lr>
                <a:schemeClr val="hlink"/>
              </a:buClr>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lr>
                <a:schemeClr val="hlink"/>
              </a:buClr>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lr>
                <a:schemeClr val="hlink"/>
              </a:buClr>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9pPr>
          </a:lstStyle>
          <a:p>
            <a:pPr algn="ctr" eaLnBrk="1" hangingPunct="1">
              <a:spcBef>
                <a:spcPct val="0"/>
              </a:spcBef>
              <a:buClr>
                <a:srgbClr val="000000"/>
              </a:buClr>
              <a:buSzPct val="100000"/>
              <a:buFont typeface="Times New Roman" panose="02020603050405020304" pitchFamily="18" charset="0"/>
              <a:buNone/>
            </a:pPr>
            <a:endParaRPr lang="en-US" altLang="en-US" sz="4400" dirty="0">
              <a:solidFill>
                <a:srgbClr val="FFFF00"/>
              </a:solidFill>
              <a:latin typeface="Tahoma" panose="020B0604030504040204" pitchFamily="34" charset="0"/>
              <a:ea typeface="ＭＳ Ｐゴシック" panose="020B0600070205080204" pitchFamily="34" charset="-128"/>
              <a:cs typeface="Lucida Sans Unicode" panose="020B0602030504020204" pitchFamily="34" charset="0"/>
            </a:endParaRPr>
          </a:p>
        </p:txBody>
      </p:sp>
      <p:sp>
        <p:nvSpPr>
          <p:cNvPr id="302083" name="Text Box 2"/>
          <p:cNvSpPr txBox="1">
            <a:spLocks noChangeArrowheads="1"/>
          </p:cNvSpPr>
          <p:nvPr/>
        </p:nvSpPr>
        <p:spPr bwMode="auto">
          <a:xfrm>
            <a:off x="1117363" y="2079143"/>
            <a:ext cx="5867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38138" indent="-338138" defTabSz="457200" eaLnBrk="0" hangingPunct="0">
              <a:spcBef>
                <a:spcPct val="20000"/>
              </a:spcBef>
              <a:buClr>
                <a:schemeClr val="hlink"/>
              </a:buClr>
              <a:buSzPct val="80000"/>
              <a:buFont typeface="Wingdings" panose="05000000000000000000" pitchFamily="2" charset="2"/>
              <a:buChar char="Ø"/>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sz="3200">
                <a:solidFill>
                  <a:schemeClr val="tx1"/>
                </a:solidFill>
                <a:latin typeface="Arial" panose="020B0604020202020204" pitchFamily="34" charset="0"/>
              </a:defRPr>
            </a:lvl1pPr>
            <a:lvl2pPr marL="742950" indent="-285750" defTabSz="457200" eaLnBrk="0" hangingPunct="0">
              <a:spcBef>
                <a:spcPct val="20000"/>
              </a:spcBef>
              <a:buClr>
                <a:schemeClr val="tx2"/>
              </a:buClr>
              <a:buSzPct val="50000"/>
              <a:buFont typeface="Wingdings" panose="05000000000000000000" pitchFamily="2" charset="2"/>
              <a:buChar char="l"/>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sz="2800">
                <a:solidFill>
                  <a:schemeClr val="tx1"/>
                </a:solidFill>
                <a:latin typeface="Arial" panose="020B0604020202020204" pitchFamily="34" charset="0"/>
              </a:defRPr>
            </a:lvl2pPr>
            <a:lvl3pPr marL="1143000" indent="-228600" defTabSz="457200" eaLnBrk="0" hangingPunct="0">
              <a:spcBef>
                <a:spcPct val="20000"/>
              </a:spcBef>
              <a:buClr>
                <a:schemeClr val="accent2"/>
              </a:buClr>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sz="2400">
                <a:solidFill>
                  <a:schemeClr val="tx1"/>
                </a:solidFill>
                <a:latin typeface="Arial" panose="020B0604020202020204" pitchFamily="34" charset="0"/>
              </a:defRPr>
            </a:lvl3pPr>
            <a:lvl4pPr marL="1600200" indent="-228600" defTabSz="457200" eaLnBrk="0" hangingPunct="0">
              <a:spcBef>
                <a:spcPct val="20000"/>
              </a:spcBef>
              <a:buClr>
                <a:schemeClr val="folHlink"/>
              </a:buClr>
              <a:buSzPct val="50000"/>
              <a:buFont typeface="Wingdings" panose="05000000000000000000" pitchFamily="2" charset="2"/>
              <a:buChar char="l"/>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sz="2000">
                <a:solidFill>
                  <a:schemeClr val="tx1"/>
                </a:solidFill>
                <a:latin typeface="Arial" panose="020B0604020202020204" pitchFamily="34" charset="0"/>
              </a:defRPr>
            </a:lvl4pPr>
            <a:lvl5pPr marL="2057400" indent="-228600" defTabSz="457200" eaLnBrk="0" hangingPunct="0">
              <a:spcBef>
                <a:spcPct val="20000"/>
              </a:spcBef>
              <a:buClr>
                <a:schemeClr val="hlink"/>
              </a:buClr>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lr>
                <a:schemeClr val="hlink"/>
              </a:buClr>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lr>
                <a:schemeClr val="hlink"/>
              </a:buClr>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lr>
                <a:schemeClr val="hlink"/>
              </a:buClr>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lr>
                <a:schemeClr val="hlink"/>
              </a:buClr>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sz="2000">
                <a:solidFill>
                  <a:schemeClr val="tx1"/>
                </a:solidFill>
                <a:latin typeface="Arial" panose="020B0604020202020204" pitchFamily="34" charset="0"/>
              </a:defRPr>
            </a:lvl9pPr>
          </a:lstStyle>
          <a:p>
            <a:pPr eaLnBrk="1" hangingPunct="1">
              <a:spcBef>
                <a:spcPts val="800"/>
              </a:spcBef>
              <a:buClr>
                <a:srgbClr val="000000"/>
              </a:buClr>
              <a:buSzPct val="100000"/>
              <a:buFont typeface="Times New Roman" panose="02020603050405020304" pitchFamily="18" charset="0"/>
              <a:buNone/>
            </a:pPr>
            <a:r>
              <a:rPr lang="en-US" altLang="en-US" sz="2400" dirty="0" smtClean="0">
                <a:solidFill>
                  <a:schemeClr val="tx2"/>
                </a:solidFill>
                <a:ea typeface="ＭＳ Ｐゴシック" panose="020B0600070205080204" pitchFamily="34" charset="-128"/>
                <a:cs typeface="Lucida Sans Unicode" panose="020B0602030504020204" pitchFamily="34" charset="0"/>
              </a:rPr>
              <a:t>Assessment </a:t>
            </a:r>
            <a:r>
              <a:rPr lang="en-US" altLang="en-US" sz="2400" dirty="0">
                <a:solidFill>
                  <a:schemeClr val="tx2"/>
                </a:solidFill>
                <a:ea typeface="ＭＳ Ｐゴシック" panose="020B0600070205080204" pitchFamily="34" charset="-128"/>
                <a:cs typeface="Lucida Sans Unicode" panose="020B0602030504020204" pitchFamily="34" charset="0"/>
              </a:rPr>
              <a:t>on an individual </a:t>
            </a:r>
            <a:r>
              <a:rPr lang="en-US" altLang="en-US" sz="2400" dirty="0" smtClean="0">
                <a:solidFill>
                  <a:schemeClr val="tx2"/>
                </a:solidFill>
                <a:ea typeface="ＭＳ Ｐゴシック" panose="020B0600070205080204" pitchFamily="34" charset="-128"/>
                <a:cs typeface="Lucida Sans Unicode" panose="020B0602030504020204" pitchFamily="34" charset="0"/>
              </a:rPr>
              <a:t>basis</a:t>
            </a:r>
            <a:endParaRPr lang="en-US" altLang="en-US" sz="2400" dirty="0">
              <a:solidFill>
                <a:schemeClr val="tx2"/>
              </a:solidFill>
              <a:ea typeface="ＭＳ Ｐゴシック" panose="020B0600070205080204" pitchFamily="34" charset="-128"/>
              <a:cs typeface="Lucida Sans Unicode" panose="020B0602030504020204" pitchFamily="34" charset="0"/>
            </a:endParaRPr>
          </a:p>
          <a:p>
            <a:pPr lvl="1" eaLnBrk="1" hangingPunct="1">
              <a:spcBef>
                <a:spcPts val="800"/>
              </a:spcBef>
              <a:buSzPct val="100000"/>
              <a:buFontTx/>
              <a:buChar char="•"/>
            </a:pPr>
            <a:r>
              <a:rPr lang="en-US" altLang="en-US" sz="2200" dirty="0">
                <a:ea typeface="ＭＳ Ｐゴシック" panose="020B0600070205080204" pitchFamily="34" charset="-128"/>
                <a:cs typeface="Lucida Sans Unicode" panose="020B0602030504020204" pitchFamily="34" charset="0"/>
              </a:rPr>
              <a:t>Behavioral gestures</a:t>
            </a:r>
          </a:p>
          <a:p>
            <a:pPr lvl="1" eaLnBrk="1" hangingPunct="1">
              <a:spcBef>
                <a:spcPts val="800"/>
              </a:spcBef>
              <a:buSzPct val="100000"/>
              <a:buFontTx/>
              <a:buChar char="•"/>
            </a:pPr>
            <a:r>
              <a:rPr lang="en-US" altLang="en-US" sz="2200" dirty="0">
                <a:ea typeface="ＭＳ Ｐゴシック" panose="020B0600070205080204" pitchFamily="34" charset="-128"/>
                <a:cs typeface="Lucida Sans Unicode" panose="020B0602030504020204" pitchFamily="34" charset="0"/>
              </a:rPr>
              <a:t>Vital signs  </a:t>
            </a:r>
            <a:endParaRPr lang="en-US" altLang="en-US" sz="2200" dirty="0" smtClean="0">
              <a:ea typeface="ＭＳ Ｐゴシック" panose="020B0600070205080204" pitchFamily="34" charset="-128"/>
              <a:cs typeface="Lucida Sans Unicode" panose="020B0602030504020204" pitchFamily="34" charset="0"/>
            </a:endParaRPr>
          </a:p>
          <a:p>
            <a:pPr marL="457200" lvl="1" indent="0" eaLnBrk="1" hangingPunct="1">
              <a:spcBef>
                <a:spcPts val="800"/>
              </a:spcBef>
              <a:buSzPct val="100000"/>
              <a:buNone/>
            </a:pPr>
            <a:endParaRPr lang="en-US" altLang="en-US" sz="2200" dirty="0">
              <a:ea typeface="ＭＳ Ｐゴシック" panose="020B0600070205080204" pitchFamily="34" charset="-128"/>
              <a:cs typeface="Lucida Sans Unicode" panose="020B0602030504020204" pitchFamily="34" charset="0"/>
            </a:endParaRPr>
          </a:p>
          <a:p>
            <a:pPr eaLnBrk="1" hangingPunct="1">
              <a:spcBef>
                <a:spcPts val="800"/>
              </a:spcBef>
              <a:buClr>
                <a:schemeClr val="tx2"/>
              </a:buClr>
              <a:buSzPct val="100000"/>
              <a:buFont typeface="Wingdings" panose="05000000000000000000" pitchFamily="2" charset="2"/>
              <a:buChar char=""/>
            </a:pPr>
            <a:r>
              <a:rPr lang="en-US" altLang="en-US" sz="2400" dirty="0" smtClean="0">
                <a:solidFill>
                  <a:srgbClr val="5B5249"/>
                </a:solidFill>
                <a:ea typeface="ＭＳ Ｐゴシック" panose="020B0600070205080204" pitchFamily="34" charset="-128"/>
                <a:cs typeface="Lucida Sans Unicode" panose="020B0602030504020204" pitchFamily="34" charset="0"/>
              </a:rPr>
              <a:t>CPOT pain assessment</a:t>
            </a:r>
            <a:endParaRPr lang="en-US" altLang="en-US" sz="2400" dirty="0">
              <a:solidFill>
                <a:srgbClr val="5B5249"/>
              </a:solidFill>
              <a:ea typeface="ＭＳ Ｐゴシック" panose="020B0600070205080204" pitchFamily="34" charset="-128"/>
              <a:cs typeface="Lucida Sans Unicode" panose="020B0602030504020204" pitchFamily="34" charset="0"/>
            </a:endParaRPr>
          </a:p>
        </p:txBody>
      </p:sp>
      <p:sp>
        <p:nvSpPr>
          <p:cNvPr id="648196" name="Rectangle 4"/>
          <p:cNvSpPr>
            <a:spLocks noGrp="1" noChangeArrowheads="1"/>
          </p:cNvSpPr>
          <p:nvPr>
            <p:ph type="title" idx="4294967295"/>
          </p:nvPr>
        </p:nvSpPr>
        <p:spPr>
          <a:xfrm>
            <a:off x="0" y="381000"/>
            <a:ext cx="7391400" cy="1139825"/>
          </a:xfrm>
        </p:spPr>
        <p:txBody>
          <a:bodyPr/>
          <a:lstStyle/>
          <a:p>
            <a:pPr eaLnBrk="1" hangingPunct="1"/>
            <a:r>
              <a:rPr lang="en-US" altLang="en-US" sz="3600" dirty="0" smtClean="0"/>
              <a:t>Non Verbal Patients</a:t>
            </a:r>
          </a:p>
        </p:txBody>
      </p:sp>
      <p:pic>
        <p:nvPicPr>
          <p:cNvPr id="302085" name="Picture 5" descr="th?id=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12738"/>
            <a:ext cx="1839108" cy="1766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 Verbal Pain Assessment</a:t>
            </a:r>
            <a:br>
              <a:rPr lang="en-US" dirty="0" smtClean="0"/>
            </a:br>
            <a:r>
              <a:rPr lang="en-US" dirty="0" smtClean="0"/>
              <a:t>CPOT</a:t>
            </a:r>
            <a:endParaRPr lang="en-US" dirty="0"/>
          </a:p>
        </p:txBody>
      </p:sp>
      <p:pic>
        <p:nvPicPr>
          <p:cNvPr id="5" name="Content Placeholder 4"/>
          <p:cNvPicPr>
            <a:picLocks noGrp="1" noChangeAspect="1"/>
          </p:cNvPicPr>
          <p:nvPr>
            <p:ph idx="1"/>
          </p:nvPr>
        </p:nvPicPr>
        <p:blipFill>
          <a:blip r:embed="rId2"/>
          <a:stretch>
            <a:fillRect/>
          </a:stretch>
        </p:blipFill>
        <p:spPr>
          <a:xfrm>
            <a:off x="1161264" y="1600200"/>
            <a:ext cx="6821471" cy="4525963"/>
          </a:xfrm>
          <a:prstGeom prst="rect">
            <a:avLst/>
          </a:prstGeom>
        </p:spPr>
      </p:pic>
    </p:spTree>
    <p:extLst>
      <p:ext uri="{BB962C8B-B14F-4D97-AF65-F5344CB8AC3E}">
        <p14:creationId xmlns:p14="http://schemas.microsoft.com/office/powerpoint/2010/main" val="1623949182"/>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295400"/>
          </a:xfrm>
        </p:spPr>
        <p:txBody>
          <a:bodyPr/>
          <a:lstStyle/>
          <a:p>
            <a:pPr algn="ctr"/>
            <a:r>
              <a:rPr lang="en-US" sz="3600" dirty="0" smtClean="0">
                <a:latin typeface="Arial" panose="020B0604020202020204" pitchFamily="34" charset="0"/>
                <a:cs typeface="Arial" panose="020B0604020202020204" pitchFamily="34" charset="0"/>
              </a:rPr>
              <a:t>Clarification </a:t>
            </a:r>
            <a:br>
              <a:rPr lang="en-US" sz="3600" dirty="0" smtClean="0">
                <a:latin typeface="Arial" panose="020B0604020202020204" pitchFamily="34" charset="0"/>
                <a:cs typeface="Arial" panose="020B0604020202020204" pitchFamily="34" charset="0"/>
              </a:rPr>
            </a:br>
            <a:r>
              <a:rPr lang="en-US" sz="3600" dirty="0" smtClean="0">
                <a:solidFill>
                  <a:schemeClr val="tx1"/>
                </a:solidFill>
                <a:latin typeface="Arial" panose="020B0604020202020204" pitchFamily="34" charset="0"/>
                <a:cs typeface="Arial" panose="020B0604020202020204" pitchFamily="34" charset="0"/>
              </a:rPr>
              <a:t>PRN </a:t>
            </a:r>
            <a:r>
              <a:rPr lang="en-US" sz="3600" dirty="0">
                <a:solidFill>
                  <a:schemeClr val="tx1"/>
                </a:solidFill>
                <a:latin typeface="Arial" panose="020B0604020202020204" pitchFamily="34" charset="0"/>
                <a:cs typeface="Arial" panose="020B0604020202020204" pitchFamily="34" charset="0"/>
              </a:rPr>
              <a:t>Pain Medications </a:t>
            </a:r>
            <a:r>
              <a:rPr lang="en-US" sz="3600" b="1" dirty="0" smtClean="0">
                <a:latin typeface="Arial" panose="020B0604020202020204" pitchFamily="34" charset="0"/>
                <a:cs typeface="Arial" panose="020B0604020202020204" pitchFamily="34" charset="0"/>
              </a:rPr>
              <a:t/>
            </a:r>
            <a:br>
              <a:rPr lang="en-US" sz="3600" b="1" dirty="0" smtClean="0">
                <a:latin typeface="Arial" panose="020B0604020202020204" pitchFamily="34" charset="0"/>
                <a:cs typeface="Arial" panose="020B0604020202020204" pitchFamily="34" charset="0"/>
              </a:rPr>
            </a:br>
            <a:endParaRPr lang="en-US" sz="36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81000" y="1856574"/>
            <a:ext cx="7829550" cy="2975373"/>
          </a:xfrm>
        </p:spPr>
        <p:txBody>
          <a:bodyPr/>
          <a:lstStyle/>
          <a:p>
            <a:pPr marL="0" indent="0">
              <a:buNone/>
            </a:pPr>
            <a:r>
              <a:rPr lang="en-US" sz="2400" dirty="0">
                <a:solidFill>
                  <a:schemeClr val="tx2"/>
                </a:solidFill>
                <a:latin typeface="Arial" panose="020B0604020202020204" pitchFamily="34" charset="0"/>
                <a:cs typeface="Arial" panose="020B0604020202020204" pitchFamily="34" charset="0"/>
              </a:rPr>
              <a:t>If there are 2 medications ordered for PRN </a:t>
            </a:r>
            <a:endParaRPr lang="en-US" sz="2400" dirty="0" smtClean="0">
              <a:solidFill>
                <a:schemeClr val="tx2"/>
              </a:solidFill>
              <a:latin typeface="Arial" panose="020B0604020202020204" pitchFamily="34" charset="0"/>
              <a:cs typeface="Arial" panose="020B0604020202020204" pitchFamily="34" charset="0"/>
            </a:endParaRPr>
          </a:p>
          <a:p>
            <a:pPr>
              <a:buClr>
                <a:schemeClr val="tx2"/>
              </a:buClr>
              <a:buFont typeface="Arial" panose="020B0604020202020204" pitchFamily="34" charset="0"/>
              <a:buChar char="•"/>
            </a:pPr>
            <a:r>
              <a:rPr lang="en-US" sz="2200" dirty="0" smtClean="0">
                <a:latin typeface="Arial" panose="020B0604020202020204" pitchFamily="34" charset="0"/>
                <a:cs typeface="Arial" panose="020B0604020202020204" pitchFamily="34" charset="0"/>
              </a:rPr>
              <a:t>But the routes are different </a:t>
            </a:r>
            <a:r>
              <a:rPr lang="en-US" sz="2200" dirty="0" smtClean="0">
                <a:latin typeface="Arial" panose="020B0604020202020204" pitchFamily="34" charset="0"/>
                <a:cs typeface="Arial" panose="020B0604020202020204" pitchFamily="34" charset="0"/>
                <a:sym typeface="Wingdings" panose="05000000000000000000" pitchFamily="2" charset="2"/>
              </a:rPr>
              <a:t> Oral and Parenteral</a:t>
            </a:r>
            <a:endParaRPr lang="en-US" sz="2200" b="1" i="1" dirty="0">
              <a:latin typeface="Arial" panose="020B0604020202020204" pitchFamily="34" charset="0"/>
              <a:cs typeface="Arial" panose="020B0604020202020204" pitchFamily="34" charset="0"/>
            </a:endParaRPr>
          </a:p>
          <a:p>
            <a:pPr marL="0" indent="0">
              <a:buNone/>
            </a:pPr>
            <a:r>
              <a:rPr lang="en-US" sz="2400" dirty="0">
                <a:solidFill>
                  <a:schemeClr val="tx2"/>
                </a:solidFill>
                <a:latin typeface="Arial" panose="020B0604020202020204" pitchFamily="34" charset="0"/>
                <a:cs typeface="Arial" panose="020B0604020202020204" pitchFamily="34" charset="0"/>
              </a:rPr>
              <a:t>No distinct instructions for which to administer is </a:t>
            </a:r>
            <a:r>
              <a:rPr lang="en-US" sz="2400" dirty="0" smtClean="0">
                <a:solidFill>
                  <a:schemeClr val="tx2"/>
                </a:solidFill>
                <a:latin typeface="Arial" panose="020B0604020202020204" pitchFamily="34" charset="0"/>
                <a:cs typeface="Arial" panose="020B0604020202020204" pitchFamily="34" charset="0"/>
              </a:rPr>
              <a:t>noted?</a:t>
            </a:r>
            <a:endParaRPr lang="en-US" sz="2400" dirty="0">
              <a:solidFill>
                <a:schemeClr val="tx2"/>
              </a:solidFill>
              <a:latin typeface="Arial" panose="020B0604020202020204" pitchFamily="34" charset="0"/>
              <a:cs typeface="Arial" panose="020B0604020202020204" pitchFamily="34" charset="0"/>
            </a:endParaRPr>
          </a:p>
          <a:p>
            <a:pPr marL="0" indent="0">
              <a:buNone/>
            </a:pPr>
            <a:endParaRPr lang="en-US" sz="2400" b="1" dirty="0" smtClean="0">
              <a:solidFill>
                <a:srgbClr val="FFFF00"/>
              </a:solidFill>
              <a:latin typeface="Arial" panose="020B0604020202020204" pitchFamily="34" charset="0"/>
              <a:cs typeface="Arial" panose="020B0604020202020204" pitchFamily="34" charset="0"/>
            </a:endParaRPr>
          </a:p>
          <a:p>
            <a:pPr marL="0" indent="0">
              <a:buNone/>
            </a:pPr>
            <a:r>
              <a:rPr lang="en-US" sz="2400" b="1" dirty="0" smtClean="0">
                <a:solidFill>
                  <a:srgbClr val="C00000"/>
                </a:solidFill>
                <a:latin typeface="Arial" panose="020B0604020202020204" pitchFamily="34" charset="0"/>
                <a:cs typeface="Arial" panose="020B0604020202020204" pitchFamily="34" charset="0"/>
              </a:rPr>
              <a:t>Oral </a:t>
            </a:r>
            <a:r>
              <a:rPr lang="en-US" sz="2400" b="1" dirty="0">
                <a:solidFill>
                  <a:srgbClr val="C00000"/>
                </a:solidFill>
                <a:latin typeface="Arial" panose="020B0604020202020204" pitchFamily="34" charset="0"/>
                <a:cs typeface="Arial" panose="020B0604020202020204" pitchFamily="34" charset="0"/>
              </a:rPr>
              <a:t>agent is to be used first unless </a:t>
            </a:r>
          </a:p>
          <a:p>
            <a:pPr>
              <a:buClr>
                <a:schemeClr val="tx2"/>
              </a:buClr>
              <a:buFont typeface="Arial" panose="020B0604020202020204" pitchFamily="34" charset="0"/>
              <a:buChar char="•"/>
            </a:pPr>
            <a:r>
              <a:rPr lang="en-US" sz="2200" dirty="0">
                <a:latin typeface="Arial" panose="020B0604020202020204" pitchFamily="34" charset="0"/>
                <a:cs typeface="Arial" panose="020B0604020202020204" pitchFamily="34" charset="0"/>
              </a:rPr>
              <a:t>It </a:t>
            </a:r>
            <a:r>
              <a:rPr lang="en-US" sz="2200" dirty="0" smtClean="0">
                <a:latin typeface="Arial" panose="020B0604020202020204" pitchFamily="34" charset="0"/>
                <a:cs typeface="Arial" panose="020B0604020202020204" pitchFamily="34" charset="0"/>
              </a:rPr>
              <a:t>has been proven to be </a:t>
            </a:r>
            <a:r>
              <a:rPr lang="en-US" sz="2200" dirty="0">
                <a:latin typeface="Arial" panose="020B0604020202020204" pitchFamily="34" charset="0"/>
                <a:cs typeface="Arial" panose="020B0604020202020204" pitchFamily="34" charset="0"/>
              </a:rPr>
              <a:t>ineffective for </a:t>
            </a:r>
            <a:r>
              <a:rPr lang="en-US" sz="2200" dirty="0" smtClean="0">
                <a:latin typeface="Arial" panose="020B0604020202020204" pitchFamily="34" charset="0"/>
                <a:cs typeface="Arial" panose="020B0604020202020204" pitchFamily="34" charset="0"/>
              </a:rPr>
              <a:t>patients pain relief</a:t>
            </a:r>
            <a:endParaRPr lang="en-US" sz="2200" dirty="0">
              <a:latin typeface="Arial" panose="020B0604020202020204" pitchFamily="34" charset="0"/>
              <a:cs typeface="Arial" panose="020B0604020202020204" pitchFamily="34" charset="0"/>
            </a:endParaRPr>
          </a:p>
          <a:p>
            <a:pPr>
              <a:buClr>
                <a:schemeClr val="tx2"/>
              </a:buClr>
              <a:buFont typeface="Arial" panose="020B0604020202020204" pitchFamily="34" charset="0"/>
              <a:buChar char="•"/>
            </a:pPr>
            <a:r>
              <a:rPr lang="en-US" sz="2200" dirty="0">
                <a:latin typeface="Arial" panose="020B0604020202020204" pitchFamily="34" charset="0"/>
                <a:cs typeface="Arial" panose="020B0604020202020204" pitchFamily="34" charset="0"/>
              </a:rPr>
              <a:t>Patient unable to tolerate oral therapy (N/V, Dysphagia) </a:t>
            </a:r>
          </a:p>
        </p:txBody>
      </p:sp>
    </p:spTree>
    <p:extLst>
      <p:ext uri="{BB962C8B-B14F-4D97-AF65-F5344CB8AC3E}">
        <p14:creationId xmlns:p14="http://schemas.microsoft.com/office/powerpoint/2010/main" val="943280542"/>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p:cTn id="7"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Text Box 1"/>
          <p:cNvSpPr txBox="1">
            <a:spLocks noChangeArrowheads="1"/>
          </p:cNvSpPr>
          <p:nvPr/>
        </p:nvSpPr>
        <p:spPr bwMode="auto">
          <a:xfrm>
            <a:off x="304800" y="533400"/>
            <a:ext cx="84582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57200" eaLnBrk="0" hangingPunct="0">
              <a:spcBef>
                <a:spcPct val="20000"/>
              </a:spcBef>
              <a:buClr>
                <a:schemeClr val="hlink"/>
              </a:buClr>
              <a:buSzPct val="80000"/>
              <a:buFont typeface="Wingdings" panose="05000000000000000000" pitchFamily="2" charset="2"/>
              <a:buChar char="Ø"/>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defRPr>
            </a:lvl1pPr>
            <a:lvl2pPr marL="742950" indent="-285750" defTabSz="457200" eaLnBrk="0" hangingPunct="0">
              <a:spcBef>
                <a:spcPct val="20000"/>
              </a:spcBef>
              <a:buClr>
                <a:schemeClr val="tx2"/>
              </a:buClr>
              <a:buSzPct val="50000"/>
              <a:buFont typeface="Wingdings" panose="05000000000000000000" pitchFamily="2" charset="2"/>
              <a:buChar char="l"/>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defRPr>
            </a:lvl2pPr>
            <a:lvl3pPr marL="1143000" indent="-228600" defTabSz="457200" eaLnBrk="0" hangingPunct="0">
              <a:spcBef>
                <a:spcPct val="20000"/>
              </a:spcBef>
              <a:buClr>
                <a:schemeClr val="accent2"/>
              </a:buClr>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defRPr>
            </a:lvl3pPr>
            <a:lvl4pPr marL="1600200" indent="-228600" defTabSz="457200" eaLnBrk="0" hangingPunct="0">
              <a:spcBef>
                <a:spcPct val="20000"/>
              </a:spcBef>
              <a:buClr>
                <a:schemeClr val="folHlink"/>
              </a:buClr>
              <a:buSzPct val="50000"/>
              <a:buFont typeface="Wingdings" panose="05000000000000000000" pitchFamily="2" charset="2"/>
              <a:buChar char="l"/>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4pPr>
            <a:lvl5pPr marL="2057400" indent="-228600" defTabSz="457200" eaLnBrk="0" hangingPunct="0">
              <a:spcBef>
                <a:spcPct val="20000"/>
              </a:spcBef>
              <a:buClr>
                <a:schemeClr val="hlink"/>
              </a:buClr>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lr>
                <a:schemeClr val="hlink"/>
              </a:buClr>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lr>
                <a:schemeClr val="hlink"/>
              </a:buClr>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lr>
                <a:schemeClr val="hlink"/>
              </a:buClr>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lr>
                <a:schemeClr val="hlink"/>
              </a:buClr>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9pPr>
          </a:lstStyle>
          <a:p>
            <a:pPr algn="ctr" eaLnBrk="1" hangingPunct="1">
              <a:spcBef>
                <a:spcPct val="0"/>
              </a:spcBef>
              <a:buClr>
                <a:srgbClr val="000000"/>
              </a:buClr>
              <a:buSzPct val="100000"/>
              <a:buFont typeface="Times New Roman" panose="02020603050405020304" pitchFamily="18" charset="0"/>
              <a:buNone/>
            </a:pPr>
            <a:r>
              <a:rPr lang="en-US" altLang="en-US" sz="3600" dirty="0">
                <a:solidFill>
                  <a:schemeClr val="tx2"/>
                </a:solidFill>
                <a:ea typeface="ＭＳ Ｐゴシック" panose="020B0600070205080204" pitchFamily="34" charset="-128"/>
                <a:cs typeface="Lucida Sans Unicode" panose="020B0602030504020204" pitchFamily="34" charset="0"/>
              </a:rPr>
              <a:t>Documentation</a:t>
            </a:r>
          </a:p>
        </p:txBody>
      </p:sp>
      <p:sp>
        <p:nvSpPr>
          <p:cNvPr id="310275" name="Text Box 2"/>
          <p:cNvSpPr txBox="1">
            <a:spLocks noChangeArrowheads="1"/>
          </p:cNvSpPr>
          <p:nvPr/>
        </p:nvSpPr>
        <p:spPr bwMode="auto">
          <a:xfrm>
            <a:off x="685800" y="1752600"/>
            <a:ext cx="2895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457200" indent="-457200" defTabSz="457200" eaLnBrk="0" hangingPunct="0">
              <a:spcBef>
                <a:spcPct val="20000"/>
              </a:spcBef>
              <a:buClr>
                <a:schemeClr val="hlink"/>
              </a:buClr>
              <a:buSzPct val="80000"/>
              <a:buFont typeface="Wingdings" panose="05000000000000000000" pitchFamily="2" charset="2"/>
              <a:buChar char="Ø"/>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sz="3200">
                <a:solidFill>
                  <a:schemeClr val="tx1"/>
                </a:solidFill>
                <a:latin typeface="Arial" panose="020B0604020202020204" pitchFamily="34" charset="0"/>
              </a:defRPr>
            </a:lvl1pPr>
            <a:lvl2pPr marL="742950" indent="-285750" defTabSz="457200" eaLnBrk="0" hangingPunct="0">
              <a:spcBef>
                <a:spcPct val="20000"/>
              </a:spcBef>
              <a:buClr>
                <a:schemeClr val="tx2"/>
              </a:buClr>
              <a:buSzPct val="50000"/>
              <a:buFont typeface="Wingdings" panose="05000000000000000000" pitchFamily="2" charset="2"/>
              <a:buChar char="l"/>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sz="2800">
                <a:solidFill>
                  <a:schemeClr val="tx1"/>
                </a:solidFill>
                <a:latin typeface="Arial" panose="020B0604020202020204" pitchFamily="34" charset="0"/>
              </a:defRPr>
            </a:lvl2pPr>
            <a:lvl3pPr marL="1143000" indent="-228600" defTabSz="457200" eaLnBrk="0" hangingPunct="0">
              <a:spcBef>
                <a:spcPct val="20000"/>
              </a:spcBef>
              <a:buClr>
                <a:schemeClr val="accent2"/>
              </a:buClr>
              <a:buChar char="•"/>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sz="2400">
                <a:solidFill>
                  <a:schemeClr val="tx1"/>
                </a:solidFill>
                <a:latin typeface="Arial" panose="020B0604020202020204" pitchFamily="34" charset="0"/>
              </a:defRPr>
            </a:lvl3pPr>
            <a:lvl4pPr marL="1600200" indent="-228600" defTabSz="457200" eaLnBrk="0" hangingPunct="0">
              <a:spcBef>
                <a:spcPct val="20000"/>
              </a:spcBef>
              <a:buClr>
                <a:schemeClr val="folHlink"/>
              </a:buClr>
              <a:buSzPct val="50000"/>
              <a:buFont typeface="Wingdings" panose="05000000000000000000" pitchFamily="2" charset="2"/>
              <a:buChar char="l"/>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sz="2000">
                <a:solidFill>
                  <a:schemeClr val="tx1"/>
                </a:solidFill>
                <a:latin typeface="Arial" panose="020B0604020202020204" pitchFamily="34" charset="0"/>
              </a:defRPr>
            </a:lvl4pPr>
            <a:lvl5pPr marL="2057400" indent="-228600" defTabSz="457200" eaLnBrk="0" hangingPunct="0">
              <a:spcBef>
                <a:spcPct val="20000"/>
              </a:spcBef>
              <a:buClr>
                <a:schemeClr val="hlink"/>
              </a:buClr>
              <a:buChar char="•"/>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lr>
                <a:schemeClr val="hlink"/>
              </a:buClr>
              <a:buChar char="•"/>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lr>
                <a:schemeClr val="hlink"/>
              </a:buClr>
              <a:buChar char="•"/>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lr>
                <a:schemeClr val="hlink"/>
              </a:buClr>
              <a:buChar char="•"/>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lr>
                <a:schemeClr val="hlink"/>
              </a:buClr>
              <a:buChar char="•"/>
              <a:tabLst>
                <a:tab pos="457200"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sz="2000">
                <a:solidFill>
                  <a:schemeClr val="tx1"/>
                </a:solidFill>
                <a:latin typeface="Arial" panose="020B0604020202020204" pitchFamily="34" charset="0"/>
              </a:defRPr>
            </a:lvl9pPr>
          </a:lstStyle>
          <a:p>
            <a:pPr eaLnBrk="1" hangingPunct="1">
              <a:spcBef>
                <a:spcPts val="700"/>
              </a:spcBef>
              <a:buClr>
                <a:schemeClr val="tx2"/>
              </a:buClr>
              <a:buSzPct val="75000"/>
              <a:buFontTx/>
              <a:buNone/>
            </a:pPr>
            <a:r>
              <a:rPr lang="en-US" altLang="en-US" sz="2400" dirty="0" smtClean="0">
                <a:solidFill>
                  <a:schemeClr val="tx2"/>
                </a:solidFill>
                <a:ea typeface="ＭＳ Ｐゴシック" panose="020B0600070205080204" pitchFamily="34" charset="-128"/>
                <a:cs typeface="Lucida Sans Unicode" panose="020B0602030504020204" pitchFamily="34" charset="0"/>
              </a:rPr>
              <a:t>Document on </a:t>
            </a:r>
            <a:endParaRPr lang="en-US" altLang="en-US" sz="2400" dirty="0">
              <a:solidFill>
                <a:schemeClr val="tx2"/>
              </a:solidFill>
              <a:ea typeface="ＭＳ Ｐゴシック" panose="020B0600070205080204" pitchFamily="34" charset="-128"/>
              <a:cs typeface="Lucida Sans Unicode" panose="020B0602030504020204" pitchFamily="34" charset="0"/>
            </a:endParaRPr>
          </a:p>
          <a:p>
            <a:pPr eaLnBrk="1" hangingPunct="1">
              <a:spcBef>
                <a:spcPts val="700"/>
              </a:spcBef>
              <a:buClr>
                <a:schemeClr val="tx2"/>
              </a:buClr>
              <a:buSzPct val="75000"/>
              <a:buFontTx/>
              <a:buChar char="•"/>
            </a:pPr>
            <a:r>
              <a:rPr lang="en-US" altLang="en-US" sz="2200" dirty="0">
                <a:ea typeface="ＭＳ Ｐゴシック" panose="020B0600070205080204" pitchFamily="34" charset="-128"/>
                <a:cs typeface="Lucida Sans Unicode" panose="020B0602030504020204" pitchFamily="34" charset="0"/>
              </a:rPr>
              <a:t>New onset pain </a:t>
            </a:r>
          </a:p>
          <a:p>
            <a:pPr eaLnBrk="1" hangingPunct="1">
              <a:spcBef>
                <a:spcPts val="700"/>
              </a:spcBef>
              <a:buClr>
                <a:schemeClr val="tx2"/>
              </a:buClr>
              <a:buSzPct val="75000"/>
              <a:buFontTx/>
              <a:buChar char="•"/>
            </a:pPr>
            <a:r>
              <a:rPr lang="en-US" altLang="en-US" sz="2200" dirty="0">
                <a:ea typeface="ＭＳ Ｐゴシック" panose="020B0600070205080204" pitchFamily="34" charset="-128"/>
                <a:cs typeface="Lucida Sans Unicode" panose="020B0602030504020204" pitchFamily="34" charset="0"/>
              </a:rPr>
              <a:t>Initial pain scale</a:t>
            </a:r>
          </a:p>
          <a:p>
            <a:pPr eaLnBrk="1" hangingPunct="1">
              <a:spcBef>
                <a:spcPts val="700"/>
              </a:spcBef>
              <a:buClr>
                <a:schemeClr val="tx2"/>
              </a:buClr>
              <a:buSzPct val="75000"/>
              <a:buFontTx/>
              <a:buChar char="•"/>
            </a:pPr>
            <a:r>
              <a:rPr lang="en-US" altLang="en-US" sz="2200" dirty="0">
                <a:ea typeface="ＭＳ Ｐゴシック" panose="020B0600070205080204" pitchFamily="34" charset="-128"/>
                <a:cs typeface="Lucida Sans Unicode" panose="020B0602030504020204" pitchFamily="34" charset="0"/>
              </a:rPr>
              <a:t>Descriptors</a:t>
            </a:r>
          </a:p>
          <a:p>
            <a:pPr eaLnBrk="1" hangingPunct="1">
              <a:spcBef>
                <a:spcPts val="700"/>
              </a:spcBef>
              <a:buClr>
                <a:schemeClr val="tx2"/>
              </a:buClr>
              <a:buSzPct val="75000"/>
              <a:buFontTx/>
              <a:buChar char="•"/>
            </a:pPr>
            <a:r>
              <a:rPr lang="en-US" altLang="en-US" sz="2200" dirty="0">
                <a:ea typeface="ＭＳ Ｐゴシック" panose="020B0600070205080204" pitchFamily="34" charset="-128"/>
                <a:cs typeface="Lucida Sans Unicode" panose="020B0602030504020204" pitchFamily="34" charset="0"/>
              </a:rPr>
              <a:t>Interventions</a:t>
            </a:r>
          </a:p>
          <a:p>
            <a:pPr eaLnBrk="1" hangingPunct="1">
              <a:spcBef>
                <a:spcPts val="700"/>
              </a:spcBef>
              <a:buClr>
                <a:schemeClr val="tx2"/>
              </a:buClr>
              <a:buSzPct val="75000"/>
              <a:buFontTx/>
              <a:buChar char="•"/>
            </a:pPr>
            <a:r>
              <a:rPr lang="en-US" altLang="en-US" sz="2200" dirty="0">
                <a:ea typeface="ＭＳ Ｐゴシック" panose="020B0600070205080204" pitchFamily="34" charset="-128"/>
                <a:cs typeface="Lucida Sans Unicode" panose="020B0602030504020204" pitchFamily="34" charset="0"/>
              </a:rPr>
              <a:t>Response</a:t>
            </a:r>
          </a:p>
          <a:p>
            <a:pPr eaLnBrk="1" hangingPunct="1">
              <a:spcBef>
                <a:spcPts val="700"/>
              </a:spcBef>
              <a:buClr>
                <a:schemeClr val="tx2"/>
              </a:buClr>
              <a:buSzPct val="75000"/>
              <a:buFontTx/>
              <a:buChar char="•"/>
            </a:pPr>
            <a:r>
              <a:rPr lang="en-US" altLang="en-US" sz="2200" dirty="0">
                <a:solidFill>
                  <a:srgbClr val="C00000"/>
                </a:solidFill>
                <a:ea typeface="ＭＳ Ｐゴシック" panose="020B0600070205080204" pitchFamily="34" charset="-128"/>
                <a:cs typeface="Lucida Sans Unicode" panose="020B0602030504020204" pitchFamily="34" charset="0"/>
              </a:rPr>
              <a:t>Reassessment </a:t>
            </a:r>
          </a:p>
          <a:p>
            <a:pPr eaLnBrk="1" hangingPunct="1">
              <a:spcBef>
                <a:spcPts val="700"/>
              </a:spcBef>
              <a:buClr>
                <a:schemeClr val="tx2"/>
              </a:buClr>
              <a:buSzPct val="75000"/>
              <a:buFontTx/>
              <a:buChar char="•"/>
            </a:pPr>
            <a:r>
              <a:rPr lang="en-US" altLang="en-US" sz="2200" dirty="0">
                <a:ea typeface="ＭＳ Ｐゴシック" panose="020B0600070205080204" pitchFamily="34" charset="-128"/>
                <a:cs typeface="Lucida Sans Unicode" panose="020B0602030504020204" pitchFamily="34" charset="0"/>
              </a:rPr>
              <a:t>Untoward effects</a:t>
            </a:r>
          </a:p>
        </p:txBody>
      </p:sp>
      <p:pic>
        <p:nvPicPr>
          <p:cNvPr id="310276" name="Picture 4" descr="th?id=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057400"/>
            <a:ext cx="212883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10275">
                                            <p:txEl>
                                              <p:pRg st="6" end="6"/>
                                            </p:txEl>
                                          </p:spTgt>
                                        </p:tgtEl>
                                      </p:cBhvr>
                                    </p:animEffect>
                                    <p:animScale>
                                      <p:cBhvr>
                                        <p:cTn id="7" dur="250" autoRev="1" fill="hold"/>
                                        <p:tgtEl>
                                          <p:spTgt spid="310275">
                                            <p:txEl>
                                              <p:pRg st="6" end="6"/>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p:txBody>
          <a:bodyPr/>
          <a:lstStyle/>
          <a:p>
            <a:pPr eaLnBrk="1" hangingPunct="1"/>
            <a:r>
              <a:rPr lang="en-US" altLang="en-US" sz="3600" dirty="0" smtClean="0">
                <a:effectLst/>
              </a:rPr>
              <a:t>PCA Two RN Verification Responsibility</a:t>
            </a:r>
          </a:p>
        </p:txBody>
      </p:sp>
      <p:sp>
        <p:nvSpPr>
          <p:cNvPr id="690179" name="Rectangle 3"/>
          <p:cNvSpPr>
            <a:spLocks noGrp="1" noChangeArrowheads="1"/>
          </p:cNvSpPr>
          <p:nvPr>
            <p:ph sz="half" idx="1"/>
          </p:nvPr>
        </p:nvSpPr>
        <p:spPr>
          <a:xfrm>
            <a:off x="304800" y="1493837"/>
            <a:ext cx="4135192" cy="3078163"/>
          </a:xfrm>
        </p:spPr>
        <p:txBody>
          <a:bodyPr/>
          <a:lstStyle/>
          <a:p>
            <a:pPr eaLnBrk="1" hangingPunct="1">
              <a:buClr>
                <a:schemeClr val="tx2"/>
              </a:buClr>
              <a:buFontTx/>
              <a:buNone/>
              <a:defRPr/>
            </a:pPr>
            <a:r>
              <a:rPr lang="en-US" altLang="en-US" sz="2400" dirty="0" smtClean="0">
                <a:solidFill>
                  <a:schemeClr val="tx2"/>
                </a:solidFill>
                <a:effectLst/>
              </a:rPr>
              <a:t>Verification includes correct  </a:t>
            </a:r>
          </a:p>
          <a:p>
            <a:pPr eaLnBrk="1" hangingPunct="1">
              <a:buClr>
                <a:schemeClr val="tx2"/>
              </a:buClr>
              <a:buFontTx/>
              <a:buChar char="•"/>
              <a:defRPr/>
            </a:pPr>
            <a:r>
              <a:rPr lang="en-US" altLang="en-US" sz="2200" dirty="0" smtClean="0">
                <a:effectLst/>
              </a:rPr>
              <a:t>Medication</a:t>
            </a:r>
          </a:p>
          <a:p>
            <a:pPr eaLnBrk="1" hangingPunct="1">
              <a:buClr>
                <a:schemeClr val="tx2"/>
              </a:buClr>
              <a:buFontTx/>
              <a:buChar char="•"/>
              <a:defRPr/>
            </a:pPr>
            <a:r>
              <a:rPr lang="en-US" altLang="en-US" sz="2200" dirty="0" smtClean="0">
                <a:effectLst/>
              </a:rPr>
              <a:t>Dosage </a:t>
            </a:r>
          </a:p>
          <a:p>
            <a:pPr eaLnBrk="1" hangingPunct="1">
              <a:buClr>
                <a:schemeClr val="tx2"/>
              </a:buClr>
              <a:buFontTx/>
              <a:buChar char="•"/>
              <a:defRPr/>
            </a:pPr>
            <a:r>
              <a:rPr lang="en-US" altLang="en-US" sz="2200" dirty="0" smtClean="0">
                <a:effectLst/>
              </a:rPr>
              <a:t>Delay interval </a:t>
            </a:r>
          </a:p>
          <a:p>
            <a:pPr eaLnBrk="1" hangingPunct="1">
              <a:buClr>
                <a:schemeClr val="tx2"/>
              </a:buClr>
              <a:buFontTx/>
              <a:buChar char="•"/>
              <a:defRPr/>
            </a:pPr>
            <a:r>
              <a:rPr lang="en-US" altLang="en-US" sz="2200" dirty="0" smtClean="0">
                <a:effectLst/>
              </a:rPr>
              <a:t>1 hour limit</a:t>
            </a:r>
          </a:p>
          <a:p>
            <a:pPr eaLnBrk="1" hangingPunct="1">
              <a:buClr>
                <a:schemeClr val="tx2"/>
              </a:buClr>
              <a:buFontTx/>
              <a:buChar char="•"/>
              <a:defRPr/>
            </a:pPr>
            <a:endParaRPr lang="en-US" altLang="en-US" sz="2400" dirty="0" smtClean="0"/>
          </a:p>
          <a:p>
            <a:pPr eaLnBrk="1" hangingPunct="1">
              <a:buClr>
                <a:schemeClr val="tx2"/>
              </a:buClr>
              <a:buFontTx/>
              <a:buChar char="•"/>
              <a:defRPr/>
            </a:pPr>
            <a:endParaRPr lang="en-US" altLang="en-US" dirty="0" smtClean="0"/>
          </a:p>
        </p:txBody>
      </p:sp>
      <p:sp>
        <p:nvSpPr>
          <p:cNvPr id="690180" name="Rectangle 4"/>
          <p:cNvSpPr>
            <a:spLocks noGrp="1" noChangeArrowheads="1"/>
          </p:cNvSpPr>
          <p:nvPr>
            <p:ph sz="half" idx="2"/>
          </p:nvPr>
        </p:nvSpPr>
        <p:spPr>
          <a:xfrm>
            <a:off x="5334000" y="1600201"/>
            <a:ext cx="2895600" cy="2438400"/>
          </a:xfrm>
        </p:spPr>
        <p:txBody>
          <a:bodyPr/>
          <a:lstStyle/>
          <a:p>
            <a:pPr eaLnBrk="1" hangingPunct="1">
              <a:buClr>
                <a:schemeClr val="tx2"/>
              </a:buClr>
              <a:buFontTx/>
              <a:buNone/>
              <a:defRPr/>
            </a:pPr>
            <a:r>
              <a:rPr lang="en-US" altLang="en-US" sz="2400" dirty="0" smtClean="0">
                <a:solidFill>
                  <a:schemeClr val="tx2"/>
                </a:solidFill>
                <a:effectLst/>
              </a:rPr>
              <a:t>Every 8 hours</a:t>
            </a:r>
          </a:p>
          <a:p>
            <a:pPr eaLnBrk="1" hangingPunct="1">
              <a:buClr>
                <a:schemeClr val="tx2"/>
              </a:buClr>
              <a:buFontTx/>
              <a:buChar char="•"/>
              <a:defRPr/>
            </a:pPr>
            <a:r>
              <a:rPr lang="en-US" altLang="en-US" sz="2200" dirty="0" smtClean="0">
                <a:effectLst/>
              </a:rPr>
              <a:t>Note history</a:t>
            </a:r>
          </a:p>
          <a:p>
            <a:pPr eaLnBrk="1" hangingPunct="1">
              <a:buClr>
                <a:schemeClr val="tx2"/>
              </a:buClr>
              <a:buFontTx/>
              <a:buChar char="•"/>
              <a:defRPr/>
            </a:pPr>
            <a:r>
              <a:rPr lang="en-US" altLang="en-US" sz="2200" dirty="0" smtClean="0">
                <a:effectLst/>
              </a:rPr>
              <a:t>Document</a:t>
            </a:r>
          </a:p>
          <a:p>
            <a:pPr eaLnBrk="1" hangingPunct="1">
              <a:buClr>
                <a:schemeClr val="tx2"/>
              </a:buClr>
              <a:buFontTx/>
              <a:buChar char="•"/>
              <a:defRPr/>
            </a:pPr>
            <a:r>
              <a:rPr lang="en-US" altLang="en-US" sz="2200" dirty="0" smtClean="0">
                <a:effectLst/>
              </a:rPr>
              <a:t>Clear pump</a:t>
            </a:r>
          </a:p>
          <a:p>
            <a:pPr eaLnBrk="1" hangingPunct="1">
              <a:buClr>
                <a:schemeClr val="tx2"/>
              </a:buClr>
              <a:buFontTx/>
              <a:buChar char="•"/>
              <a:defRPr/>
            </a:pPr>
            <a:endParaRPr lang="en-US" altLang="en-US" sz="2400" dirty="0" smtClean="0"/>
          </a:p>
          <a:p>
            <a:pPr eaLnBrk="1" hangingPunct="1">
              <a:buClr>
                <a:schemeClr val="tx2"/>
              </a:buClr>
              <a:buFontTx/>
              <a:buChar char="•"/>
              <a:defRPr/>
            </a:pPr>
            <a:endParaRPr lang="en-US" altLang="en-US" sz="2400" dirty="0" smtClean="0"/>
          </a:p>
        </p:txBody>
      </p:sp>
      <p:pic>
        <p:nvPicPr>
          <p:cNvPr id="5" name="Picture 5" descr="th?id=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058541"/>
            <a:ext cx="19145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486400" y="4572000"/>
            <a:ext cx="3082960" cy="646331"/>
          </a:xfrm>
          <a:prstGeom prst="rect">
            <a:avLst/>
          </a:prstGeom>
          <a:noFill/>
        </p:spPr>
        <p:txBody>
          <a:bodyPr wrap="none" rtlCol="0">
            <a:spAutoFit/>
          </a:bodyPr>
          <a:lstStyle/>
          <a:p>
            <a:r>
              <a:rPr lang="en-US" dirty="0" smtClean="0"/>
              <a:t>Patient Controlled Analgesia</a:t>
            </a:r>
          </a:p>
          <a:p>
            <a:r>
              <a:rPr lang="en-US" dirty="0" smtClean="0"/>
              <a:t>CSC0021</a:t>
            </a:r>
            <a:endParaRPr lang="en-US" dirty="0"/>
          </a:p>
        </p:txBody>
      </p:sp>
      <p:sp>
        <p:nvSpPr>
          <p:cNvPr id="3" name="Rectangular Callout 2"/>
          <p:cNvSpPr/>
          <p:nvPr/>
        </p:nvSpPr>
        <p:spPr>
          <a:xfrm>
            <a:off x="3276600" y="2819400"/>
            <a:ext cx="1752599" cy="3372741"/>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Look up the policy when starting or using the PCA pump</a:t>
            </a:r>
            <a:endParaRPr lang="en-US" dirty="0"/>
          </a:p>
        </p:txBody>
      </p:sp>
    </p:spTree>
    <p:extLst>
      <p:ext uri="{BB962C8B-B14F-4D97-AF65-F5344CB8AC3E}">
        <p14:creationId xmlns:p14="http://schemas.microsoft.com/office/powerpoint/2010/main" val="2692925700"/>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8" name="Rectangle 2"/>
          <p:cNvSpPr>
            <a:spLocks noGrp="1" noChangeArrowheads="1"/>
          </p:cNvSpPr>
          <p:nvPr>
            <p:ph type="title"/>
          </p:nvPr>
        </p:nvSpPr>
        <p:spPr/>
        <p:txBody>
          <a:bodyPr/>
          <a:lstStyle/>
          <a:p>
            <a:pPr eaLnBrk="1" hangingPunct="1">
              <a:defRPr/>
            </a:pPr>
            <a:r>
              <a:rPr lang="en-US" altLang="en-US" sz="3600" dirty="0" smtClean="0">
                <a:effectLst/>
              </a:rPr>
              <a:t>Patient Assessment PCA Pump </a:t>
            </a:r>
          </a:p>
        </p:txBody>
      </p:sp>
      <p:sp>
        <p:nvSpPr>
          <p:cNvPr id="705539" name="Rectangle 3"/>
          <p:cNvSpPr>
            <a:spLocks noGrp="1" noChangeArrowheads="1"/>
          </p:cNvSpPr>
          <p:nvPr>
            <p:ph sz="half" idx="1"/>
          </p:nvPr>
        </p:nvSpPr>
        <p:spPr>
          <a:xfrm>
            <a:off x="381000" y="2209800"/>
            <a:ext cx="4648200" cy="3154363"/>
          </a:xfrm>
        </p:spPr>
        <p:txBody>
          <a:bodyPr/>
          <a:lstStyle/>
          <a:p>
            <a:pPr eaLnBrk="1" hangingPunct="1">
              <a:lnSpc>
                <a:spcPct val="90000"/>
              </a:lnSpc>
              <a:buClr>
                <a:schemeClr val="tx2"/>
              </a:buClr>
              <a:buFontTx/>
              <a:buNone/>
            </a:pPr>
            <a:r>
              <a:rPr lang="en-US" altLang="en-US" sz="2400" dirty="0" smtClean="0">
                <a:solidFill>
                  <a:schemeClr val="tx2"/>
                </a:solidFill>
                <a:effectLst/>
              </a:rPr>
              <a:t>Start up &amp; every 4 hours</a:t>
            </a:r>
          </a:p>
          <a:p>
            <a:pPr eaLnBrk="1" hangingPunct="1">
              <a:lnSpc>
                <a:spcPct val="90000"/>
              </a:lnSpc>
              <a:buClr>
                <a:schemeClr val="tx2"/>
              </a:buClr>
              <a:buFontTx/>
              <a:buChar char="•"/>
            </a:pPr>
            <a:r>
              <a:rPr lang="en-US" altLang="en-US" sz="2200" dirty="0" smtClean="0">
                <a:effectLst/>
              </a:rPr>
              <a:t>Baseline VS</a:t>
            </a:r>
          </a:p>
          <a:p>
            <a:pPr eaLnBrk="1" hangingPunct="1">
              <a:lnSpc>
                <a:spcPct val="90000"/>
              </a:lnSpc>
              <a:buClr>
                <a:schemeClr val="tx2"/>
              </a:buClr>
              <a:buFontTx/>
              <a:buChar char="•"/>
            </a:pPr>
            <a:r>
              <a:rPr lang="en-US" altLang="en-US" sz="2200" dirty="0" smtClean="0">
                <a:effectLst/>
              </a:rPr>
              <a:t>Respiratory rate for 1 full minute</a:t>
            </a:r>
          </a:p>
          <a:p>
            <a:pPr eaLnBrk="1" hangingPunct="1">
              <a:lnSpc>
                <a:spcPct val="90000"/>
              </a:lnSpc>
              <a:buClr>
                <a:schemeClr val="tx2"/>
              </a:buClr>
              <a:buFontTx/>
              <a:buChar char="•"/>
            </a:pPr>
            <a:r>
              <a:rPr lang="en-US" altLang="en-US" sz="2200" dirty="0" smtClean="0">
                <a:effectLst/>
              </a:rPr>
              <a:t>Pain scale (0 – 10)</a:t>
            </a:r>
          </a:p>
          <a:p>
            <a:pPr eaLnBrk="1" hangingPunct="1">
              <a:lnSpc>
                <a:spcPct val="90000"/>
              </a:lnSpc>
              <a:buClr>
                <a:schemeClr val="tx2"/>
              </a:buClr>
              <a:buFontTx/>
              <a:buChar char="•"/>
            </a:pPr>
            <a:r>
              <a:rPr lang="en-US" altLang="en-US" sz="2200" dirty="0" smtClean="0">
                <a:effectLst/>
              </a:rPr>
              <a:t>Sedation – RAAS</a:t>
            </a:r>
          </a:p>
          <a:p>
            <a:pPr marL="0" indent="0" eaLnBrk="1" hangingPunct="1">
              <a:lnSpc>
                <a:spcPct val="90000"/>
              </a:lnSpc>
              <a:buClr>
                <a:schemeClr val="tx2"/>
              </a:buClr>
              <a:buNone/>
            </a:pPr>
            <a:r>
              <a:rPr lang="en-US" altLang="en-US" sz="2200" dirty="0" smtClean="0">
                <a:effectLst/>
              </a:rPr>
              <a:t>    </a:t>
            </a:r>
            <a:endParaRPr lang="en-US" altLang="en-US" dirty="0" smtClean="0">
              <a:effectLst/>
            </a:endParaRPr>
          </a:p>
          <a:p>
            <a:pPr eaLnBrk="1" hangingPunct="1">
              <a:lnSpc>
                <a:spcPct val="90000"/>
              </a:lnSpc>
              <a:buClr>
                <a:schemeClr val="tx2"/>
              </a:buClr>
              <a:buFontTx/>
              <a:buChar char="•"/>
            </a:pPr>
            <a:endParaRPr lang="en-US" altLang="en-US" dirty="0" smtClean="0">
              <a:effectLst/>
            </a:endParaRPr>
          </a:p>
        </p:txBody>
      </p:sp>
      <p:sp>
        <p:nvSpPr>
          <p:cNvPr id="705540" name="Rectangle 4"/>
          <p:cNvSpPr>
            <a:spLocks noGrp="1" noChangeArrowheads="1"/>
          </p:cNvSpPr>
          <p:nvPr>
            <p:ph sz="half" idx="2"/>
          </p:nvPr>
        </p:nvSpPr>
        <p:spPr>
          <a:xfrm>
            <a:off x="5029200" y="2209800"/>
            <a:ext cx="3581400" cy="3306763"/>
          </a:xfrm>
        </p:spPr>
        <p:txBody>
          <a:bodyPr/>
          <a:lstStyle/>
          <a:p>
            <a:pPr eaLnBrk="1" hangingPunct="1">
              <a:lnSpc>
                <a:spcPct val="90000"/>
              </a:lnSpc>
              <a:buClr>
                <a:schemeClr val="tx2"/>
              </a:buClr>
              <a:buFontTx/>
              <a:buNone/>
            </a:pPr>
            <a:r>
              <a:rPr lang="en-US" altLang="en-US" sz="2400" dirty="0" smtClean="0">
                <a:solidFill>
                  <a:schemeClr val="tx2"/>
                </a:solidFill>
                <a:effectLst/>
              </a:rPr>
              <a:t>Ongoing</a:t>
            </a:r>
            <a:r>
              <a:rPr lang="en-US" altLang="en-US" sz="2400" dirty="0" smtClean="0">
                <a:solidFill>
                  <a:srgbClr val="FFFF00"/>
                </a:solidFill>
                <a:effectLst/>
              </a:rPr>
              <a:t> </a:t>
            </a:r>
          </a:p>
          <a:p>
            <a:pPr eaLnBrk="1" hangingPunct="1">
              <a:lnSpc>
                <a:spcPct val="90000"/>
              </a:lnSpc>
              <a:buClr>
                <a:schemeClr val="tx2"/>
              </a:buClr>
              <a:buFontTx/>
              <a:buChar char="•"/>
            </a:pPr>
            <a:r>
              <a:rPr lang="en-US" altLang="en-US" sz="2200" dirty="0" smtClean="0">
                <a:effectLst/>
              </a:rPr>
              <a:t>RR – full minute</a:t>
            </a:r>
          </a:p>
          <a:p>
            <a:pPr eaLnBrk="1" hangingPunct="1">
              <a:lnSpc>
                <a:spcPct val="90000"/>
              </a:lnSpc>
              <a:buClr>
                <a:schemeClr val="tx2"/>
              </a:buClr>
              <a:buFontTx/>
              <a:buChar char="•"/>
            </a:pPr>
            <a:r>
              <a:rPr lang="en-US" altLang="en-US" sz="2200" dirty="0" smtClean="0">
                <a:effectLst/>
              </a:rPr>
              <a:t>Respiratory quality</a:t>
            </a:r>
          </a:p>
          <a:p>
            <a:pPr eaLnBrk="1" hangingPunct="1">
              <a:lnSpc>
                <a:spcPct val="90000"/>
              </a:lnSpc>
              <a:buClr>
                <a:schemeClr val="tx2"/>
              </a:buClr>
              <a:buFontTx/>
              <a:buChar char="•"/>
            </a:pPr>
            <a:r>
              <a:rPr lang="en-US" altLang="en-US" sz="2200" dirty="0" smtClean="0">
                <a:effectLst/>
              </a:rPr>
              <a:t>Sp02</a:t>
            </a:r>
          </a:p>
          <a:p>
            <a:pPr eaLnBrk="1" hangingPunct="1">
              <a:lnSpc>
                <a:spcPct val="90000"/>
              </a:lnSpc>
              <a:buClr>
                <a:schemeClr val="tx2"/>
              </a:buClr>
              <a:buFontTx/>
              <a:buChar char="•"/>
            </a:pPr>
            <a:r>
              <a:rPr lang="en-US" altLang="en-US" sz="2200" dirty="0" smtClean="0">
                <a:effectLst/>
              </a:rPr>
              <a:t>ETCO2 (if used)</a:t>
            </a:r>
          </a:p>
          <a:p>
            <a:pPr eaLnBrk="1" hangingPunct="1">
              <a:lnSpc>
                <a:spcPct val="90000"/>
              </a:lnSpc>
              <a:buClr>
                <a:schemeClr val="tx2"/>
              </a:buClr>
              <a:buFontTx/>
              <a:buChar char="•"/>
            </a:pPr>
            <a:r>
              <a:rPr lang="en-US" altLang="en-US" sz="2200" dirty="0" smtClean="0">
                <a:effectLst/>
              </a:rPr>
              <a:t>Pain level</a:t>
            </a:r>
          </a:p>
          <a:p>
            <a:pPr eaLnBrk="1" hangingPunct="1">
              <a:lnSpc>
                <a:spcPct val="90000"/>
              </a:lnSpc>
              <a:buClr>
                <a:schemeClr val="tx2"/>
              </a:buClr>
              <a:buFontTx/>
              <a:buChar char="•"/>
            </a:pPr>
            <a:r>
              <a:rPr lang="en-US" altLang="en-US" sz="2200" dirty="0" smtClean="0">
                <a:effectLst/>
              </a:rPr>
              <a:t>Sedation - RASS</a:t>
            </a:r>
          </a:p>
          <a:p>
            <a:pPr eaLnBrk="1" hangingPunct="1">
              <a:lnSpc>
                <a:spcPct val="90000"/>
              </a:lnSpc>
              <a:buClr>
                <a:schemeClr val="tx2"/>
              </a:buClr>
              <a:buFontTx/>
              <a:buChar char="•"/>
            </a:pPr>
            <a:r>
              <a:rPr lang="en-US" altLang="en-US" sz="2200" dirty="0" smtClean="0">
                <a:effectLst/>
              </a:rPr>
              <a:t>Patient response</a:t>
            </a:r>
          </a:p>
          <a:p>
            <a:pPr eaLnBrk="1" hangingPunct="1">
              <a:lnSpc>
                <a:spcPct val="90000"/>
              </a:lnSpc>
              <a:buClr>
                <a:schemeClr val="tx2"/>
              </a:buClr>
              <a:buFontTx/>
              <a:buChar char="•"/>
            </a:pPr>
            <a:r>
              <a:rPr lang="en-US" altLang="en-US" sz="2200" dirty="0" smtClean="0">
                <a:effectLst/>
              </a:rPr>
              <a:t>Side effects</a:t>
            </a:r>
          </a:p>
          <a:p>
            <a:pPr eaLnBrk="1" hangingPunct="1">
              <a:lnSpc>
                <a:spcPct val="90000"/>
              </a:lnSpc>
              <a:buClr>
                <a:schemeClr val="tx2"/>
              </a:buClr>
              <a:buFontTx/>
              <a:buChar char="•"/>
            </a:pPr>
            <a:endParaRPr lang="en-US" altLang="en-US" dirty="0" smtClean="0">
              <a:effectLst/>
            </a:endParaRPr>
          </a:p>
        </p:txBody>
      </p:sp>
    </p:spTree>
    <p:extLst>
      <p:ext uri="{BB962C8B-B14F-4D97-AF65-F5344CB8AC3E}">
        <p14:creationId xmlns:p14="http://schemas.microsoft.com/office/powerpoint/2010/main" val="1782073578"/>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6" name="Rectangle 2"/>
          <p:cNvSpPr>
            <a:spLocks noGrp="1" noChangeArrowheads="1"/>
          </p:cNvSpPr>
          <p:nvPr>
            <p:ph type="title" idx="4294967295"/>
          </p:nvPr>
        </p:nvSpPr>
        <p:spPr>
          <a:xfrm>
            <a:off x="0" y="277813"/>
            <a:ext cx="7391400" cy="1139825"/>
          </a:xfrm>
        </p:spPr>
        <p:txBody>
          <a:bodyPr/>
          <a:lstStyle/>
          <a:p>
            <a:pPr eaLnBrk="1" hangingPunct="1"/>
            <a:r>
              <a:rPr lang="en-US" altLang="en-US" sz="3600" dirty="0" smtClean="0">
                <a:effectLst/>
              </a:rPr>
              <a:t>Assessment Frequency</a:t>
            </a:r>
          </a:p>
        </p:txBody>
      </p:sp>
      <p:sp>
        <p:nvSpPr>
          <p:cNvPr id="707587" name="Rectangle 3"/>
          <p:cNvSpPr>
            <a:spLocks noGrp="1" noChangeArrowheads="1"/>
          </p:cNvSpPr>
          <p:nvPr>
            <p:ph type="body" sz="half" idx="4294967295"/>
          </p:nvPr>
        </p:nvSpPr>
        <p:spPr>
          <a:xfrm>
            <a:off x="304800" y="2209800"/>
            <a:ext cx="6781800" cy="3348037"/>
          </a:xfrm>
        </p:spPr>
        <p:txBody>
          <a:bodyPr/>
          <a:lstStyle/>
          <a:p>
            <a:pPr eaLnBrk="1" hangingPunct="1">
              <a:lnSpc>
                <a:spcPct val="80000"/>
              </a:lnSpc>
              <a:buFont typeface="Wingdings" panose="05000000000000000000" pitchFamily="2" charset="2"/>
              <a:buNone/>
              <a:defRPr/>
            </a:pPr>
            <a:r>
              <a:rPr lang="en-US" altLang="en-US" sz="2400" dirty="0" smtClean="0">
                <a:effectLst/>
              </a:rPr>
              <a:t>1</a:t>
            </a:r>
            <a:r>
              <a:rPr lang="en-US" altLang="en-US" sz="2400" baseline="30000" dirty="0" smtClean="0">
                <a:effectLst/>
              </a:rPr>
              <a:t>st</a:t>
            </a:r>
            <a:r>
              <a:rPr lang="en-US" altLang="en-US" sz="2400" dirty="0" smtClean="0">
                <a:effectLst/>
              </a:rPr>
              <a:t>  24 hours  - Initial full set VS &amp; assessment</a:t>
            </a:r>
          </a:p>
          <a:p>
            <a:pPr eaLnBrk="1" hangingPunct="1">
              <a:lnSpc>
                <a:spcPct val="80000"/>
              </a:lnSpc>
              <a:buFont typeface="Wingdings" panose="05000000000000000000" pitchFamily="2" charset="2"/>
              <a:buNone/>
              <a:defRPr/>
            </a:pPr>
            <a:endParaRPr lang="en-US" altLang="en-US" sz="2400" dirty="0" smtClean="0">
              <a:effectLst/>
            </a:endParaRPr>
          </a:p>
          <a:p>
            <a:pPr eaLnBrk="1" hangingPunct="1">
              <a:lnSpc>
                <a:spcPct val="80000"/>
              </a:lnSpc>
              <a:buFont typeface="Wingdings" panose="05000000000000000000" pitchFamily="2" charset="2"/>
              <a:buNone/>
              <a:defRPr/>
            </a:pPr>
            <a:r>
              <a:rPr lang="en-US" altLang="en-US" sz="2400" dirty="0" smtClean="0">
                <a:effectLst/>
              </a:rPr>
              <a:t>Then ongoing assessment only</a:t>
            </a:r>
          </a:p>
          <a:p>
            <a:pPr eaLnBrk="1" hangingPunct="1">
              <a:lnSpc>
                <a:spcPct val="80000"/>
              </a:lnSpc>
              <a:buClr>
                <a:schemeClr val="tx2"/>
              </a:buClr>
              <a:buFontTx/>
              <a:buChar char="•"/>
              <a:defRPr/>
            </a:pPr>
            <a:r>
              <a:rPr lang="en-US" altLang="en-US" sz="2200" dirty="0" smtClean="0">
                <a:effectLst/>
              </a:rPr>
              <a:t>Every </a:t>
            </a:r>
            <a:r>
              <a:rPr lang="en-US" altLang="en-US" sz="2200" dirty="0" smtClean="0">
                <a:solidFill>
                  <a:schemeClr val="tx2"/>
                </a:solidFill>
                <a:effectLst/>
              </a:rPr>
              <a:t>1 hour x 4 </a:t>
            </a:r>
          </a:p>
          <a:p>
            <a:pPr eaLnBrk="1" hangingPunct="1">
              <a:lnSpc>
                <a:spcPct val="80000"/>
              </a:lnSpc>
              <a:buClr>
                <a:schemeClr val="tx2"/>
              </a:buClr>
              <a:buFontTx/>
              <a:buChar char="•"/>
              <a:defRPr/>
            </a:pPr>
            <a:r>
              <a:rPr lang="en-US" altLang="en-US" sz="2200" dirty="0" smtClean="0">
                <a:effectLst/>
              </a:rPr>
              <a:t>Every </a:t>
            </a:r>
            <a:r>
              <a:rPr lang="en-US" altLang="en-US" sz="2200" dirty="0" smtClean="0">
                <a:solidFill>
                  <a:schemeClr val="tx2"/>
                </a:solidFill>
                <a:effectLst/>
              </a:rPr>
              <a:t>2 hours for the remaining 20 hours</a:t>
            </a:r>
          </a:p>
          <a:p>
            <a:pPr eaLnBrk="1" hangingPunct="1">
              <a:lnSpc>
                <a:spcPct val="80000"/>
              </a:lnSpc>
              <a:buClr>
                <a:schemeClr val="tx2"/>
              </a:buClr>
              <a:buFontTx/>
              <a:buChar char="•"/>
              <a:defRPr/>
            </a:pPr>
            <a:endParaRPr lang="en-US" altLang="en-US" sz="2400" dirty="0" smtClean="0">
              <a:solidFill>
                <a:schemeClr val="tx2"/>
              </a:solidFill>
              <a:effectLst/>
            </a:endParaRPr>
          </a:p>
          <a:p>
            <a:pPr eaLnBrk="1" hangingPunct="1">
              <a:lnSpc>
                <a:spcPct val="80000"/>
              </a:lnSpc>
              <a:buClr>
                <a:schemeClr val="tx2"/>
              </a:buClr>
              <a:buFontTx/>
              <a:buNone/>
              <a:defRPr/>
            </a:pPr>
            <a:r>
              <a:rPr lang="en-US" altLang="en-US" sz="2400" dirty="0" smtClean="0">
                <a:effectLst/>
              </a:rPr>
              <a:t>After 1</a:t>
            </a:r>
            <a:r>
              <a:rPr lang="en-US" altLang="en-US" sz="2400" baseline="30000" dirty="0" smtClean="0">
                <a:effectLst/>
              </a:rPr>
              <a:t>st</a:t>
            </a:r>
            <a:r>
              <a:rPr lang="en-US" altLang="en-US" sz="2400" dirty="0" smtClean="0">
                <a:effectLst/>
              </a:rPr>
              <a:t> 24 hrs do VS and assessment </a:t>
            </a:r>
          </a:p>
          <a:p>
            <a:pPr eaLnBrk="1" hangingPunct="1">
              <a:lnSpc>
                <a:spcPct val="80000"/>
              </a:lnSpc>
              <a:buClr>
                <a:schemeClr val="tx2"/>
              </a:buClr>
              <a:buFontTx/>
              <a:buChar char="•"/>
              <a:defRPr/>
            </a:pPr>
            <a:r>
              <a:rPr lang="en-US" altLang="en-US" sz="2200" dirty="0" smtClean="0">
                <a:effectLst/>
              </a:rPr>
              <a:t>Every </a:t>
            </a:r>
            <a:r>
              <a:rPr lang="en-US" altLang="en-US" sz="2200" dirty="0" smtClean="0">
                <a:solidFill>
                  <a:schemeClr val="tx2"/>
                </a:solidFill>
                <a:effectLst/>
              </a:rPr>
              <a:t>4 hours until discontinued</a:t>
            </a:r>
          </a:p>
        </p:txBody>
      </p:sp>
    </p:spTree>
    <p:extLst>
      <p:ext uri="{BB962C8B-B14F-4D97-AF65-F5344CB8AC3E}">
        <p14:creationId xmlns:p14="http://schemas.microsoft.com/office/powerpoint/2010/main" val="3767827531"/>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Purposeful Rounding</a:t>
            </a:r>
            <a:endParaRPr lang="en-US" b="1" dirty="0">
              <a:solidFill>
                <a:srgbClr val="0070C0"/>
              </a:solidFill>
              <a:latin typeface="+mn-lt"/>
            </a:endParaRPr>
          </a:p>
        </p:txBody>
      </p:sp>
      <p:sp>
        <p:nvSpPr>
          <p:cNvPr id="3" name="Content Placeholder 2"/>
          <p:cNvSpPr>
            <a:spLocks noGrp="1"/>
          </p:cNvSpPr>
          <p:nvPr>
            <p:ph idx="1"/>
          </p:nvPr>
        </p:nvSpPr>
        <p:spPr>
          <a:xfrm>
            <a:off x="733425" y="1812132"/>
            <a:ext cx="3295650" cy="389334"/>
          </a:xfrm>
        </p:spPr>
        <p:txBody>
          <a:bodyPr>
            <a:normAutofit fontScale="85000" lnSpcReduction="20000"/>
          </a:bodyPr>
          <a:lstStyle/>
          <a:p>
            <a:pPr marL="0" indent="0" algn="ctr">
              <a:buNone/>
            </a:pPr>
            <a:r>
              <a:rPr lang="en-US" sz="2700" b="1" i="1" dirty="0">
                <a:solidFill>
                  <a:srgbClr val="0070C0"/>
                </a:solidFill>
              </a:rPr>
              <a:t>Why?</a:t>
            </a:r>
          </a:p>
          <a:p>
            <a:pPr marL="0" indent="0" algn="ctr">
              <a:buNone/>
            </a:pPr>
            <a:endParaRPr lang="en-US" sz="1350" b="1" i="1" dirty="0"/>
          </a:p>
        </p:txBody>
      </p:sp>
      <p:sp>
        <p:nvSpPr>
          <p:cNvPr id="10" name="TextBox 9"/>
          <p:cNvSpPr txBox="1"/>
          <p:nvPr/>
        </p:nvSpPr>
        <p:spPr>
          <a:xfrm>
            <a:off x="4572000" y="2663214"/>
            <a:ext cx="3083729" cy="461665"/>
          </a:xfrm>
          <a:prstGeom prst="rect">
            <a:avLst/>
          </a:prstGeom>
          <a:noFill/>
        </p:spPr>
        <p:txBody>
          <a:bodyPr wrap="none" rtlCol="0">
            <a:spAutoFit/>
          </a:bodyPr>
          <a:lstStyle/>
          <a:p>
            <a:r>
              <a:rPr lang="en-US" sz="2400" b="1" i="1" dirty="0"/>
              <a:t>We benefit from it…</a:t>
            </a:r>
          </a:p>
        </p:txBody>
      </p:sp>
      <p:sp>
        <p:nvSpPr>
          <p:cNvPr id="12" name="TextBox 11"/>
          <p:cNvSpPr txBox="1"/>
          <p:nvPr/>
        </p:nvSpPr>
        <p:spPr>
          <a:xfrm>
            <a:off x="4760846" y="3250961"/>
            <a:ext cx="3562350" cy="1374735"/>
          </a:xfrm>
          <a:prstGeom prst="rect">
            <a:avLst/>
          </a:prstGeom>
          <a:noFill/>
        </p:spPr>
        <p:txBody>
          <a:bodyPr wrap="square" rtlCol="0">
            <a:spAutoFit/>
          </a:bodyPr>
          <a:lstStyle/>
          <a:p>
            <a:pPr marL="257175" indent="-257175">
              <a:spcAft>
                <a:spcPts val="450"/>
              </a:spcAft>
              <a:buFont typeface="Arial" panose="020B0604020202020204" pitchFamily="34" charset="0"/>
              <a:buChar char="•"/>
            </a:pPr>
            <a:r>
              <a:rPr lang="en-US" sz="1500" dirty="0"/>
              <a:t>Decreased call lights </a:t>
            </a:r>
            <a:r>
              <a:rPr lang="en-US" sz="1500" b="1" dirty="0"/>
              <a:t>by 40%</a:t>
            </a:r>
          </a:p>
          <a:p>
            <a:pPr marL="257175" indent="-257175">
              <a:spcAft>
                <a:spcPts val="450"/>
              </a:spcAft>
              <a:buFont typeface="Arial" panose="020B0604020202020204" pitchFamily="34" charset="0"/>
              <a:buChar char="•"/>
            </a:pPr>
            <a:r>
              <a:rPr lang="en-US" sz="1500" dirty="0"/>
              <a:t>Improved efficiency of care, saving nurses </a:t>
            </a:r>
            <a:r>
              <a:rPr lang="en-US" sz="1500" b="1" dirty="0"/>
              <a:t>166 hours per month</a:t>
            </a:r>
            <a:endParaRPr lang="en-US" sz="1500" dirty="0"/>
          </a:p>
          <a:p>
            <a:pPr marL="257175" indent="-257175">
              <a:spcAft>
                <a:spcPts val="450"/>
              </a:spcAft>
              <a:buFont typeface="Arial" panose="020B0604020202020204" pitchFamily="34" charset="0"/>
              <a:buChar char="•"/>
            </a:pPr>
            <a:r>
              <a:rPr lang="en-US" sz="1500" dirty="0"/>
              <a:t>Reduction of the amount of walking by </a:t>
            </a:r>
            <a:r>
              <a:rPr lang="en-US" sz="1500" b="1" dirty="0"/>
              <a:t>20%</a:t>
            </a:r>
            <a:endParaRPr lang="en-US" sz="15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425" y="2882505"/>
            <a:ext cx="3433268" cy="1908572"/>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95864" y="5377070"/>
            <a:ext cx="457200" cy="457200"/>
          </a:xfrm>
          <a:prstGeom prst="rect">
            <a:avLst/>
          </a:prstGeom>
        </p:spPr>
      </p:pic>
    </p:spTree>
    <p:extLst>
      <p:ext uri="{BB962C8B-B14F-4D97-AF65-F5344CB8AC3E}">
        <p14:creationId xmlns:p14="http://schemas.microsoft.com/office/powerpoint/2010/main" val="3071419010"/>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fltVal val="0"/>
                                          </p:val>
                                        </p:tav>
                                        <p:tav tm="100000">
                                          <p:val>
                                            <p:strVal val="#ppt_w"/>
                                          </p:val>
                                        </p:tav>
                                      </p:tavLst>
                                    </p:anim>
                                    <p:anim calcmode="lin" valueType="num">
                                      <p:cBhvr>
                                        <p:cTn id="18" dur="1000" fill="hold"/>
                                        <p:tgtEl>
                                          <p:spTgt spid="12"/>
                                        </p:tgtEl>
                                        <p:attrNameLst>
                                          <p:attrName>ppt_h</p:attrName>
                                        </p:attrNameLst>
                                      </p:cBhvr>
                                      <p:tavLst>
                                        <p:tav tm="0">
                                          <p:val>
                                            <p:fltVal val="0"/>
                                          </p:val>
                                        </p:tav>
                                        <p:tav tm="100000">
                                          <p:val>
                                            <p:strVal val="#ppt_h"/>
                                          </p:val>
                                        </p:tav>
                                      </p:tavLst>
                                    </p:anim>
                                    <p:anim calcmode="lin" valueType="num">
                                      <p:cBhvr>
                                        <p:cTn id="19" dur="1000" fill="hold"/>
                                        <p:tgtEl>
                                          <p:spTgt spid="12"/>
                                        </p:tgtEl>
                                        <p:attrNameLst>
                                          <p:attrName>style.rotation</p:attrName>
                                        </p:attrNameLst>
                                      </p:cBhvr>
                                      <p:tavLst>
                                        <p:tav tm="0">
                                          <p:val>
                                            <p:fltVal val="90"/>
                                          </p:val>
                                        </p:tav>
                                        <p:tav tm="100000">
                                          <p:val>
                                            <p:fltVal val="0"/>
                                          </p:val>
                                        </p:tav>
                                      </p:tavLst>
                                    </p:anim>
                                    <p:animEffect transition="in" filter="fade">
                                      <p:cBhvr>
                                        <p:cTn id="2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20320" fill="hold"/>
                                        <p:tgtEl>
                                          <p:spTgt spid="5"/>
                                        </p:tgtEl>
                                      </p:cBhvr>
                                    </p:cmd>
                                  </p:childTnLst>
                                </p:cTn>
                              </p:par>
                            </p:childTnLst>
                          </p:cTn>
                        </p:par>
                      </p:childTnLst>
                    </p:cTn>
                  </p:par>
                </p:childTnLst>
              </p:cTn>
              <p:nextCondLst>
                <p:cond evt="onClick" delay="0">
                  <p:tgtEl>
                    <p:spTgt spid="5"/>
                  </p:tgtEl>
                </p:cond>
              </p:nextCondLst>
            </p:seq>
            <p:audio>
              <p:cMediaNode vol="80000">
                <p:cTn id="26" fill="hold" display="0">
                  <p:stCondLst>
                    <p:cond delay="indefinite"/>
                  </p:stCondLst>
                  <p:endCondLst>
                    <p:cond evt="onStopAudio" delay="0">
                      <p:tgtEl>
                        <p:sldTgt/>
                      </p:tgtEl>
                    </p:cond>
                  </p:endCondLst>
                </p:cTn>
                <p:tgtEl>
                  <p:spTgt spid="5"/>
                </p:tgtEl>
              </p:cMediaNode>
            </p:audio>
          </p:childTnLst>
        </p:cTn>
      </p:par>
    </p:tnLst>
    <p:bldLst>
      <p:bldP spid="10" grpId="0"/>
      <p:bldP spid="12"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Rectangle 2"/>
          <p:cNvSpPr>
            <a:spLocks noGrp="1" noChangeArrowheads="1"/>
          </p:cNvSpPr>
          <p:nvPr>
            <p:ph type="title" idx="4294967295"/>
          </p:nvPr>
        </p:nvSpPr>
        <p:spPr>
          <a:xfrm>
            <a:off x="228600" y="277813"/>
            <a:ext cx="8915400" cy="1139825"/>
          </a:xfrm>
        </p:spPr>
        <p:txBody>
          <a:bodyPr/>
          <a:lstStyle/>
          <a:p>
            <a:pPr eaLnBrk="1" hangingPunct="1"/>
            <a:r>
              <a:rPr lang="en-US" altLang="en-US" sz="3600" dirty="0" smtClean="0">
                <a:effectLst/>
              </a:rPr>
              <a:t>Reversal Agents</a:t>
            </a:r>
          </a:p>
        </p:txBody>
      </p:sp>
      <p:sp>
        <p:nvSpPr>
          <p:cNvPr id="693251" name="Rectangle 3"/>
          <p:cNvSpPr>
            <a:spLocks noGrp="1" noChangeArrowheads="1"/>
          </p:cNvSpPr>
          <p:nvPr>
            <p:ph type="body" sz="half" idx="4294967295"/>
          </p:nvPr>
        </p:nvSpPr>
        <p:spPr>
          <a:xfrm>
            <a:off x="228600" y="2667000"/>
            <a:ext cx="8915400" cy="2286000"/>
          </a:xfrm>
        </p:spPr>
        <p:txBody>
          <a:bodyPr/>
          <a:lstStyle/>
          <a:p>
            <a:pPr eaLnBrk="1" hangingPunct="1">
              <a:buClr>
                <a:schemeClr val="tx2"/>
              </a:buClr>
              <a:buFontTx/>
              <a:buChar char="•"/>
              <a:defRPr/>
            </a:pPr>
            <a:r>
              <a:rPr lang="en-US" altLang="en-US" sz="2400" dirty="0" smtClean="0">
                <a:effectLst/>
              </a:rPr>
              <a:t>Reversal agents – know where to find, if ordered</a:t>
            </a:r>
          </a:p>
          <a:p>
            <a:pPr eaLnBrk="1" hangingPunct="1">
              <a:buClr>
                <a:schemeClr val="tx2"/>
              </a:buClr>
              <a:buFontTx/>
              <a:buChar char="•"/>
              <a:defRPr/>
            </a:pPr>
            <a:r>
              <a:rPr lang="en-US" altLang="en-US" sz="2400" dirty="0" smtClean="0">
                <a:effectLst/>
              </a:rPr>
              <a:t>IM or PO analgesics are not recommended during PCA use</a:t>
            </a:r>
          </a:p>
          <a:p>
            <a:pPr eaLnBrk="1" hangingPunct="1">
              <a:buClr>
                <a:schemeClr val="tx2"/>
              </a:buClr>
              <a:buFontTx/>
              <a:buChar char="•"/>
              <a:defRPr/>
            </a:pPr>
            <a:r>
              <a:rPr lang="en-US" altLang="en-US" sz="2400" dirty="0" smtClean="0">
                <a:effectLst/>
              </a:rPr>
              <a:t>PCA tubing - change every </a:t>
            </a:r>
            <a:r>
              <a:rPr lang="en-US" altLang="en-US" sz="2400" dirty="0" smtClean="0">
                <a:solidFill>
                  <a:schemeClr val="tx2"/>
                </a:solidFill>
                <a:effectLst/>
              </a:rPr>
              <a:t>96 hours</a:t>
            </a:r>
          </a:p>
          <a:p>
            <a:pPr eaLnBrk="1" hangingPunct="1">
              <a:buClr>
                <a:schemeClr val="tx2"/>
              </a:buClr>
              <a:buFontTx/>
              <a:buChar char="•"/>
              <a:defRPr/>
            </a:pPr>
            <a:endParaRPr lang="en-US" altLang="en-US" sz="2400" dirty="0" smtClean="0"/>
          </a:p>
          <a:p>
            <a:pPr eaLnBrk="1" hangingPunct="1">
              <a:buClr>
                <a:schemeClr val="tx2"/>
              </a:buClr>
              <a:buFontTx/>
              <a:buChar char="•"/>
              <a:defRPr/>
            </a:pPr>
            <a:endParaRPr lang="en-US" altLang="en-US" sz="2400" dirty="0" smtClean="0"/>
          </a:p>
        </p:txBody>
      </p:sp>
      <p:pic>
        <p:nvPicPr>
          <p:cNvPr id="322564" name="Picture 5" descr="th?id=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304800"/>
            <a:ext cx="1752600"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3656617"/>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Rectangle 2"/>
          <p:cNvSpPr>
            <a:spLocks noGrp="1" noChangeArrowheads="1"/>
          </p:cNvSpPr>
          <p:nvPr>
            <p:ph type="title"/>
          </p:nvPr>
        </p:nvSpPr>
        <p:spPr/>
        <p:txBody>
          <a:bodyPr/>
          <a:lstStyle/>
          <a:p>
            <a:pPr eaLnBrk="1" hangingPunct="1"/>
            <a:r>
              <a:rPr lang="en-US" altLang="en-US" sz="3600" dirty="0" smtClean="0">
                <a:effectLst/>
              </a:rPr>
              <a:t>Reversal Agent Protocol (Adult) </a:t>
            </a:r>
          </a:p>
        </p:txBody>
      </p:sp>
      <p:sp>
        <p:nvSpPr>
          <p:cNvPr id="710659" name="Rectangle 3"/>
          <p:cNvSpPr>
            <a:spLocks noGrp="1" noChangeArrowheads="1"/>
          </p:cNvSpPr>
          <p:nvPr>
            <p:ph idx="1"/>
          </p:nvPr>
        </p:nvSpPr>
        <p:spPr>
          <a:xfrm>
            <a:off x="381000" y="2286000"/>
            <a:ext cx="6019800" cy="3124201"/>
          </a:xfrm>
        </p:spPr>
        <p:txBody>
          <a:bodyPr/>
          <a:lstStyle/>
          <a:p>
            <a:pPr eaLnBrk="1" hangingPunct="1">
              <a:lnSpc>
                <a:spcPct val="90000"/>
              </a:lnSpc>
              <a:buClr>
                <a:schemeClr val="tx2"/>
              </a:buClr>
              <a:buFontTx/>
              <a:buNone/>
            </a:pPr>
            <a:r>
              <a:rPr lang="en-US" altLang="en-US" sz="2400" dirty="0" smtClean="0">
                <a:solidFill>
                  <a:schemeClr val="tx2"/>
                </a:solidFill>
                <a:effectLst/>
              </a:rPr>
              <a:t>Known or suspected over dosage </a:t>
            </a:r>
          </a:p>
          <a:p>
            <a:pPr eaLnBrk="1" hangingPunct="1">
              <a:lnSpc>
                <a:spcPct val="90000"/>
              </a:lnSpc>
              <a:buClr>
                <a:schemeClr val="tx2"/>
              </a:buClr>
              <a:buFontTx/>
              <a:buNone/>
            </a:pPr>
            <a:r>
              <a:rPr lang="en-US" altLang="en-US" sz="2400" dirty="0" smtClean="0">
                <a:solidFill>
                  <a:srgbClr val="FF0000"/>
                </a:solidFill>
                <a:effectLst/>
              </a:rPr>
              <a:t>RR of &lt; 10, BUT easy to arouse </a:t>
            </a:r>
          </a:p>
          <a:p>
            <a:pPr eaLnBrk="1" hangingPunct="1">
              <a:lnSpc>
                <a:spcPct val="90000"/>
              </a:lnSpc>
              <a:buClr>
                <a:schemeClr val="tx2"/>
              </a:buClr>
              <a:buFontTx/>
              <a:buChar char="•"/>
            </a:pPr>
            <a:r>
              <a:rPr lang="en-US" altLang="en-US" sz="2200" dirty="0" smtClean="0">
                <a:effectLst/>
              </a:rPr>
              <a:t>Remove PCA control from patient </a:t>
            </a:r>
          </a:p>
          <a:p>
            <a:pPr eaLnBrk="1" hangingPunct="1">
              <a:lnSpc>
                <a:spcPct val="90000"/>
              </a:lnSpc>
              <a:buClr>
                <a:schemeClr val="tx2"/>
              </a:buClr>
              <a:buFontTx/>
              <a:buChar char="•"/>
            </a:pPr>
            <a:r>
              <a:rPr lang="en-US" altLang="en-US" sz="2200" dirty="0" smtClean="0">
                <a:effectLst/>
              </a:rPr>
              <a:t>Administer 6L/min 02 via mask</a:t>
            </a:r>
          </a:p>
          <a:p>
            <a:pPr eaLnBrk="1" hangingPunct="1">
              <a:lnSpc>
                <a:spcPct val="90000"/>
              </a:lnSpc>
              <a:buClr>
                <a:schemeClr val="tx2"/>
              </a:buClr>
              <a:buFontTx/>
              <a:buChar char="•"/>
            </a:pPr>
            <a:r>
              <a:rPr lang="en-US" altLang="en-US" sz="2200" dirty="0" smtClean="0">
                <a:effectLst/>
              </a:rPr>
              <a:t>VS, including SpO2 </a:t>
            </a:r>
          </a:p>
          <a:p>
            <a:pPr eaLnBrk="1" hangingPunct="1">
              <a:lnSpc>
                <a:spcPct val="90000"/>
              </a:lnSpc>
              <a:buClr>
                <a:schemeClr val="tx2"/>
              </a:buClr>
              <a:buFontTx/>
              <a:buChar char="•"/>
            </a:pPr>
            <a:r>
              <a:rPr lang="en-US" altLang="en-US" sz="2200" dirty="0" smtClean="0">
                <a:solidFill>
                  <a:schemeClr val="tx2"/>
                </a:solidFill>
                <a:effectLst/>
              </a:rPr>
              <a:t>Notify provider of patient status</a:t>
            </a:r>
          </a:p>
          <a:p>
            <a:pPr eaLnBrk="1" hangingPunct="1">
              <a:lnSpc>
                <a:spcPct val="90000"/>
              </a:lnSpc>
              <a:buClr>
                <a:schemeClr val="tx2"/>
              </a:buClr>
              <a:buFontTx/>
              <a:buChar char="•"/>
            </a:pPr>
            <a:r>
              <a:rPr lang="en-US" altLang="en-US" sz="2200" dirty="0" smtClean="0">
                <a:effectLst/>
              </a:rPr>
              <a:t>Obtain new orders for overall patient management, including pain medication</a:t>
            </a:r>
          </a:p>
          <a:p>
            <a:pPr marL="0" indent="0" eaLnBrk="1" hangingPunct="1">
              <a:lnSpc>
                <a:spcPct val="90000"/>
              </a:lnSpc>
              <a:buClr>
                <a:schemeClr val="tx2"/>
              </a:buClr>
              <a:buNone/>
            </a:pPr>
            <a:r>
              <a:rPr lang="en-US" altLang="en-US" sz="2200" dirty="0">
                <a:effectLst/>
              </a:rPr>
              <a:t> </a:t>
            </a:r>
            <a:r>
              <a:rPr lang="en-US" altLang="en-US" sz="2200" dirty="0" smtClean="0">
                <a:effectLst/>
              </a:rPr>
              <a:t>   (whether PCA is resumed at lower dose)</a:t>
            </a:r>
          </a:p>
        </p:txBody>
      </p:sp>
      <p:pic>
        <p:nvPicPr>
          <p:cNvPr id="330756" name="Picture 4" descr="th?id=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4700" y="2743200"/>
            <a:ext cx="1143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5619614"/>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Quality &amp; Patient Safety</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978655415"/>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50" dirty="0"/>
              <a:t>Great Catch Reporting</a:t>
            </a:r>
          </a:p>
        </p:txBody>
      </p:sp>
      <p:sp>
        <p:nvSpPr>
          <p:cNvPr id="5" name="Content Placeholder 4"/>
          <p:cNvSpPr>
            <a:spLocks noGrp="1"/>
          </p:cNvSpPr>
          <p:nvPr>
            <p:ph sz="half" idx="2"/>
          </p:nvPr>
        </p:nvSpPr>
        <p:spPr>
          <a:xfrm>
            <a:off x="3505200" y="1295400"/>
            <a:ext cx="5202907" cy="5410200"/>
          </a:xfrm>
        </p:spPr>
        <p:txBody>
          <a:bodyPr/>
          <a:lstStyle/>
          <a:p>
            <a:r>
              <a:rPr lang="en-US" sz="2000" dirty="0" smtClean="0"/>
              <a:t>Can also be called a “near miss”</a:t>
            </a:r>
          </a:p>
          <a:p>
            <a:r>
              <a:rPr lang="en-US" sz="2000" dirty="0" smtClean="0"/>
              <a:t>Events that have not reached the individual but if they did, could have caused harm</a:t>
            </a:r>
          </a:p>
          <a:p>
            <a:r>
              <a:rPr lang="en-US" sz="2000" dirty="0" smtClean="0"/>
              <a:t>By submitting a Great Catch, it identifies a potential knowledge deficit or a broken process</a:t>
            </a:r>
          </a:p>
          <a:p>
            <a:r>
              <a:rPr lang="en-US" sz="2000" dirty="0" smtClean="0">
                <a:solidFill>
                  <a:srgbClr val="C00000"/>
                </a:solidFill>
              </a:rPr>
              <a:t>Submitted the same way as an occurrence report</a:t>
            </a:r>
          </a:p>
          <a:p>
            <a:r>
              <a:rPr lang="en-US" sz="2000" dirty="0" smtClean="0"/>
              <a:t>Examples:</a:t>
            </a:r>
          </a:p>
          <a:p>
            <a:pPr lvl="1"/>
            <a:r>
              <a:rPr lang="en-US" sz="2000" dirty="0" smtClean="0"/>
              <a:t>RN questioning blood transfusion</a:t>
            </a:r>
          </a:p>
          <a:p>
            <a:pPr lvl="1"/>
            <a:r>
              <a:rPr lang="en-US" sz="2000" dirty="0" smtClean="0"/>
              <a:t>Alaris drug library update</a:t>
            </a:r>
          </a:p>
          <a:p>
            <a:pPr lvl="1"/>
            <a:r>
              <a:rPr lang="en-US" sz="2000" dirty="0" smtClean="0"/>
              <a:t>RN questioning subtle VS changes which ultimately lead to higher level of care</a:t>
            </a:r>
            <a:endParaRPr lang="en-US" sz="2000" dirty="0"/>
          </a:p>
        </p:txBody>
      </p:sp>
      <p:pic>
        <p:nvPicPr>
          <p:cNvPr id="6" name="Picture 5"/>
          <p:cNvPicPr/>
          <p:nvPr/>
        </p:nvPicPr>
        <p:blipFill>
          <a:blip r:embed="rId2"/>
          <a:stretch>
            <a:fillRect/>
          </a:stretch>
        </p:blipFill>
        <p:spPr>
          <a:xfrm>
            <a:off x="609600" y="1413365"/>
            <a:ext cx="2382537" cy="2356862"/>
          </a:xfrm>
          <a:prstGeom prst="rect">
            <a:avLst/>
          </a:prstGeom>
        </p:spPr>
      </p:pic>
    </p:spTree>
    <p:extLst>
      <p:ext uri="{BB962C8B-B14F-4D97-AF65-F5344CB8AC3E}">
        <p14:creationId xmlns:p14="http://schemas.microsoft.com/office/powerpoint/2010/main" val="1128558303"/>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xEl>
                                              <p:pRg st="3" end="3"/>
                                            </p:txEl>
                                          </p:spTgt>
                                        </p:tgtEl>
                                      </p:cBhvr>
                                    </p:animEffect>
                                    <p:animScale>
                                      <p:cBhvr>
                                        <p:cTn id="7" dur="250" autoRev="1" fill="hold"/>
                                        <p:tgtEl>
                                          <p:spTgt spid="5">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a:t>How to </a:t>
            </a:r>
            <a:r>
              <a:rPr lang="en-US" sz="3600" dirty="0" smtClean="0"/>
              <a:t>Submit </a:t>
            </a:r>
            <a:r>
              <a:rPr lang="en-US" sz="3600" dirty="0"/>
              <a:t>an </a:t>
            </a:r>
            <a:r>
              <a:rPr lang="en-US" sz="3600" dirty="0" smtClean="0"/>
              <a:t>Occurrence </a:t>
            </a:r>
            <a:r>
              <a:rPr lang="en-US" sz="3600" dirty="0"/>
              <a:t>or </a:t>
            </a:r>
            <a:r>
              <a:rPr lang="en-US" sz="3600" dirty="0" smtClean="0"/>
              <a:t>Great Catch</a:t>
            </a:r>
            <a:endParaRPr lang="en-US" sz="3600" dirty="0"/>
          </a:p>
        </p:txBody>
      </p:sp>
      <p:pic>
        <p:nvPicPr>
          <p:cNvPr id="4" name="Content Placeholder 3"/>
          <p:cNvPicPr>
            <a:picLocks noGrp="1" noChangeAspect="1"/>
          </p:cNvPicPr>
          <p:nvPr>
            <p:ph sz="half" idx="1"/>
          </p:nvPr>
        </p:nvPicPr>
        <p:blipFill rotWithShape="1">
          <a:blip r:embed="rId2"/>
          <a:srcRect t="35937"/>
          <a:stretch/>
        </p:blipFill>
        <p:spPr>
          <a:xfrm>
            <a:off x="6843719" y="2133600"/>
            <a:ext cx="2147881" cy="3690937"/>
          </a:xfrm>
          <a:prstGeom prst="rect">
            <a:avLst/>
          </a:prstGeom>
        </p:spPr>
      </p:pic>
      <p:sp>
        <p:nvSpPr>
          <p:cNvPr id="9" name="Content Placeholder 8"/>
          <p:cNvSpPr>
            <a:spLocks noGrp="1"/>
          </p:cNvSpPr>
          <p:nvPr>
            <p:ph sz="half" idx="2"/>
          </p:nvPr>
        </p:nvSpPr>
        <p:spPr>
          <a:xfrm>
            <a:off x="152400" y="1981200"/>
            <a:ext cx="6553200" cy="4648200"/>
          </a:xfrm>
        </p:spPr>
        <p:txBody>
          <a:bodyPr>
            <a:normAutofit fontScale="92500" lnSpcReduction="10000"/>
          </a:bodyPr>
          <a:lstStyle/>
          <a:p>
            <a:r>
              <a:rPr lang="en-US" sz="2600" dirty="0" smtClean="0"/>
              <a:t>Go to Catholic Health Intranet</a:t>
            </a:r>
          </a:p>
          <a:p>
            <a:r>
              <a:rPr lang="en-US" sz="2600" dirty="0" smtClean="0"/>
              <a:t>On left hand side, under Applications, click on Patient &amp; Visitor Event Reporting</a:t>
            </a:r>
          </a:p>
          <a:p>
            <a:r>
              <a:rPr lang="en-US" sz="2600" dirty="0" smtClean="0"/>
              <a:t>Click “B</a:t>
            </a:r>
            <a:r>
              <a:rPr lang="en-US" dirty="0" smtClean="0"/>
              <a:t>ypass login”</a:t>
            </a:r>
          </a:p>
          <a:p>
            <a:r>
              <a:rPr lang="en-US" dirty="0" smtClean="0"/>
              <a:t>Enter Date and Location and either “patient” or “non-patient”</a:t>
            </a:r>
          </a:p>
          <a:p>
            <a:r>
              <a:rPr lang="en-US" dirty="0" smtClean="0"/>
              <a:t>Select category that event falls under</a:t>
            </a:r>
          </a:p>
          <a:p>
            <a:r>
              <a:rPr lang="en-US" dirty="0" smtClean="0"/>
              <a:t>If unsure which category, select “General Patient Safety Event”</a:t>
            </a:r>
          </a:p>
          <a:p>
            <a:r>
              <a:rPr lang="en-US" dirty="0" smtClean="0">
                <a:solidFill>
                  <a:srgbClr val="C00000"/>
                </a:solidFill>
              </a:rPr>
              <a:t>Provide as much detail as possible</a:t>
            </a:r>
          </a:p>
          <a:p>
            <a:r>
              <a:rPr lang="en-US" dirty="0" smtClean="0">
                <a:solidFill>
                  <a:srgbClr val="C00000"/>
                </a:solidFill>
              </a:rPr>
              <a:t>Can be anonymous </a:t>
            </a:r>
          </a:p>
        </p:txBody>
      </p:sp>
      <p:sp>
        <p:nvSpPr>
          <p:cNvPr id="6" name="Right Arrow 5"/>
          <p:cNvSpPr/>
          <p:nvPr/>
        </p:nvSpPr>
        <p:spPr>
          <a:xfrm>
            <a:off x="5791201" y="4114800"/>
            <a:ext cx="850522" cy="406499"/>
          </a:xfrm>
          <a:prstGeom prst="rightArrow">
            <a:avLst/>
          </a:prstGeom>
          <a:solidFill>
            <a:srgbClr val="5B9BD5"/>
          </a:solidFill>
          <a:ln w="12700" cap="flat" cmpd="sng" algn="ctr">
            <a:solidFill>
              <a:srgbClr val="FF0000"/>
            </a:solidFill>
            <a:prstDash val="solid"/>
            <a:miter lim="800000"/>
          </a:ln>
          <a:effectLst/>
        </p:spPr>
        <p:txBody>
          <a:bodyPr rtlCol="0" anchor="ctr"/>
          <a:lstStyle/>
          <a:p>
            <a:pPr algn="ctr" defTabSz="685800" fontAlgn="auto">
              <a:spcBef>
                <a:spcPts val="0"/>
              </a:spcBef>
              <a:spcAft>
                <a:spcPts val="0"/>
              </a:spcAft>
              <a:defRPr/>
            </a:pPr>
            <a:endParaRPr lang="en-US" sz="1350" kern="0" dirty="0">
              <a:solidFill>
                <a:prstClr val="white"/>
              </a:solidFill>
              <a:latin typeface="Calibri" panose="020F0502020204030204"/>
            </a:endParaRPr>
          </a:p>
        </p:txBody>
      </p:sp>
    </p:spTree>
    <p:extLst>
      <p:ext uri="{BB962C8B-B14F-4D97-AF65-F5344CB8AC3E}">
        <p14:creationId xmlns:p14="http://schemas.microsoft.com/office/powerpoint/2010/main" val="1139367468"/>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xEl>
                                              <p:pRg st="7" end="7"/>
                                            </p:txEl>
                                          </p:spTgt>
                                        </p:tgtEl>
                                        <p:attrNameLst>
                                          <p:attrName>style.visibility</p:attrName>
                                        </p:attrNameLst>
                                      </p:cBhvr>
                                      <p:to>
                                        <p:strVal val="visible"/>
                                      </p:to>
                                    </p:set>
                                    <p:anim calcmode="lin" valueType="num">
                                      <p:cBhvr>
                                        <p:cTn id="7" dur="500" fill="hold"/>
                                        <p:tgtEl>
                                          <p:spTgt spid="9">
                                            <p:txEl>
                                              <p:pRg st="7" end="7"/>
                                            </p:txEl>
                                          </p:spTgt>
                                        </p:tgtEl>
                                        <p:attrNameLst>
                                          <p:attrName>ppt_w</p:attrName>
                                        </p:attrNameLst>
                                      </p:cBhvr>
                                      <p:tavLst>
                                        <p:tav tm="0">
                                          <p:val>
                                            <p:fltVal val="0"/>
                                          </p:val>
                                        </p:tav>
                                        <p:tav tm="100000">
                                          <p:val>
                                            <p:strVal val="#ppt_w"/>
                                          </p:val>
                                        </p:tav>
                                      </p:tavLst>
                                    </p:anim>
                                    <p:anim calcmode="lin" valueType="num">
                                      <p:cBhvr>
                                        <p:cTn id="8" dur="500" fill="hold"/>
                                        <p:tgtEl>
                                          <p:spTgt spid="9">
                                            <p:txEl>
                                              <p:pRg st="7" end="7"/>
                                            </p:txEl>
                                          </p:spTgt>
                                        </p:tgtEl>
                                        <p:attrNameLst>
                                          <p:attrName>ppt_h</p:attrName>
                                        </p:attrNameLst>
                                      </p:cBhvr>
                                      <p:tavLst>
                                        <p:tav tm="0">
                                          <p:val>
                                            <p:fltVal val="0"/>
                                          </p:val>
                                        </p:tav>
                                        <p:tav tm="100000">
                                          <p:val>
                                            <p:strVal val="#ppt_h"/>
                                          </p:val>
                                        </p:tav>
                                      </p:tavLst>
                                    </p:anim>
                                    <p:animEffect transition="in" filter="fade">
                                      <p:cBhvr>
                                        <p:cTn id="9" dur="500"/>
                                        <p:tgtEl>
                                          <p:spTgt spid="9">
                                            <p:txEl>
                                              <p:pRg st="7" end="7"/>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xEl>
                                              <p:pRg st="6" end="6"/>
                                            </p:txEl>
                                          </p:spTgt>
                                        </p:tgtEl>
                                        <p:attrNameLst>
                                          <p:attrName>style.visibility</p:attrName>
                                        </p:attrNameLst>
                                      </p:cBhvr>
                                      <p:to>
                                        <p:strVal val="visible"/>
                                      </p:to>
                                    </p:set>
                                    <p:anim calcmode="lin" valueType="num">
                                      <p:cBhvr>
                                        <p:cTn id="14" dur="500" fill="hold"/>
                                        <p:tgtEl>
                                          <p:spTgt spid="9">
                                            <p:txEl>
                                              <p:pRg st="6" end="6"/>
                                            </p:txEl>
                                          </p:spTgt>
                                        </p:tgtEl>
                                        <p:attrNameLst>
                                          <p:attrName>ppt_w</p:attrName>
                                        </p:attrNameLst>
                                      </p:cBhvr>
                                      <p:tavLst>
                                        <p:tav tm="0">
                                          <p:val>
                                            <p:fltVal val="0"/>
                                          </p:val>
                                        </p:tav>
                                        <p:tav tm="100000">
                                          <p:val>
                                            <p:strVal val="#ppt_w"/>
                                          </p:val>
                                        </p:tav>
                                      </p:tavLst>
                                    </p:anim>
                                    <p:anim calcmode="lin" valueType="num">
                                      <p:cBhvr>
                                        <p:cTn id="15" dur="500" fill="hold"/>
                                        <p:tgtEl>
                                          <p:spTgt spid="9">
                                            <p:txEl>
                                              <p:pRg st="6" end="6"/>
                                            </p:txEl>
                                          </p:spTgt>
                                        </p:tgtEl>
                                        <p:attrNameLst>
                                          <p:attrName>ppt_h</p:attrName>
                                        </p:attrNameLst>
                                      </p:cBhvr>
                                      <p:tavLst>
                                        <p:tav tm="0">
                                          <p:val>
                                            <p:fltVal val="0"/>
                                          </p:val>
                                        </p:tav>
                                        <p:tav tm="100000">
                                          <p:val>
                                            <p:strVal val="#ppt_h"/>
                                          </p:val>
                                        </p:tav>
                                      </p:tavLst>
                                    </p:anim>
                                    <p:animEffect transition="in" filter="fade">
                                      <p:cBhvr>
                                        <p:cTn id="16"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Occurrence Reporting</a:t>
            </a:r>
            <a:endParaRPr lang="en-US" dirty="0"/>
          </a:p>
        </p:txBody>
      </p:sp>
      <p:sp>
        <p:nvSpPr>
          <p:cNvPr id="3" name="Content Placeholder 2"/>
          <p:cNvSpPr>
            <a:spLocks noGrp="1"/>
          </p:cNvSpPr>
          <p:nvPr>
            <p:ph idx="1"/>
          </p:nvPr>
        </p:nvSpPr>
        <p:spPr/>
        <p:txBody>
          <a:bodyPr/>
          <a:lstStyle/>
          <a:p>
            <a:r>
              <a:rPr lang="en-US" dirty="0" smtClean="0"/>
              <a:t>Occurrences are events that are unplanned, unexpected and unrelated to the natural course of a patient’s disease process or routine care and treatment</a:t>
            </a:r>
          </a:p>
          <a:p>
            <a:r>
              <a:rPr lang="en-US" dirty="0" smtClean="0"/>
              <a:t>Occurrences can happen in any department</a:t>
            </a:r>
          </a:p>
          <a:p>
            <a:r>
              <a:rPr lang="en-US" dirty="0" smtClean="0"/>
              <a:t>Any associate who discovers, witnesses or whom an occurrence is reported is responsible for documenting the event immediately via the </a:t>
            </a:r>
            <a:r>
              <a:rPr lang="en-US" dirty="0" smtClean="0">
                <a:solidFill>
                  <a:srgbClr val="FF0000"/>
                </a:solidFill>
              </a:rPr>
              <a:t>Occurrence Report located on the CHS Intranet</a:t>
            </a:r>
          </a:p>
          <a:p>
            <a:r>
              <a:rPr lang="en-US" dirty="0" smtClean="0"/>
              <a:t>Do not document that an occurrence report was completed or give your opinion in the medical record or on the occurrence report</a:t>
            </a:r>
          </a:p>
          <a:p>
            <a:endParaRPr lang="en-US" dirty="0"/>
          </a:p>
        </p:txBody>
      </p:sp>
      <p:sp>
        <p:nvSpPr>
          <p:cNvPr id="4" name="Up Arrow 3"/>
          <p:cNvSpPr/>
          <p:nvPr/>
        </p:nvSpPr>
        <p:spPr>
          <a:xfrm rot="18103887">
            <a:off x="4873207" y="5376074"/>
            <a:ext cx="484632" cy="978408"/>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58220947"/>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4"/>
                                        </p:tgtEl>
                                      </p:cBhvr>
                                    </p:animEffect>
                                    <p:animScale>
                                      <p:cBhvr>
                                        <p:cTn id="11"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628650" y="1915716"/>
            <a:ext cx="7886700" cy="209550"/>
          </a:xfrm>
        </p:spPr>
        <p:txBody>
          <a:bodyPr/>
          <a:lstStyle/>
          <a:p>
            <a:pPr algn="ctr"/>
            <a:r>
              <a:rPr lang="en-US" altLang="en-US" sz="4000" dirty="0">
                <a:latin typeface="Arial" panose="020B0604020202020204" pitchFamily="34" charset="0"/>
                <a:cs typeface="Arial" panose="020B0604020202020204" pitchFamily="34" charset="0"/>
              </a:rPr>
              <a:t>Pressure </a:t>
            </a:r>
            <a:r>
              <a:rPr lang="en-US" altLang="en-US" sz="4000" dirty="0" smtClean="0">
                <a:latin typeface="Arial" panose="020B0604020202020204" pitchFamily="34" charset="0"/>
                <a:cs typeface="Arial" panose="020B0604020202020204" pitchFamily="34" charset="0"/>
              </a:rPr>
              <a:t>Injury</a:t>
            </a:r>
            <a:endParaRPr lang="en-US" altLang="en-US" sz="4000" b="1" dirty="0" smtClean="0"/>
          </a:p>
        </p:txBody>
      </p:sp>
      <p:sp>
        <p:nvSpPr>
          <p:cNvPr id="102403" name="Content Placeholder 2"/>
          <p:cNvSpPr>
            <a:spLocks noGrp="1"/>
          </p:cNvSpPr>
          <p:nvPr>
            <p:ph idx="1"/>
          </p:nvPr>
        </p:nvSpPr>
        <p:spPr/>
        <p:txBody>
          <a:bodyPr/>
          <a:lstStyle/>
          <a:p>
            <a:pPr>
              <a:defRPr/>
            </a:pPr>
            <a:endParaRPr lang="en-US" altLang="en-US" dirty="0" smtClean="0"/>
          </a:p>
          <a:p>
            <a:pPr>
              <a:defRPr/>
            </a:pPr>
            <a:endParaRPr lang="en-US" altLang="en-US" dirty="0" smtClean="0"/>
          </a:p>
          <a:p>
            <a:pPr marL="0" indent="0">
              <a:buNone/>
              <a:defRPr/>
            </a:pPr>
            <a:r>
              <a:rPr lang="en-US" altLang="en-US" sz="2700" dirty="0">
                <a:latin typeface="Arial" panose="020B0604020202020204" pitchFamily="34" charset="0"/>
                <a:cs typeface="Arial" panose="020B0604020202020204" pitchFamily="34" charset="0"/>
              </a:rPr>
              <a:t>                            </a:t>
            </a:r>
          </a:p>
        </p:txBody>
      </p:sp>
      <p:pic>
        <p:nvPicPr>
          <p:cNvPr id="10035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474965"/>
            <a:ext cx="2332435" cy="1950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ular Callout 1"/>
          <p:cNvSpPr/>
          <p:nvPr/>
        </p:nvSpPr>
        <p:spPr>
          <a:xfrm>
            <a:off x="457200" y="1386996"/>
            <a:ext cx="1981200" cy="4126182"/>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C00000"/>
                </a:solidFill>
              </a:rPr>
              <a:t>Remember to turn and position your patient!</a:t>
            </a:r>
          </a:p>
          <a:p>
            <a:pPr algn="ctr"/>
            <a:endParaRPr lang="en-US" dirty="0" smtClean="0">
              <a:solidFill>
                <a:srgbClr val="C00000"/>
              </a:solidFill>
            </a:endParaRPr>
          </a:p>
          <a:p>
            <a:pPr algn="ctr"/>
            <a:r>
              <a:rPr lang="en-US" dirty="0" smtClean="0">
                <a:solidFill>
                  <a:srgbClr val="C00000"/>
                </a:solidFill>
              </a:rPr>
              <a:t>Off load pressure points</a:t>
            </a:r>
          </a:p>
          <a:p>
            <a:pPr algn="ctr"/>
            <a:endParaRPr lang="en-US" dirty="0" smtClean="0">
              <a:solidFill>
                <a:srgbClr val="C00000"/>
              </a:solidFill>
            </a:endParaRPr>
          </a:p>
          <a:p>
            <a:pPr algn="ctr"/>
            <a:r>
              <a:rPr lang="en-US" dirty="0" smtClean="0">
                <a:solidFill>
                  <a:srgbClr val="C00000"/>
                </a:solidFill>
              </a:rPr>
              <a:t>Contact a wound Nurse for guidance for possible specialty beds</a:t>
            </a:r>
            <a:endParaRPr lang="en-US" dirty="0">
              <a:solidFill>
                <a:srgbClr val="C00000"/>
              </a:solidFill>
            </a:endParaRPr>
          </a:p>
        </p:txBody>
      </p:sp>
    </p:spTree>
    <p:extLst>
      <p:ext uri="{BB962C8B-B14F-4D97-AF65-F5344CB8AC3E}">
        <p14:creationId xmlns:p14="http://schemas.microsoft.com/office/powerpoint/2010/main" val="2762934647"/>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latin typeface="Arial" panose="020B0604020202020204" pitchFamily="34" charset="0"/>
                <a:cs typeface="Arial" panose="020B0604020202020204" pitchFamily="34" charset="0"/>
              </a:rPr>
              <a:t>CH Wound Care  </a:t>
            </a:r>
            <a:br>
              <a:rPr lang="en-US" sz="3600" dirty="0" smtClean="0">
                <a:latin typeface="Arial" panose="020B0604020202020204" pitchFamily="34" charset="0"/>
                <a:cs typeface="Arial" panose="020B0604020202020204" pitchFamily="34" charset="0"/>
              </a:rPr>
            </a:br>
            <a:r>
              <a:rPr lang="en-US" sz="3600" dirty="0" smtClean="0">
                <a:solidFill>
                  <a:schemeClr val="tx1"/>
                </a:solidFill>
                <a:latin typeface="Arial" panose="020B0604020202020204" pitchFamily="34" charset="0"/>
                <a:cs typeface="Arial" panose="020B0604020202020204" pitchFamily="34" charset="0"/>
              </a:rPr>
              <a:t>Assess on Patient’s Arrival &amp; Ongoing</a:t>
            </a:r>
            <a:endParaRPr lang="en-US" sz="3600" dirty="0">
              <a:solidFill>
                <a:schemeClr val="tx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81000" y="2286000"/>
            <a:ext cx="8134350" cy="3203973"/>
          </a:xfrm>
        </p:spPr>
        <p:txBody>
          <a:bodyPr/>
          <a:lstStyle/>
          <a:p>
            <a:pPr marL="0" indent="0">
              <a:buNone/>
            </a:pPr>
            <a:r>
              <a:rPr lang="en-US" sz="2400" dirty="0">
                <a:solidFill>
                  <a:schemeClr val="tx2"/>
                </a:solidFill>
                <a:latin typeface="Arial" panose="020B0604020202020204" pitchFamily="34" charset="0"/>
                <a:cs typeface="Arial" panose="020B0604020202020204" pitchFamily="34" charset="0"/>
              </a:rPr>
              <a:t>Wounds are </a:t>
            </a:r>
            <a:r>
              <a:rPr lang="en-US" sz="2400" dirty="0" smtClean="0">
                <a:solidFill>
                  <a:schemeClr val="tx2"/>
                </a:solidFill>
                <a:latin typeface="Arial" panose="020B0604020202020204" pitchFamily="34" charset="0"/>
                <a:cs typeface="Arial" panose="020B0604020202020204" pitchFamily="34" charset="0"/>
              </a:rPr>
              <a:t>initially assessed/Braden Scale done</a:t>
            </a:r>
            <a:endParaRPr lang="en-US" sz="2400" dirty="0">
              <a:solidFill>
                <a:schemeClr val="tx2"/>
              </a:solidFill>
              <a:latin typeface="Arial" panose="020B0604020202020204" pitchFamily="34" charset="0"/>
              <a:cs typeface="Arial" panose="020B0604020202020204" pitchFamily="34" charset="0"/>
            </a:endParaRPr>
          </a:p>
          <a:p>
            <a:pPr>
              <a:buClr>
                <a:schemeClr val="tx2"/>
              </a:buClr>
              <a:buFont typeface="Arial" panose="020B0604020202020204" pitchFamily="34" charset="0"/>
              <a:buChar char="•"/>
            </a:pPr>
            <a:r>
              <a:rPr lang="en-US" sz="2200" dirty="0">
                <a:latin typeface="Arial" panose="020B0604020202020204" pitchFamily="34" charset="0"/>
                <a:cs typeface="Arial" panose="020B0604020202020204" pitchFamily="34" charset="0"/>
              </a:rPr>
              <a:t>Within </a:t>
            </a:r>
            <a:r>
              <a:rPr lang="en-US" sz="2200" dirty="0" smtClean="0">
                <a:latin typeface="Arial" panose="020B0604020202020204" pitchFamily="34" charset="0"/>
                <a:cs typeface="Arial" panose="020B0604020202020204" pitchFamily="34" charset="0"/>
              </a:rPr>
              <a:t>4 hours of </a:t>
            </a:r>
            <a:r>
              <a:rPr lang="en-US" sz="2200" dirty="0">
                <a:latin typeface="Arial" panose="020B0604020202020204" pitchFamily="34" charset="0"/>
                <a:cs typeface="Arial" panose="020B0604020202020204" pitchFamily="34" charset="0"/>
              </a:rPr>
              <a:t>admit to Med Surg</a:t>
            </a:r>
          </a:p>
          <a:p>
            <a:pPr>
              <a:buClr>
                <a:schemeClr val="tx2"/>
              </a:buClr>
              <a:buFont typeface="Arial" panose="020B0604020202020204" pitchFamily="34" charset="0"/>
              <a:buChar char="•"/>
            </a:pPr>
            <a:r>
              <a:rPr lang="en-US" sz="2200" dirty="0">
                <a:latin typeface="Arial" panose="020B0604020202020204" pitchFamily="34" charset="0"/>
                <a:cs typeface="Arial" panose="020B0604020202020204" pitchFamily="34" charset="0"/>
              </a:rPr>
              <a:t>Within 2 hours of admit to ICU settings </a:t>
            </a:r>
          </a:p>
          <a:p>
            <a:pPr>
              <a:buClr>
                <a:schemeClr val="tx2"/>
              </a:buClr>
              <a:buFont typeface="Arial" panose="020B0604020202020204" pitchFamily="34" charset="0"/>
              <a:buChar char="•"/>
            </a:pPr>
            <a:r>
              <a:rPr lang="en-US" sz="2200" dirty="0">
                <a:latin typeface="Arial" panose="020B0604020202020204" pitchFamily="34" charset="0"/>
                <a:cs typeface="Arial" panose="020B0604020202020204" pitchFamily="34" charset="0"/>
              </a:rPr>
              <a:t>After admission, wound and skin assessment is done every shift</a:t>
            </a:r>
          </a:p>
          <a:p>
            <a:pPr>
              <a:buClr>
                <a:schemeClr val="tx2"/>
              </a:buClr>
              <a:buFont typeface="Arial" panose="020B0604020202020204" pitchFamily="34" charset="0"/>
              <a:buChar char="•"/>
            </a:pPr>
            <a:r>
              <a:rPr lang="en-US" sz="2200" dirty="0">
                <a:latin typeface="Arial" panose="020B0604020202020204" pitchFamily="34" charset="0"/>
                <a:cs typeface="Arial" panose="020B0604020202020204" pitchFamily="34" charset="0"/>
              </a:rPr>
              <a:t>After admission, Braden is done daily </a:t>
            </a:r>
          </a:p>
          <a:p>
            <a:pPr>
              <a:buClr>
                <a:schemeClr val="tx2"/>
              </a:buClr>
              <a:buFont typeface="Arial" panose="020B0604020202020204" pitchFamily="34" charset="0"/>
              <a:buChar char="•"/>
            </a:pPr>
            <a:r>
              <a:rPr lang="en-US" sz="2200" dirty="0">
                <a:latin typeface="Arial" panose="020B0604020202020204" pitchFamily="34" charset="0"/>
                <a:cs typeface="Arial" panose="020B0604020202020204" pitchFamily="34" charset="0"/>
              </a:rPr>
              <a:t>Wound measurements done on admission and then weekly </a:t>
            </a:r>
            <a:endParaRPr lang="en-US" sz="2400" dirty="0">
              <a:latin typeface="Arial" panose="020B0604020202020204" pitchFamily="34" charset="0"/>
              <a:cs typeface="Arial" panose="020B0604020202020204" pitchFamily="34" charset="0"/>
            </a:endParaRPr>
          </a:p>
          <a:p>
            <a:pPr marL="0" indent="0">
              <a:buNone/>
            </a:pPr>
            <a:r>
              <a:rPr lang="en-US" sz="2200" dirty="0">
                <a:solidFill>
                  <a:schemeClr val="tx2"/>
                </a:solidFill>
                <a:latin typeface="Arial" panose="020B0604020202020204" pitchFamily="34" charset="0"/>
                <a:cs typeface="Arial" panose="020B0604020202020204" pitchFamily="34" charset="0"/>
              </a:rPr>
              <a:t>Provider is notified to obtain orders </a:t>
            </a:r>
            <a:r>
              <a:rPr lang="en-US" sz="2200" dirty="0" smtClean="0">
                <a:solidFill>
                  <a:schemeClr val="tx2"/>
                </a:solidFill>
                <a:latin typeface="Arial" panose="020B0604020202020204" pitchFamily="34" charset="0"/>
                <a:cs typeface="Arial" panose="020B0604020202020204" pitchFamily="34" charset="0"/>
              </a:rPr>
              <a:t>for any </a:t>
            </a:r>
            <a:r>
              <a:rPr lang="en-US" sz="2200" dirty="0">
                <a:solidFill>
                  <a:schemeClr val="tx2"/>
                </a:solidFill>
                <a:latin typeface="Arial" panose="020B0604020202020204" pitchFamily="34" charset="0"/>
                <a:cs typeface="Arial" panose="020B0604020202020204" pitchFamily="34" charset="0"/>
              </a:rPr>
              <a:t>Wound Care </a:t>
            </a:r>
          </a:p>
          <a:p>
            <a:pPr marL="0" indent="0">
              <a:buNone/>
            </a:pPr>
            <a:r>
              <a:rPr lang="en-US" sz="2200" dirty="0" smtClean="0">
                <a:solidFill>
                  <a:schemeClr val="tx2"/>
                </a:solidFill>
                <a:latin typeface="Arial" panose="020B0604020202020204" pitchFamily="34" charset="0"/>
                <a:cs typeface="Arial" panose="020B0604020202020204" pitchFamily="34" charset="0"/>
              </a:rPr>
              <a:t>Clinical Wound Advisor is </a:t>
            </a:r>
            <a:r>
              <a:rPr lang="en-US" sz="2200" dirty="0">
                <a:solidFill>
                  <a:schemeClr val="tx2"/>
                </a:solidFill>
                <a:latin typeface="Arial" panose="020B0604020202020204" pitchFamily="34" charset="0"/>
                <a:cs typeface="Arial" panose="020B0604020202020204" pitchFamily="34" charset="0"/>
              </a:rPr>
              <a:t>notified of patient </a:t>
            </a:r>
            <a:r>
              <a:rPr lang="en-US" sz="2200" dirty="0" smtClean="0">
                <a:solidFill>
                  <a:schemeClr val="tx2"/>
                </a:solidFill>
                <a:latin typeface="Arial" panose="020B0604020202020204" pitchFamily="34" charset="0"/>
                <a:cs typeface="Arial" panose="020B0604020202020204" pitchFamily="34" charset="0"/>
              </a:rPr>
              <a:t>admit </a:t>
            </a:r>
            <a:endParaRPr lang="en-US" sz="2200" dirty="0">
              <a:solidFill>
                <a:schemeClr val="tx2"/>
              </a:solidFill>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4571160"/>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Falls Risk Assessment &amp; Prevention</a:t>
            </a:r>
            <a:endParaRPr lang="en-US" dirty="0"/>
          </a:p>
        </p:txBody>
      </p:sp>
      <p:sp>
        <p:nvSpPr>
          <p:cNvPr id="3" name="Subtitle 2"/>
          <p:cNvSpPr>
            <a:spLocks noGrp="1"/>
          </p:cNvSpPr>
          <p:nvPr>
            <p:ph type="subTitle" idx="1"/>
          </p:nvPr>
        </p:nvSpPr>
        <p:spPr/>
        <p:txBody>
          <a:bodyPr/>
          <a:lstStyle/>
          <a:p>
            <a:r>
              <a:rPr lang="en-US" dirty="0" smtClean="0"/>
              <a:t>CHS-QPS-001</a:t>
            </a:r>
            <a:endParaRPr lang="en-US" dirty="0"/>
          </a:p>
        </p:txBody>
      </p:sp>
    </p:spTree>
    <p:extLst>
      <p:ext uri="{BB962C8B-B14F-4D97-AF65-F5344CB8AC3E}">
        <p14:creationId xmlns:p14="http://schemas.microsoft.com/office/powerpoint/2010/main" val="3534632014"/>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Reducing Patient Falls</a:t>
            </a:r>
            <a:endParaRPr lang="en-US" dirty="0"/>
          </a:p>
        </p:txBody>
      </p:sp>
      <p:sp>
        <p:nvSpPr>
          <p:cNvPr id="3" name="Content Placeholder 2"/>
          <p:cNvSpPr>
            <a:spLocks noGrp="1"/>
          </p:cNvSpPr>
          <p:nvPr>
            <p:ph idx="1"/>
          </p:nvPr>
        </p:nvSpPr>
        <p:spPr/>
        <p:txBody>
          <a:bodyPr/>
          <a:lstStyle/>
          <a:p>
            <a:r>
              <a:rPr lang="en-US" dirty="0" smtClean="0"/>
              <a:t>All patients are assessed for falls risk on admission</a:t>
            </a:r>
          </a:p>
          <a:p>
            <a:r>
              <a:rPr lang="en-US" dirty="0" smtClean="0"/>
              <a:t>Fall risk assessments are completed twice a day on all patients</a:t>
            </a:r>
          </a:p>
          <a:p>
            <a:r>
              <a:rPr lang="en-US" dirty="0" smtClean="0"/>
              <a:t>Evaluate the medications ordered for your patient, do they put your patient at risk?</a:t>
            </a:r>
          </a:p>
          <a:p>
            <a:r>
              <a:rPr lang="en-US" dirty="0" smtClean="0"/>
              <a:t>RNs can determine if a patient requires a sitter</a:t>
            </a:r>
          </a:p>
          <a:p>
            <a:r>
              <a:rPr lang="en-US" sz="3200" dirty="0" smtClean="0">
                <a:solidFill>
                  <a:srgbClr val="C00000"/>
                </a:solidFill>
              </a:rPr>
              <a:t>Patients who have fallen MUST be assessed by a provider</a:t>
            </a:r>
            <a:endParaRPr lang="en-US" sz="3200" dirty="0">
              <a:solidFill>
                <a:srgbClr val="C00000"/>
              </a:solidFill>
            </a:endParaRPr>
          </a:p>
          <a:p>
            <a:pPr marL="0" indent="0">
              <a:buNone/>
            </a:pPr>
            <a:endParaRPr lang="en-US" dirty="0"/>
          </a:p>
        </p:txBody>
      </p:sp>
      <p:pic>
        <p:nvPicPr>
          <p:cNvPr id="4" name="Picture 3"/>
          <p:cNvPicPr>
            <a:picLocks noChangeAspect="1"/>
          </p:cNvPicPr>
          <p:nvPr/>
        </p:nvPicPr>
        <p:blipFill>
          <a:blip r:embed="rId2"/>
          <a:stretch>
            <a:fillRect/>
          </a:stretch>
        </p:blipFill>
        <p:spPr>
          <a:xfrm>
            <a:off x="5486400" y="4800600"/>
            <a:ext cx="1940337" cy="1690136"/>
          </a:xfrm>
          <a:prstGeom prst="rect">
            <a:avLst/>
          </a:prstGeom>
        </p:spPr>
      </p:pic>
    </p:spTree>
    <p:extLst>
      <p:ext uri="{BB962C8B-B14F-4D97-AF65-F5344CB8AC3E}">
        <p14:creationId xmlns:p14="http://schemas.microsoft.com/office/powerpoint/2010/main" val="3192364943"/>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3">
                                            <p:txEl>
                                              <p:pRg st="4" end="4"/>
                                            </p:txEl>
                                          </p:spTgt>
                                        </p:tgtEl>
                                      </p:cBhvr>
                                    </p:animEffect>
                                    <p:animScale>
                                      <p:cBhvr>
                                        <p:cTn id="23" dur="250" autoRev="1" fill="hold"/>
                                        <p:tgtEl>
                                          <p:spTgt spid="3">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702704"/>
            <a:ext cx="8229600" cy="714934"/>
          </a:xfrm>
        </p:spPr>
        <p:txBody>
          <a:bodyPr/>
          <a:lstStyle/>
          <a:p>
            <a:pPr eaLnBrk="1" hangingPunct="1">
              <a:defRPr/>
            </a:pPr>
            <a:r>
              <a:rPr lang="en-US" altLang="en-US" dirty="0" smtClean="0">
                <a:solidFill>
                  <a:schemeClr val="tx1"/>
                </a:solidFill>
              </a:rPr>
              <a:t>Welcome To Catholic Health</a:t>
            </a:r>
          </a:p>
        </p:txBody>
      </p:sp>
      <p:sp>
        <p:nvSpPr>
          <p:cNvPr id="6147" name="Rectangle 3"/>
          <p:cNvSpPr>
            <a:spLocks noGrp="1" noChangeArrowheads="1"/>
          </p:cNvSpPr>
          <p:nvPr>
            <p:ph idx="1"/>
          </p:nvPr>
        </p:nvSpPr>
        <p:spPr>
          <a:xfrm>
            <a:off x="1143000" y="2133600"/>
            <a:ext cx="6858000" cy="4343400"/>
          </a:xfrm>
        </p:spPr>
        <p:txBody>
          <a:bodyPr/>
          <a:lstStyle/>
          <a:p>
            <a:pPr eaLnBrk="1" hangingPunct="1"/>
            <a:r>
              <a:rPr lang="en-US" altLang="en-US" dirty="0" smtClean="0"/>
              <a:t>Please review this information; take the time to read each slide as it contains information relevant to your practice at Catholic Health</a:t>
            </a:r>
          </a:p>
          <a:p>
            <a:pPr marL="0" indent="0" eaLnBrk="1" hangingPunct="1">
              <a:buNone/>
            </a:pPr>
            <a:endParaRPr lang="en-US" altLang="en-US" dirty="0" smtClean="0"/>
          </a:p>
          <a:p>
            <a:pPr eaLnBrk="1" hangingPunct="1"/>
            <a:r>
              <a:rPr lang="en-US" altLang="en-US" dirty="0" smtClean="0"/>
              <a:t>Registered Nurses are expected to practice within Catholic Health Policy and Procedures  at all times</a:t>
            </a:r>
          </a:p>
        </p:txBody>
      </p:sp>
      <p:pic>
        <p:nvPicPr>
          <p:cNvPr id="4" name="Picture 4" descr="Catholic Health - Marketing Ver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146"/>
            <a:ext cx="26289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6536821" y="5715000"/>
            <a:ext cx="2590800" cy="85804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endSnd/>
        </p:sndAc>
      </p:transition>
    </mc:Choice>
    <mc:Fallback xmlns="">
      <p:transition spd="slow">
        <p:fade/>
        <p:sndAc>
          <p:endSnd/>
        </p:sndAc>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Purposeful Rounding</a:t>
            </a:r>
            <a:endParaRPr lang="en-US" b="1" i="1" dirty="0">
              <a:solidFill>
                <a:srgbClr val="0070C0"/>
              </a:solidFill>
              <a:latin typeface="+mn-lt"/>
            </a:endParaRPr>
          </a:p>
        </p:txBody>
      </p:sp>
      <p:sp>
        <p:nvSpPr>
          <p:cNvPr id="3" name="Content Placeholder 2"/>
          <p:cNvSpPr>
            <a:spLocks noGrp="1"/>
          </p:cNvSpPr>
          <p:nvPr>
            <p:ph idx="1"/>
          </p:nvPr>
        </p:nvSpPr>
        <p:spPr/>
        <p:txBody>
          <a:bodyPr anchor="ctr"/>
          <a:lstStyle/>
          <a:p>
            <a:pPr marL="0" indent="0" algn="ctr">
              <a:buNone/>
            </a:pPr>
            <a:r>
              <a:rPr lang="en-US" sz="1800" dirty="0"/>
              <a:t>“Hi </a:t>
            </a:r>
            <a:r>
              <a:rPr lang="en-US" sz="1800" u="sng" dirty="0"/>
              <a:t>(Patient’s name</a:t>
            </a:r>
            <a:r>
              <a:rPr lang="en-US" sz="1800" dirty="0"/>
              <a:t>) my name is </a:t>
            </a:r>
            <a:r>
              <a:rPr lang="en-US" sz="1800" u="sng" dirty="0"/>
              <a:t>		</a:t>
            </a:r>
            <a:r>
              <a:rPr lang="en-US" sz="1800" dirty="0"/>
              <a:t> and I will be your nurse/attendant today. I want to explain a process we perform at (</a:t>
            </a:r>
            <a:r>
              <a:rPr lang="en-US" sz="1800" u="sng" dirty="0"/>
              <a:t>Hospital Site</a:t>
            </a:r>
            <a:r>
              <a:rPr lang="en-US" sz="1800" dirty="0"/>
              <a:t>). Because we want you to receive the best care possible, we are going to round on you every hour while you are here. We want to anticipate your needs, so when we round you can expect that we will ask about your pain, your comfort, if you need to use the restroom, and if you have everything you need. We also will be updating your communication board throughout the day.”</a:t>
            </a:r>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8454" y="5133975"/>
            <a:ext cx="457200" cy="457200"/>
          </a:xfrm>
          <a:prstGeom prst="rect">
            <a:avLst/>
          </a:prstGeom>
        </p:spPr>
      </p:pic>
    </p:spTree>
    <p:extLst>
      <p:ext uri="{BB962C8B-B14F-4D97-AF65-F5344CB8AC3E}">
        <p14:creationId xmlns:p14="http://schemas.microsoft.com/office/powerpoint/2010/main" val="1734229883"/>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9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pPr algn="ctr" eaLnBrk="1" hangingPunct="1"/>
            <a:r>
              <a:rPr lang="en-US" altLang="en-US" sz="3600" dirty="0">
                <a:latin typeface="Arial" panose="020B0604020202020204" pitchFamily="34" charset="0"/>
                <a:cs typeface="Arial" panose="020B0604020202020204" pitchFamily="34" charset="0"/>
              </a:rPr>
              <a:t>Morse Fall Risk Level</a:t>
            </a:r>
            <a:br>
              <a:rPr lang="en-US" altLang="en-US" sz="3600" dirty="0">
                <a:latin typeface="Arial" panose="020B0604020202020204" pitchFamily="34" charset="0"/>
                <a:cs typeface="Arial" panose="020B0604020202020204" pitchFamily="34" charset="0"/>
              </a:rPr>
            </a:br>
            <a:r>
              <a:rPr lang="en-US" altLang="en-US" sz="3600" dirty="0">
                <a:solidFill>
                  <a:schemeClr val="tx1"/>
                </a:solidFill>
                <a:latin typeface="Arial" panose="020B0604020202020204" pitchFamily="34" charset="0"/>
                <a:cs typeface="Arial" panose="020B0604020202020204" pitchFamily="34" charset="0"/>
              </a:rPr>
              <a:t>Connects to Interventions Used</a:t>
            </a:r>
          </a:p>
        </p:txBody>
      </p:sp>
      <p:sp>
        <p:nvSpPr>
          <p:cNvPr id="162819" name="Content Placeholder 2"/>
          <p:cNvSpPr>
            <a:spLocks noGrp="1"/>
          </p:cNvSpPr>
          <p:nvPr>
            <p:ph idx="1"/>
          </p:nvPr>
        </p:nvSpPr>
        <p:spPr>
          <a:xfrm>
            <a:off x="304800" y="1905000"/>
            <a:ext cx="7696199" cy="2661047"/>
          </a:xfrm>
        </p:spPr>
        <p:txBody>
          <a:bodyPr rtlCol="0">
            <a:noAutofit/>
          </a:bodyPr>
          <a:lstStyle/>
          <a:p>
            <a:pPr marL="0" indent="0" eaLnBrk="1" fontAlgn="auto" hangingPunct="1">
              <a:spcAft>
                <a:spcPts val="0"/>
              </a:spcAft>
              <a:buNone/>
              <a:defRPr/>
            </a:pPr>
            <a:r>
              <a:rPr lang="en-US" altLang="en-US" dirty="0" smtClean="0">
                <a:solidFill>
                  <a:schemeClr val="tx2"/>
                </a:solidFill>
                <a:latin typeface="Arial" panose="020B0604020202020204" pitchFamily="34" charset="0"/>
                <a:cs typeface="Arial" panose="020B0604020202020204" pitchFamily="34" charset="0"/>
              </a:rPr>
              <a:t>Complete the MORSE Score</a:t>
            </a:r>
            <a:endParaRPr lang="en-US" altLang="en-US" dirty="0">
              <a:solidFill>
                <a:schemeClr val="tx2"/>
              </a:solidFill>
              <a:latin typeface="Arial" panose="020B0604020202020204" pitchFamily="34" charset="0"/>
              <a:cs typeface="Arial" panose="020B0604020202020204" pitchFamily="34" charset="0"/>
            </a:endParaRPr>
          </a:p>
          <a:p>
            <a:pPr eaLnBrk="1" fontAlgn="auto" hangingPunct="1">
              <a:spcAft>
                <a:spcPts val="0"/>
              </a:spcAft>
              <a:buClr>
                <a:schemeClr val="tx2"/>
              </a:buClr>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0 </a:t>
            </a:r>
            <a:r>
              <a:rPr lang="en-US" altLang="en-US" dirty="0" smtClean="0">
                <a:latin typeface="Arial" panose="020B0604020202020204" pitchFamily="34" charset="0"/>
                <a:cs typeface="Arial" panose="020B0604020202020204" pitchFamily="34" charset="0"/>
                <a:sym typeface="Wingdings" panose="05000000000000000000" pitchFamily="2" charset="2"/>
              </a:rPr>
              <a:t> </a:t>
            </a:r>
            <a:r>
              <a:rPr lang="en-US" altLang="en-US" dirty="0" smtClean="0">
                <a:latin typeface="Arial" panose="020B0604020202020204" pitchFamily="34" charset="0"/>
                <a:cs typeface="Arial" panose="020B0604020202020204" pitchFamily="34" charset="0"/>
              </a:rPr>
              <a:t>No </a:t>
            </a:r>
            <a:r>
              <a:rPr lang="en-US" altLang="en-US" dirty="0">
                <a:latin typeface="Arial" panose="020B0604020202020204" pitchFamily="34" charset="0"/>
                <a:cs typeface="Arial" panose="020B0604020202020204" pitchFamily="34" charset="0"/>
              </a:rPr>
              <a:t>Risk - Standard Precaution/Interventions   </a:t>
            </a:r>
          </a:p>
          <a:p>
            <a:pPr eaLnBrk="1" fontAlgn="auto" hangingPunct="1">
              <a:spcAft>
                <a:spcPts val="0"/>
              </a:spcAft>
              <a:buClr>
                <a:schemeClr val="tx2"/>
              </a:buClr>
              <a:buFont typeface="Arial" panose="020B0604020202020204" pitchFamily="34" charset="0"/>
              <a:buChar char="•"/>
              <a:defRPr/>
            </a:pPr>
            <a:r>
              <a:rPr lang="en-US" altLang="en-US" dirty="0">
                <a:solidFill>
                  <a:srgbClr val="FF0000"/>
                </a:solidFill>
                <a:latin typeface="Arial" panose="020B0604020202020204" pitchFamily="34" charset="0"/>
                <a:cs typeface="Arial" panose="020B0604020202020204" pitchFamily="34" charset="0"/>
              </a:rPr>
              <a:t>&gt; 0 </a:t>
            </a:r>
            <a:r>
              <a:rPr lang="en-US" altLang="en-US" dirty="0">
                <a:solidFill>
                  <a:srgbClr val="FF0000"/>
                </a:solidFill>
                <a:latin typeface="Arial" panose="020B0604020202020204" pitchFamily="34" charset="0"/>
                <a:cs typeface="Arial" panose="020B0604020202020204" pitchFamily="34" charset="0"/>
                <a:sym typeface="Wingdings" panose="05000000000000000000" pitchFamily="2" charset="2"/>
              </a:rPr>
              <a:t> At Risk - </a:t>
            </a:r>
            <a:r>
              <a:rPr lang="en-US" altLang="en-US" dirty="0" smtClean="0">
                <a:solidFill>
                  <a:srgbClr val="FF0000"/>
                </a:solidFill>
                <a:latin typeface="Arial" panose="020B0604020202020204" pitchFamily="34" charset="0"/>
                <a:cs typeface="Arial" panose="020B0604020202020204" pitchFamily="34" charset="0"/>
                <a:sym typeface="Wingdings" panose="05000000000000000000" pitchFamily="2" charset="2"/>
              </a:rPr>
              <a:t>Individualized Interventions/Care Plan must be initiated</a:t>
            </a:r>
            <a:endParaRPr lang="en-US" altLang="en-US" dirty="0">
              <a:solidFill>
                <a:srgbClr val="FF0000"/>
              </a:solidFill>
              <a:latin typeface="Arial" panose="020B0604020202020204" pitchFamily="34" charset="0"/>
              <a:cs typeface="Arial" panose="020B0604020202020204" pitchFamily="34" charset="0"/>
            </a:endParaRPr>
          </a:p>
          <a:p>
            <a:pPr marL="0" indent="0" eaLnBrk="1" fontAlgn="auto" hangingPunct="1">
              <a:spcAft>
                <a:spcPts val="0"/>
              </a:spcAft>
              <a:buClr>
                <a:schemeClr val="tx2"/>
              </a:buClr>
              <a:buNone/>
              <a:defRPr/>
            </a:pPr>
            <a:endParaRPr lang="en-US" altLang="en-US" dirty="0">
              <a:latin typeface="Arial" panose="020B0604020202020204" pitchFamily="34" charset="0"/>
              <a:cs typeface="Arial" panose="020B0604020202020204" pitchFamily="34" charset="0"/>
            </a:endParaRPr>
          </a:p>
          <a:p>
            <a:pPr marL="0" indent="0" eaLnBrk="1" fontAlgn="auto" hangingPunct="1">
              <a:spcAft>
                <a:spcPts val="0"/>
              </a:spcAft>
              <a:buNone/>
              <a:defRPr/>
            </a:pPr>
            <a:r>
              <a:rPr lang="en-US" altLang="en-US" dirty="0">
                <a:solidFill>
                  <a:schemeClr val="tx2"/>
                </a:solidFill>
                <a:latin typeface="Arial" panose="020B0604020202020204" pitchFamily="34" charset="0"/>
                <a:cs typeface="Arial" panose="020B0604020202020204" pitchFamily="34" charset="0"/>
              </a:rPr>
              <a:t>Interventions are patient </a:t>
            </a:r>
            <a:r>
              <a:rPr lang="en-US" altLang="en-US" dirty="0" smtClean="0">
                <a:solidFill>
                  <a:schemeClr val="tx2"/>
                </a:solidFill>
                <a:latin typeface="Arial" panose="020B0604020202020204" pitchFamily="34" charset="0"/>
                <a:cs typeface="Arial" panose="020B0604020202020204" pitchFamily="34" charset="0"/>
              </a:rPr>
              <a:t>specific – to match their needs</a:t>
            </a:r>
          </a:p>
          <a:p>
            <a:pPr marL="0" indent="0" eaLnBrk="1" fontAlgn="auto" hangingPunct="1">
              <a:spcAft>
                <a:spcPts val="0"/>
              </a:spcAft>
              <a:buNone/>
              <a:defRPr/>
            </a:pPr>
            <a:endParaRPr lang="en-US" altLang="en-US"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5200077"/>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62819">
                                            <p:txEl>
                                              <p:pRg st="1" end="1"/>
                                            </p:txEl>
                                          </p:spTgt>
                                        </p:tgtEl>
                                        <p:attrNameLst>
                                          <p:attrName>style.visibility</p:attrName>
                                        </p:attrNameLst>
                                      </p:cBhvr>
                                      <p:to>
                                        <p:strVal val="visible"/>
                                      </p:to>
                                    </p:set>
                                    <p:animEffect transition="in" filter="fade">
                                      <p:cBhvr>
                                        <p:cTn id="7" dur="2000"/>
                                        <p:tgtEl>
                                          <p:spTgt spid="162819">
                                            <p:txEl>
                                              <p:pRg st="1" end="1"/>
                                            </p:txEl>
                                          </p:spTgt>
                                        </p:tgtEl>
                                      </p:cBhvr>
                                    </p:animEffect>
                                    <p:anim calcmode="lin" valueType="num">
                                      <p:cBhvr>
                                        <p:cTn id="8" dur="2000" fill="hold"/>
                                        <p:tgtEl>
                                          <p:spTgt spid="162819">
                                            <p:txEl>
                                              <p:pRg st="1" end="1"/>
                                            </p:txEl>
                                          </p:spTgt>
                                        </p:tgtEl>
                                        <p:attrNameLst>
                                          <p:attrName>ppt_w</p:attrName>
                                        </p:attrNameLst>
                                      </p:cBhvr>
                                      <p:tavLst>
                                        <p:tav tm="0" fmla="#ppt_w*sin(2.5*pi*$)">
                                          <p:val>
                                            <p:fltVal val="0"/>
                                          </p:val>
                                        </p:tav>
                                        <p:tav tm="100000">
                                          <p:val>
                                            <p:fltVal val="1"/>
                                          </p:val>
                                        </p:tav>
                                      </p:tavLst>
                                    </p:anim>
                                    <p:anim calcmode="lin" valueType="num">
                                      <p:cBhvr>
                                        <p:cTn id="9" dur="2000" fill="hold"/>
                                        <p:tgtEl>
                                          <p:spTgt spid="162819">
                                            <p:txEl>
                                              <p:pRg st="1" end="1"/>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162819">
                                            <p:txEl>
                                              <p:pRg st="2" end="2"/>
                                            </p:txEl>
                                          </p:spTgt>
                                        </p:tgtEl>
                                        <p:attrNameLst>
                                          <p:attrName>style.visibility</p:attrName>
                                        </p:attrNameLst>
                                      </p:cBhvr>
                                      <p:to>
                                        <p:strVal val="visible"/>
                                      </p:to>
                                    </p:set>
                                    <p:animEffect transition="in" filter="fade">
                                      <p:cBhvr>
                                        <p:cTn id="12" dur="2000"/>
                                        <p:tgtEl>
                                          <p:spTgt spid="162819">
                                            <p:txEl>
                                              <p:pRg st="2" end="2"/>
                                            </p:txEl>
                                          </p:spTgt>
                                        </p:tgtEl>
                                      </p:cBhvr>
                                    </p:animEffect>
                                    <p:anim calcmode="lin" valueType="num">
                                      <p:cBhvr>
                                        <p:cTn id="13" dur="2000" fill="hold"/>
                                        <p:tgtEl>
                                          <p:spTgt spid="162819">
                                            <p:txEl>
                                              <p:pRg st="2" end="2"/>
                                            </p:txEl>
                                          </p:spTgt>
                                        </p:tgtEl>
                                        <p:attrNameLst>
                                          <p:attrName>ppt_w</p:attrName>
                                        </p:attrNameLst>
                                      </p:cBhvr>
                                      <p:tavLst>
                                        <p:tav tm="0" fmla="#ppt_w*sin(2.5*pi*$)">
                                          <p:val>
                                            <p:fltVal val="0"/>
                                          </p:val>
                                        </p:tav>
                                        <p:tav tm="100000">
                                          <p:val>
                                            <p:fltVal val="1"/>
                                          </p:val>
                                        </p:tav>
                                      </p:tavLst>
                                    </p:anim>
                                    <p:anim calcmode="lin" valueType="num">
                                      <p:cBhvr>
                                        <p:cTn id="14" dur="2000" fill="hold"/>
                                        <p:tgtEl>
                                          <p:spTgt spid="162819">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pPr algn="ctr"/>
            <a:r>
              <a:rPr lang="en-US" altLang="en-US" sz="3600" dirty="0">
                <a:latin typeface="Arial" panose="020B0604020202020204" pitchFamily="34" charset="0"/>
                <a:cs typeface="Arial" panose="020B0604020202020204" pitchFamily="34" charset="0"/>
              </a:rPr>
              <a:t>Standard Fall Interventions</a:t>
            </a:r>
          </a:p>
        </p:txBody>
      </p:sp>
      <p:sp>
        <p:nvSpPr>
          <p:cNvPr id="3" name="Content Placeholder 2"/>
          <p:cNvSpPr>
            <a:spLocks noGrp="1"/>
          </p:cNvSpPr>
          <p:nvPr>
            <p:ph idx="1"/>
          </p:nvPr>
        </p:nvSpPr>
        <p:spPr>
          <a:xfrm>
            <a:off x="762000" y="1448973"/>
            <a:ext cx="7772400" cy="3318273"/>
          </a:xfrm>
        </p:spPr>
        <p:txBody>
          <a:bodyPr/>
          <a:lstStyle/>
          <a:p>
            <a:pPr marL="0" indent="0">
              <a:buNone/>
              <a:defRPr/>
            </a:pPr>
            <a:r>
              <a:rPr lang="en-US" dirty="0">
                <a:solidFill>
                  <a:schemeClr val="tx2"/>
                </a:solidFill>
                <a:latin typeface="Arial" panose="020B0604020202020204" pitchFamily="34" charset="0"/>
                <a:cs typeface="Arial" panose="020B0604020202020204" pitchFamily="34" charset="0"/>
              </a:rPr>
              <a:t>Standard Interventions</a:t>
            </a:r>
          </a:p>
          <a:p>
            <a:pPr>
              <a:buClr>
                <a:schemeClr val="tx2"/>
              </a:buClr>
              <a:buFont typeface="Arial" panose="020B0604020202020204" pitchFamily="34" charset="0"/>
              <a:buChar char="•"/>
              <a:defRPr/>
            </a:pPr>
            <a:r>
              <a:rPr lang="en-US" dirty="0">
                <a:latin typeface="Arial" panose="020B0604020202020204" pitchFamily="34" charset="0"/>
                <a:cs typeface="Arial" panose="020B0604020202020204" pitchFamily="34" charset="0"/>
              </a:rPr>
              <a:t>Call light in reach</a:t>
            </a:r>
          </a:p>
          <a:p>
            <a:pPr>
              <a:buClr>
                <a:schemeClr val="tx2"/>
              </a:buClr>
              <a:buFont typeface="Arial" panose="020B0604020202020204" pitchFamily="34" charset="0"/>
              <a:buChar char="•"/>
              <a:defRPr/>
            </a:pPr>
            <a:r>
              <a:rPr lang="en-US" dirty="0">
                <a:latin typeface="Arial" panose="020B0604020202020204" pitchFamily="34" charset="0"/>
                <a:cs typeface="Arial" panose="020B0604020202020204" pitchFamily="34" charset="0"/>
              </a:rPr>
              <a:t>Nonskid socks</a:t>
            </a:r>
          </a:p>
          <a:p>
            <a:pPr>
              <a:buClr>
                <a:schemeClr val="tx2"/>
              </a:buClr>
              <a:buFont typeface="Arial" panose="020B0604020202020204" pitchFamily="34" charset="0"/>
              <a:buChar char="•"/>
              <a:defRPr/>
            </a:pPr>
            <a:r>
              <a:rPr lang="en-US" dirty="0">
                <a:latin typeface="Arial" panose="020B0604020202020204" pitchFamily="34" charset="0"/>
                <a:cs typeface="Arial" panose="020B0604020202020204" pitchFamily="34" charset="0"/>
              </a:rPr>
              <a:t>Bed in low position</a:t>
            </a:r>
          </a:p>
          <a:p>
            <a:pPr>
              <a:buClr>
                <a:schemeClr val="tx2"/>
              </a:buClr>
              <a:buFont typeface="Arial" panose="020B0604020202020204" pitchFamily="34" charset="0"/>
              <a:buChar char="•"/>
              <a:defRPr/>
            </a:pPr>
            <a:r>
              <a:rPr lang="en-US" dirty="0">
                <a:latin typeface="Arial" panose="020B0604020202020204" pitchFamily="34" charset="0"/>
                <a:cs typeface="Arial" panose="020B0604020202020204" pitchFamily="34" charset="0"/>
              </a:rPr>
              <a:t>Possessions available</a:t>
            </a:r>
          </a:p>
          <a:p>
            <a:pPr>
              <a:buClr>
                <a:schemeClr val="tx2"/>
              </a:buClr>
              <a:buFont typeface="Arial" panose="020B0604020202020204" pitchFamily="34" charset="0"/>
              <a:buChar char="•"/>
              <a:defRPr/>
            </a:pPr>
            <a:r>
              <a:rPr lang="en-US" dirty="0">
                <a:latin typeface="Arial" panose="020B0604020202020204" pitchFamily="34" charset="0"/>
                <a:cs typeface="Arial" panose="020B0604020202020204" pitchFamily="34" charset="0"/>
              </a:rPr>
              <a:t>Areas clear and clutter free</a:t>
            </a:r>
          </a:p>
          <a:p>
            <a:pPr>
              <a:buClr>
                <a:schemeClr val="tx2"/>
              </a:buClr>
              <a:buFont typeface="Arial" panose="020B0604020202020204" pitchFamily="34" charset="0"/>
              <a:buChar char="•"/>
              <a:defRPr/>
            </a:pPr>
            <a:r>
              <a:rPr lang="en-US" dirty="0">
                <a:latin typeface="Arial" panose="020B0604020202020204" pitchFamily="34" charset="0"/>
                <a:cs typeface="Arial" panose="020B0604020202020204" pitchFamily="34" charset="0"/>
              </a:rPr>
              <a:t>Provide ambulation assistance as needed</a:t>
            </a:r>
          </a:p>
          <a:p>
            <a:pPr>
              <a:buClr>
                <a:schemeClr val="tx2"/>
              </a:buClr>
              <a:buFont typeface="Arial" panose="020B0604020202020204" pitchFamily="34" charset="0"/>
              <a:buChar char="•"/>
              <a:defRPr/>
            </a:pPr>
            <a:r>
              <a:rPr lang="en-US" dirty="0">
                <a:latin typeface="Arial" panose="020B0604020202020204" pitchFamily="34" charset="0"/>
                <a:cs typeface="Arial" panose="020B0604020202020204" pitchFamily="34" charset="0"/>
              </a:rPr>
              <a:t>Provide fall education sheet to patient/family</a:t>
            </a:r>
            <a:endParaRPr lang="en-US" altLang="en-US" dirty="0">
              <a:latin typeface="Arial" panose="020B0604020202020204" pitchFamily="34" charset="0"/>
              <a:cs typeface="Arial" panose="020B0604020202020204" pitchFamily="34" charset="0"/>
            </a:endParaRPr>
          </a:p>
          <a:p>
            <a:pPr>
              <a:defRPr/>
            </a:pPr>
            <a:endParaRPr lang="en-US" sz="22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5715000" y="1524000"/>
            <a:ext cx="2552700" cy="2223536"/>
          </a:xfrm>
          <a:prstGeom prst="rect">
            <a:avLst/>
          </a:prstGeom>
        </p:spPr>
      </p:pic>
    </p:spTree>
    <p:extLst>
      <p:ext uri="{BB962C8B-B14F-4D97-AF65-F5344CB8AC3E}">
        <p14:creationId xmlns:p14="http://schemas.microsoft.com/office/powerpoint/2010/main" val="4278974274"/>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randombar(horizontal)">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Standard Fall Interventions</a:t>
            </a:r>
            <a:endParaRPr lang="en-US" dirty="0"/>
          </a:p>
        </p:txBody>
      </p:sp>
      <p:pic>
        <p:nvPicPr>
          <p:cNvPr id="4" name="Content Placeholder 3"/>
          <p:cNvPicPr>
            <a:picLocks noGrp="1" noChangeAspect="1"/>
          </p:cNvPicPr>
          <p:nvPr>
            <p:ph idx="1"/>
          </p:nvPr>
        </p:nvPicPr>
        <p:blipFill>
          <a:blip r:embed="rId2"/>
          <a:stretch>
            <a:fillRect/>
          </a:stretch>
        </p:blipFill>
        <p:spPr>
          <a:xfrm>
            <a:off x="796373" y="1676400"/>
            <a:ext cx="7551253" cy="4525963"/>
          </a:xfrm>
          <a:prstGeom prst="rect">
            <a:avLst/>
          </a:prstGeom>
        </p:spPr>
      </p:pic>
      <p:sp>
        <p:nvSpPr>
          <p:cNvPr id="5" name="Rectangular Callout 4"/>
          <p:cNvSpPr/>
          <p:nvPr/>
        </p:nvSpPr>
        <p:spPr>
          <a:xfrm>
            <a:off x="7391400" y="1143000"/>
            <a:ext cx="1524000" cy="2468562"/>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C00000"/>
                </a:solidFill>
              </a:rPr>
              <a:t>Fall patient education sheet</a:t>
            </a:r>
            <a:r>
              <a:rPr lang="en-US" dirty="0" smtClean="0"/>
              <a:t>.</a:t>
            </a:r>
          </a:p>
          <a:p>
            <a:pPr algn="ctr"/>
            <a:r>
              <a:rPr lang="en-US" dirty="0" smtClean="0">
                <a:solidFill>
                  <a:srgbClr val="FF0000"/>
                </a:solidFill>
              </a:rPr>
              <a:t>FORM CHS form-118</a:t>
            </a:r>
          </a:p>
          <a:p>
            <a:pPr algn="ctr"/>
            <a:endParaRPr lang="en-US" dirty="0"/>
          </a:p>
        </p:txBody>
      </p:sp>
    </p:spTree>
    <p:extLst>
      <p:ext uri="{BB962C8B-B14F-4D97-AF65-F5344CB8AC3E}">
        <p14:creationId xmlns:p14="http://schemas.microsoft.com/office/powerpoint/2010/main" val="92775955"/>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Fall Interventions</a:t>
            </a:r>
            <a:endParaRPr lang="en-US" sz="3600" dirty="0"/>
          </a:p>
        </p:txBody>
      </p:sp>
      <p:sp>
        <p:nvSpPr>
          <p:cNvPr id="3" name="Content Placeholder 2"/>
          <p:cNvSpPr>
            <a:spLocks noGrp="1"/>
          </p:cNvSpPr>
          <p:nvPr>
            <p:ph idx="1"/>
          </p:nvPr>
        </p:nvSpPr>
        <p:spPr>
          <a:xfrm>
            <a:off x="304800" y="1905000"/>
            <a:ext cx="6324600" cy="4297363"/>
          </a:xfrm>
        </p:spPr>
        <p:txBody>
          <a:bodyPr/>
          <a:lstStyle/>
          <a:p>
            <a:pPr>
              <a:buClr>
                <a:schemeClr val="tx2"/>
              </a:buClr>
              <a:buFont typeface="Arial" panose="020B0604020202020204" pitchFamily="34" charset="0"/>
              <a:buChar char="•"/>
            </a:pPr>
            <a:r>
              <a:rPr lang="en-US" altLang="en-US" sz="2400" dirty="0">
                <a:solidFill>
                  <a:srgbClr val="FF0000"/>
                </a:solidFill>
                <a:latin typeface="Arial" panose="020B0604020202020204" pitchFamily="34" charset="0"/>
                <a:cs typeface="Arial" panose="020B0604020202020204" pitchFamily="34" charset="0"/>
              </a:rPr>
              <a:t>Do not leave high risk patients alone in the bathroom or on the commode. </a:t>
            </a:r>
            <a:endParaRPr lang="en-US" altLang="en-US" sz="2400" dirty="0" smtClean="0">
              <a:solidFill>
                <a:srgbClr val="FF0000"/>
              </a:solidFill>
              <a:latin typeface="Arial" panose="020B0604020202020204" pitchFamily="34" charset="0"/>
              <a:cs typeface="Arial" panose="020B0604020202020204" pitchFamily="34" charset="0"/>
            </a:endParaRPr>
          </a:p>
          <a:p>
            <a:pPr>
              <a:buClr>
                <a:schemeClr val="tx2"/>
              </a:buClr>
              <a:buFont typeface="Arial" panose="020B0604020202020204" pitchFamily="34" charset="0"/>
              <a:buChar char="•"/>
            </a:pPr>
            <a:endParaRPr lang="en-US" altLang="en-US" sz="2400" dirty="0">
              <a:latin typeface="Arial" panose="020B0604020202020204" pitchFamily="34" charset="0"/>
              <a:cs typeface="Arial" panose="020B0604020202020204" pitchFamily="34" charset="0"/>
            </a:endParaRPr>
          </a:p>
          <a:p>
            <a:pPr>
              <a:buClr>
                <a:schemeClr val="tx2"/>
              </a:buClr>
              <a:buFont typeface="Arial" panose="020B0604020202020204" pitchFamily="34" charset="0"/>
              <a:buChar char="•"/>
            </a:pPr>
            <a:r>
              <a:rPr lang="en-US" altLang="en-US" sz="2400" dirty="0" smtClean="0">
                <a:solidFill>
                  <a:srgbClr val="C00000"/>
                </a:solidFill>
                <a:latin typeface="Arial" panose="020B0604020202020204" pitchFamily="34" charset="0"/>
                <a:cs typeface="Arial" panose="020B0604020202020204" pitchFamily="34" charset="0"/>
              </a:rPr>
              <a:t>If </a:t>
            </a:r>
            <a:r>
              <a:rPr lang="en-US" altLang="en-US" sz="2400" dirty="0">
                <a:solidFill>
                  <a:srgbClr val="C00000"/>
                </a:solidFill>
                <a:latin typeface="Arial" panose="020B0604020202020204" pitchFamily="34" charset="0"/>
                <a:cs typeface="Arial" panose="020B0604020202020204" pitchFamily="34" charset="0"/>
              </a:rPr>
              <a:t>you need to walk the patient to the bathroom, they should not be left </a:t>
            </a:r>
            <a:r>
              <a:rPr lang="en-US" altLang="en-US" sz="2400" dirty="0" smtClean="0">
                <a:solidFill>
                  <a:srgbClr val="C00000"/>
                </a:solidFill>
                <a:latin typeface="Arial" panose="020B0604020202020204" pitchFamily="34" charset="0"/>
                <a:cs typeface="Arial" panose="020B0604020202020204" pitchFamily="34" charset="0"/>
              </a:rPr>
              <a:t>alone</a:t>
            </a:r>
          </a:p>
          <a:p>
            <a:pPr>
              <a:buClr>
                <a:schemeClr val="tx2"/>
              </a:buClr>
              <a:buFont typeface="Arial" panose="020B0604020202020204" pitchFamily="34" charset="0"/>
              <a:buChar char="•"/>
            </a:pPr>
            <a:endParaRPr lang="en-US" altLang="en-US" sz="2400" dirty="0">
              <a:latin typeface="Arial" panose="020B0604020202020204" pitchFamily="34" charset="0"/>
              <a:cs typeface="Arial" panose="020B0604020202020204" pitchFamily="34" charset="0"/>
            </a:endParaRPr>
          </a:p>
          <a:p>
            <a:pPr>
              <a:buClr>
                <a:schemeClr val="tx2"/>
              </a:buClr>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6162853" y="2667000"/>
            <a:ext cx="3000375" cy="3276600"/>
          </a:xfrm>
          <a:prstGeom prst="rect">
            <a:avLst/>
          </a:prstGeom>
        </p:spPr>
      </p:pic>
      <p:sp>
        <p:nvSpPr>
          <p:cNvPr id="5" name="Down Arrow 4"/>
          <p:cNvSpPr/>
          <p:nvPr/>
        </p:nvSpPr>
        <p:spPr>
          <a:xfrm>
            <a:off x="7086600" y="1504019"/>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59731851"/>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762000"/>
            <a:ext cx="8229600" cy="914400"/>
          </a:xfrm>
        </p:spPr>
        <p:txBody>
          <a:bodyPr/>
          <a:lstStyle/>
          <a:p>
            <a:pPr algn="ctr" eaLnBrk="1" hangingPunct="1"/>
            <a:r>
              <a:rPr lang="en-US" altLang="en-US" sz="3600" dirty="0">
                <a:latin typeface="Arial" panose="020B0604020202020204" pitchFamily="34" charset="0"/>
                <a:cs typeface="Arial" panose="020B0604020202020204" pitchFamily="34" charset="0"/>
              </a:rPr>
              <a:t>Fall Reduction </a:t>
            </a:r>
            <a:r>
              <a:rPr lang="en-US" altLang="en-US" sz="3600" dirty="0" smtClean="0">
                <a:latin typeface="Arial" panose="020B0604020202020204" pitchFamily="34" charset="0"/>
                <a:cs typeface="Arial" panose="020B0604020202020204" pitchFamily="34" charset="0"/>
              </a:rPr>
              <a:t>Program</a:t>
            </a:r>
            <a:r>
              <a:rPr lang="en-US" altLang="en-US" sz="3600" b="1" dirty="0" smtClean="0">
                <a:latin typeface="Arial" panose="020B0604020202020204" pitchFamily="34" charset="0"/>
                <a:cs typeface="Arial" panose="020B0604020202020204" pitchFamily="34" charset="0"/>
              </a:rPr>
              <a:t/>
            </a:r>
            <a:br>
              <a:rPr lang="en-US" altLang="en-US" sz="3600" b="1" dirty="0" smtClean="0">
                <a:latin typeface="Arial" panose="020B0604020202020204" pitchFamily="34" charset="0"/>
                <a:cs typeface="Arial" panose="020B0604020202020204" pitchFamily="34" charset="0"/>
              </a:rPr>
            </a:br>
            <a:endParaRPr lang="en-US" altLang="en-US" sz="3600" b="1" dirty="0">
              <a:latin typeface="Arial" panose="020B0604020202020204" pitchFamily="34" charset="0"/>
              <a:cs typeface="Arial" panose="020B0604020202020204" pitchFamily="34" charset="0"/>
            </a:endParaRPr>
          </a:p>
        </p:txBody>
      </p:sp>
      <p:sp>
        <p:nvSpPr>
          <p:cNvPr id="76803" name="Rectangle 3"/>
          <p:cNvSpPr>
            <a:spLocks noGrp="1" noChangeArrowheads="1"/>
          </p:cNvSpPr>
          <p:nvPr>
            <p:ph idx="1"/>
          </p:nvPr>
        </p:nvSpPr>
        <p:spPr>
          <a:xfrm>
            <a:off x="88196" y="1641505"/>
            <a:ext cx="7543800" cy="4419600"/>
          </a:xfrm>
        </p:spPr>
        <p:txBody>
          <a:bodyPr/>
          <a:lstStyle/>
          <a:p>
            <a:pPr eaLnBrk="1" hangingPunct="1">
              <a:lnSpc>
                <a:spcPct val="80000"/>
              </a:lnSpc>
            </a:pPr>
            <a:r>
              <a:rPr lang="en-US" altLang="en-US" sz="2400" dirty="0" smtClean="0">
                <a:latin typeface="Arial" panose="020B0604020202020204" pitchFamily="34" charset="0"/>
                <a:cs typeface="Arial" panose="020B0604020202020204" pitchFamily="34" charset="0"/>
              </a:rPr>
              <a:t>Make </a:t>
            </a:r>
            <a:r>
              <a:rPr lang="en-US" altLang="en-US" sz="2400" dirty="0">
                <a:latin typeface="Arial" panose="020B0604020202020204" pitchFamily="34" charset="0"/>
                <a:cs typeface="Arial" panose="020B0604020202020204" pitchFamily="34" charset="0"/>
              </a:rPr>
              <a:t>sure call light and other personal items are within reach of the patient</a:t>
            </a:r>
          </a:p>
          <a:p>
            <a:pPr eaLnBrk="1" hangingPunct="1">
              <a:lnSpc>
                <a:spcPct val="80000"/>
              </a:lnSpc>
              <a:buFont typeface="Wingdings" panose="05000000000000000000" pitchFamily="2" charset="2"/>
              <a:buNone/>
            </a:pPr>
            <a:endParaRPr lang="en-US" altLang="en-US" sz="2400" dirty="0">
              <a:solidFill>
                <a:schemeClr val="tx2"/>
              </a:solidFill>
              <a:latin typeface="Arial" panose="020B0604020202020204" pitchFamily="34" charset="0"/>
            </a:endParaRPr>
          </a:p>
          <a:p>
            <a:pPr eaLnBrk="1" hangingPunct="1">
              <a:lnSpc>
                <a:spcPct val="80000"/>
              </a:lnSpc>
              <a:buClr>
                <a:schemeClr val="tx2"/>
              </a:buClr>
              <a:buFont typeface="Arial" panose="020B0604020202020204" pitchFamily="34" charset="0"/>
              <a:buChar char="•"/>
            </a:pPr>
            <a:r>
              <a:rPr lang="en-US" altLang="en-US" sz="2200" dirty="0">
                <a:latin typeface="Arial" panose="020B0604020202020204" pitchFamily="34" charset="0"/>
              </a:rPr>
              <a:t>Utilize Bed or Chair Alarms as appropriate </a:t>
            </a:r>
            <a:endParaRPr lang="en-US" altLang="en-US" sz="2200" dirty="0" smtClean="0">
              <a:latin typeface="Arial" panose="020B0604020202020204" pitchFamily="34" charset="0"/>
            </a:endParaRPr>
          </a:p>
          <a:p>
            <a:pPr marL="0" indent="0" eaLnBrk="1" hangingPunct="1">
              <a:lnSpc>
                <a:spcPct val="80000"/>
              </a:lnSpc>
              <a:buClr>
                <a:schemeClr val="tx2"/>
              </a:buClr>
              <a:buNone/>
            </a:pPr>
            <a:endParaRPr lang="en-US" altLang="en-US" sz="2200" dirty="0" smtClean="0">
              <a:latin typeface="Arial" panose="020B0604020202020204" pitchFamily="34" charset="0"/>
            </a:endParaRPr>
          </a:p>
          <a:p>
            <a:pPr marL="0" indent="0" eaLnBrk="1" hangingPunct="1">
              <a:lnSpc>
                <a:spcPct val="80000"/>
              </a:lnSpc>
              <a:buClr>
                <a:schemeClr val="tx2"/>
              </a:buClr>
              <a:buNone/>
            </a:pPr>
            <a:endParaRPr lang="en-US" altLang="en-US" sz="2200" dirty="0">
              <a:latin typeface="Arial" panose="020B0604020202020204" pitchFamily="34" charset="0"/>
            </a:endParaRPr>
          </a:p>
          <a:p>
            <a:pPr eaLnBrk="1" hangingPunct="1">
              <a:lnSpc>
                <a:spcPct val="80000"/>
              </a:lnSpc>
              <a:buClr>
                <a:schemeClr val="tx2"/>
              </a:buClr>
              <a:buFont typeface="Arial" panose="020B0604020202020204" pitchFamily="34" charset="0"/>
              <a:buChar char="•"/>
            </a:pPr>
            <a:r>
              <a:rPr lang="en-US" altLang="en-US" sz="2200" dirty="0">
                <a:latin typeface="Arial" panose="020B0604020202020204" pitchFamily="34" charset="0"/>
              </a:rPr>
              <a:t>These alarms are often indicated for patients who are unaware of their own limitations (will get out of bed without asking for help when told to ask for help)</a:t>
            </a:r>
          </a:p>
          <a:p>
            <a:pPr marL="0" indent="0" eaLnBrk="1" hangingPunct="1">
              <a:lnSpc>
                <a:spcPct val="80000"/>
              </a:lnSpc>
              <a:buClr>
                <a:schemeClr val="tx2"/>
              </a:buClr>
              <a:buNone/>
            </a:pPr>
            <a:endParaRPr lang="en-US" altLang="en-US" sz="1650" dirty="0">
              <a:latin typeface="Arial" panose="020B0604020202020204" pitchFamily="34" charset="0"/>
            </a:endParaRPr>
          </a:p>
          <a:p>
            <a:pPr eaLnBrk="1" hangingPunct="1">
              <a:lnSpc>
                <a:spcPct val="80000"/>
              </a:lnSpc>
              <a:buFont typeface="Arial" panose="020B0604020202020204" pitchFamily="34" charset="0"/>
              <a:buChar char="•"/>
            </a:pPr>
            <a:endParaRPr lang="en-US" altLang="en-US" sz="2200" dirty="0">
              <a:solidFill>
                <a:schemeClr val="tx2"/>
              </a:solidFill>
              <a:latin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1896" y="4699030"/>
            <a:ext cx="1600200" cy="1362075"/>
          </a:xfrm>
          <a:prstGeom prst="rect">
            <a:avLst/>
          </a:prstGeom>
        </p:spPr>
      </p:pic>
    </p:spTree>
    <p:extLst>
      <p:ext uri="{BB962C8B-B14F-4D97-AF65-F5344CB8AC3E}">
        <p14:creationId xmlns:p14="http://schemas.microsoft.com/office/powerpoint/2010/main" val="1174771805"/>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Fall Reduction Program</a:t>
            </a:r>
            <a:endParaRPr lang="en-US" dirty="0"/>
          </a:p>
        </p:txBody>
      </p:sp>
      <p:sp>
        <p:nvSpPr>
          <p:cNvPr id="3" name="Content Placeholder 2"/>
          <p:cNvSpPr>
            <a:spLocks noGrp="1"/>
          </p:cNvSpPr>
          <p:nvPr>
            <p:ph idx="1"/>
          </p:nvPr>
        </p:nvSpPr>
        <p:spPr/>
        <p:txBody>
          <a:bodyPr/>
          <a:lstStyle/>
          <a:p>
            <a:pPr marL="0" indent="0" eaLnBrk="1" hangingPunct="1">
              <a:lnSpc>
                <a:spcPct val="80000"/>
              </a:lnSpc>
              <a:buClr>
                <a:schemeClr val="tx2"/>
              </a:buClr>
              <a:buNone/>
            </a:pPr>
            <a:r>
              <a:rPr lang="en-US" altLang="en-US" dirty="0">
                <a:solidFill>
                  <a:srgbClr val="C00000"/>
                </a:solidFill>
                <a:latin typeface="Arial" panose="020B0604020202020204" pitchFamily="34" charset="0"/>
              </a:rPr>
              <a:t>CH Initiative – Flip the Flap Up</a:t>
            </a:r>
          </a:p>
          <a:p>
            <a:pPr eaLnBrk="1" hangingPunct="1">
              <a:lnSpc>
                <a:spcPct val="80000"/>
              </a:lnSpc>
              <a:buClr>
                <a:schemeClr val="tx2"/>
              </a:buClr>
              <a:buFont typeface="Arial" panose="020B0604020202020204" pitchFamily="34" charset="0"/>
              <a:buChar char="•"/>
            </a:pPr>
            <a:r>
              <a:rPr lang="en-US" altLang="en-US" dirty="0">
                <a:latin typeface="Arial" panose="020B0604020202020204" pitchFamily="34" charset="0"/>
              </a:rPr>
              <a:t>If a bed alarm is in use and the alarm needs to be turned off for any reason, </a:t>
            </a:r>
            <a:r>
              <a:rPr lang="en-US" altLang="en-US" dirty="0">
                <a:solidFill>
                  <a:schemeClr val="tx2"/>
                </a:solidFill>
                <a:latin typeface="Arial" panose="020B0604020202020204" pitchFamily="34" charset="0"/>
              </a:rPr>
              <a:t>keep the flap of the alarm panel UP until the alarm is turned back </a:t>
            </a:r>
            <a:r>
              <a:rPr lang="en-US" altLang="en-US" dirty="0" smtClean="0">
                <a:solidFill>
                  <a:schemeClr val="tx2"/>
                </a:solidFill>
                <a:latin typeface="Arial" panose="020B0604020202020204" pitchFamily="34" charset="0"/>
              </a:rPr>
              <a:t>ON</a:t>
            </a:r>
          </a:p>
          <a:p>
            <a:pPr eaLnBrk="1" hangingPunct="1">
              <a:lnSpc>
                <a:spcPct val="80000"/>
              </a:lnSpc>
              <a:buClr>
                <a:schemeClr val="tx2"/>
              </a:buClr>
              <a:buFont typeface="Arial" panose="020B0604020202020204" pitchFamily="34" charset="0"/>
              <a:buChar char="•"/>
            </a:pPr>
            <a:endParaRPr lang="en-US" altLang="en-US" u="sng" dirty="0">
              <a:solidFill>
                <a:schemeClr val="tx2"/>
              </a:solidFill>
              <a:latin typeface="Arial" panose="020B0604020202020204" pitchFamily="34" charset="0"/>
            </a:endParaRPr>
          </a:p>
          <a:p>
            <a:endParaRPr lang="en-US" dirty="0"/>
          </a:p>
        </p:txBody>
      </p:sp>
      <p:pic>
        <p:nvPicPr>
          <p:cNvPr id="4" name="Picture 3"/>
          <p:cNvPicPr>
            <a:picLocks noChangeAspect="1"/>
          </p:cNvPicPr>
          <p:nvPr/>
        </p:nvPicPr>
        <p:blipFill>
          <a:blip r:embed="rId2"/>
          <a:stretch>
            <a:fillRect/>
          </a:stretch>
        </p:blipFill>
        <p:spPr>
          <a:xfrm>
            <a:off x="1981200" y="3200400"/>
            <a:ext cx="5572125" cy="3335796"/>
          </a:xfrm>
          <a:prstGeom prst="rect">
            <a:avLst/>
          </a:prstGeom>
        </p:spPr>
      </p:pic>
      <p:sp>
        <p:nvSpPr>
          <p:cNvPr id="5" name="Right Arrow 4"/>
          <p:cNvSpPr/>
          <p:nvPr/>
        </p:nvSpPr>
        <p:spPr>
          <a:xfrm rot="18958533">
            <a:off x="998334" y="4191130"/>
            <a:ext cx="1855949" cy="484632"/>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64583964"/>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latin typeface="Arial" panose="020B0604020202020204" pitchFamily="34" charset="0"/>
                <a:cs typeface="Arial" panose="020B0604020202020204" pitchFamily="34" charset="0"/>
              </a:rPr>
              <a:t>MRU </a:t>
            </a:r>
            <a:r>
              <a:rPr lang="en-US" sz="3600" dirty="0" smtClean="0">
                <a:latin typeface="Arial" panose="020B0604020202020204" pitchFamily="34" charset="0"/>
                <a:cs typeface="Arial" panose="020B0604020202020204" pitchFamily="34" charset="0"/>
              </a:rPr>
              <a:t>(KMH, MHB) Spotlight </a:t>
            </a:r>
            <a:r>
              <a:rPr lang="en-US" sz="3600" dirty="0">
                <a:latin typeface="Arial" panose="020B0604020202020204" pitchFamily="34" charset="0"/>
                <a:cs typeface="Arial" panose="020B0604020202020204" pitchFamily="34" charset="0"/>
              </a:rPr>
              <a:t>Protocol </a:t>
            </a:r>
          </a:p>
        </p:txBody>
      </p:sp>
      <p:pic>
        <p:nvPicPr>
          <p:cNvPr id="4" name="Content Placeholder 3"/>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874640" y="1600200"/>
            <a:ext cx="7394720" cy="4525963"/>
          </a:xfrm>
          <a:prstGeom prst="rect">
            <a:avLst/>
          </a:prstGeom>
          <a:noFill/>
          <a:ln>
            <a:noFill/>
          </a:ln>
        </p:spPr>
      </p:pic>
    </p:spTree>
    <p:extLst>
      <p:ext uri="{BB962C8B-B14F-4D97-AF65-F5344CB8AC3E}">
        <p14:creationId xmlns:p14="http://schemas.microsoft.com/office/powerpoint/2010/main" val="3393389803"/>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p:txBody>
          <a:bodyPr/>
          <a:lstStyle/>
          <a:p>
            <a:pPr eaLnBrk="1" hangingPunct="1"/>
            <a:r>
              <a:rPr lang="en-US" altLang="en-US" sz="3600" dirty="0" smtClean="0"/>
              <a:t>Let’s Talk about Fall Risk </a:t>
            </a:r>
          </a:p>
        </p:txBody>
      </p:sp>
      <p:sp>
        <p:nvSpPr>
          <p:cNvPr id="339971" name="Rectangle 3"/>
          <p:cNvSpPr>
            <a:spLocks noGrp="1" noChangeArrowheads="1"/>
          </p:cNvSpPr>
          <p:nvPr>
            <p:ph sz="half" idx="1"/>
          </p:nvPr>
        </p:nvSpPr>
        <p:spPr>
          <a:xfrm>
            <a:off x="457200" y="1600201"/>
            <a:ext cx="3886199" cy="4068762"/>
          </a:xfrm>
        </p:spPr>
        <p:txBody>
          <a:bodyPr/>
          <a:lstStyle/>
          <a:p>
            <a:pPr eaLnBrk="1" hangingPunct="1">
              <a:buFont typeface="Wingdings" panose="05000000000000000000" pitchFamily="2" charset="2"/>
              <a:buNone/>
              <a:defRPr/>
            </a:pPr>
            <a:r>
              <a:rPr lang="en-US" altLang="en-US" sz="2400" dirty="0" smtClean="0">
                <a:solidFill>
                  <a:schemeClr val="tx2"/>
                </a:solidFill>
              </a:rPr>
              <a:t>Hand off communication </a:t>
            </a:r>
          </a:p>
          <a:p>
            <a:pPr eaLnBrk="1" hangingPunct="1">
              <a:buFont typeface="Wingdings" panose="05000000000000000000" pitchFamily="2" charset="2"/>
              <a:buNone/>
              <a:defRPr/>
            </a:pPr>
            <a:r>
              <a:rPr lang="en-US" altLang="en-US" sz="2400" dirty="0" smtClean="0">
                <a:solidFill>
                  <a:schemeClr val="tx2"/>
                </a:solidFill>
              </a:rPr>
              <a:t>occurs with any change </a:t>
            </a:r>
          </a:p>
          <a:p>
            <a:pPr eaLnBrk="1" hangingPunct="1">
              <a:buFont typeface="Wingdings" panose="05000000000000000000" pitchFamily="2" charset="2"/>
              <a:buNone/>
              <a:defRPr/>
            </a:pPr>
            <a:r>
              <a:rPr lang="en-US" altLang="en-US" sz="2400" dirty="0" smtClean="0">
                <a:solidFill>
                  <a:schemeClr val="tx2"/>
                </a:solidFill>
              </a:rPr>
              <a:t>of personnel</a:t>
            </a:r>
          </a:p>
          <a:p>
            <a:pPr eaLnBrk="1" hangingPunct="1">
              <a:buFont typeface="Wingdings" panose="05000000000000000000" pitchFamily="2" charset="2"/>
              <a:buNone/>
              <a:defRPr/>
            </a:pPr>
            <a:endParaRPr lang="en-US" altLang="en-US" sz="2400" dirty="0" smtClean="0">
              <a:solidFill>
                <a:schemeClr val="tx2"/>
              </a:solidFill>
            </a:endParaRPr>
          </a:p>
          <a:p>
            <a:pPr lvl="1" eaLnBrk="1" hangingPunct="1">
              <a:buFontTx/>
              <a:buChar char="•"/>
              <a:defRPr/>
            </a:pPr>
            <a:r>
              <a:rPr lang="en-US" altLang="en-US" sz="2200" dirty="0" smtClean="0"/>
              <a:t>Falls history</a:t>
            </a:r>
          </a:p>
          <a:p>
            <a:pPr lvl="1" eaLnBrk="1" hangingPunct="1">
              <a:buFontTx/>
              <a:buChar char="•"/>
              <a:defRPr/>
            </a:pPr>
            <a:r>
              <a:rPr lang="en-US" altLang="en-US" sz="2200" dirty="0" smtClean="0"/>
              <a:t>Interventions attempted</a:t>
            </a:r>
          </a:p>
          <a:p>
            <a:pPr lvl="1" eaLnBrk="1" hangingPunct="1">
              <a:buFontTx/>
              <a:buChar char="•"/>
              <a:defRPr/>
            </a:pPr>
            <a:r>
              <a:rPr lang="en-US" altLang="en-US" sz="2200" dirty="0" smtClean="0"/>
              <a:t>Success/failures</a:t>
            </a:r>
          </a:p>
          <a:p>
            <a:pPr lvl="1" eaLnBrk="1" hangingPunct="1">
              <a:buFontTx/>
              <a:buChar char="•"/>
              <a:defRPr/>
            </a:pPr>
            <a:r>
              <a:rPr lang="en-US" altLang="en-US" sz="2200" dirty="0" smtClean="0"/>
              <a:t>Current plan </a:t>
            </a:r>
          </a:p>
          <a:p>
            <a:pPr eaLnBrk="1" hangingPunct="1">
              <a:buClr>
                <a:schemeClr val="tx2"/>
              </a:buClr>
              <a:buFontTx/>
              <a:buChar char="•"/>
              <a:defRPr/>
            </a:pPr>
            <a:endParaRPr lang="en-US" altLang="en-US" dirty="0" smtClean="0"/>
          </a:p>
        </p:txBody>
      </p:sp>
      <p:sp>
        <p:nvSpPr>
          <p:cNvPr id="339972" name="Rectangle 4"/>
          <p:cNvSpPr>
            <a:spLocks noGrp="1" noChangeArrowheads="1"/>
          </p:cNvSpPr>
          <p:nvPr>
            <p:ph sz="half" idx="2"/>
          </p:nvPr>
        </p:nvSpPr>
        <p:spPr>
          <a:xfrm>
            <a:off x="5334000" y="3886200"/>
            <a:ext cx="3276600" cy="2438400"/>
          </a:xfrm>
        </p:spPr>
        <p:txBody>
          <a:bodyPr/>
          <a:lstStyle/>
          <a:p>
            <a:pPr eaLnBrk="1" hangingPunct="1">
              <a:buFont typeface="Wingdings" panose="05000000000000000000" pitchFamily="2" charset="2"/>
              <a:buNone/>
              <a:defRPr/>
            </a:pPr>
            <a:r>
              <a:rPr lang="en-US" altLang="en-US" sz="2400" dirty="0" smtClean="0">
                <a:solidFill>
                  <a:schemeClr val="tx2"/>
                </a:solidFill>
              </a:rPr>
              <a:t>When done</a:t>
            </a:r>
          </a:p>
          <a:p>
            <a:pPr lvl="1" eaLnBrk="1" hangingPunct="1">
              <a:buFontTx/>
              <a:buChar char="•"/>
              <a:defRPr/>
            </a:pPr>
            <a:r>
              <a:rPr lang="en-US" altLang="en-US" sz="2200" dirty="0" smtClean="0"/>
              <a:t>Transfer to another unit</a:t>
            </a:r>
          </a:p>
          <a:p>
            <a:pPr lvl="1" eaLnBrk="1" hangingPunct="1">
              <a:buFontTx/>
              <a:buChar char="•"/>
              <a:defRPr/>
            </a:pPr>
            <a:r>
              <a:rPr lang="en-US" altLang="en-US" sz="2200" dirty="0" smtClean="0"/>
              <a:t>Shift change</a:t>
            </a:r>
          </a:p>
          <a:p>
            <a:pPr lvl="1" eaLnBrk="1" hangingPunct="1">
              <a:buFontTx/>
              <a:buChar char="•"/>
              <a:defRPr/>
            </a:pPr>
            <a:r>
              <a:rPr lang="en-US" altLang="en-US" sz="2200" dirty="0" smtClean="0"/>
              <a:t>Break </a:t>
            </a:r>
          </a:p>
          <a:p>
            <a:pPr eaLnBrk="1" hangingPunct="1">
              <a:buClr>
                <a:schemeClr val="tx2"/>
              </a:buClr>
              <a:buFontTx/>
              <a:buChar char="•"/>
              <a:defRPr/>
            </a:pPr>
            <a:endParaRPr lang="en-US" altLang="en-US" sz="2400" dirty="0" smtClean="0"/>
          </a:p>
          <a:p>
            <a:pPr eaLnBrk="1" hangingPunct="1">
              <a:buClr>
                <a:schemeClr val="tx2"/>
              </a:buClr>
              <a:buFontTx/>
              <a:buChar char="•"/>
              <a:defRPr/>
            </a:pPr>
            <a:endParaRPr lang="en-US" altLang="en-US" sz="2400" dirty="0" smtClean="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846138"/>
            <a:ext cx="2930842" cy="262991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39971">
                                            <p:txEl>
                                              <p:pRg st="4" end="4"/>
                                            </p:txEl>
                                          </p:spTgt>
                                        </p:tgtEl>
                                        <p:attrNameLst>
                                          <p:attrName>style.visibility</p:attrName>
                                        </p:attrNameLst>
                                      </p:cBhvr>
                                      <p:to>
                                        <p:strVal val="visible"/>
                                      </p:to>
                                    </p:set>
                                    <p:animEffect transition="in" filter="fade">
                                      <p:cBhvr>
                                        <p:cTn id="7" dur="2000"/>
                                        <p:tgtEl>
                                          <p:spTgt spid="339971">
                                            <p:txEl>
                                              <p:pRg st="4" end="4"/>
                                            </p:txEl>
                                          </p:spTgt>
                                        </p:tgtEl>
                                      </p:cBhvr>
                                    </p:animEffect>
                                    <p:anim calcmode="lin" valueType="num">
                                      <p:cBhvr>
                                        <p:cTn id="8" dur="2000" fill="hold"/>
                                        <p:tgtEl>
                                          <p:spTgt spid="339971">
                                            <p:txEl>
                                              <p:pRg st="4" end="4"/>
                                            </p:txEl>
                                          </p:spTgt>
                                        </p:tgtEl>
                                        <p:attrNameLst>
                                          <p:attrName>ppt_w</p:attrName>
                                        </p:attrNameLst>
                                      </p:cBhvr>
                                      <p:tavLst>
                                        <p:tav tm="0" fmla="#ppt_w*sin(2.5*pi*$)">
                                          <p:val>
                                            <p:fltVal val="0"/>
                                          </p:val>
                                        </p:tav>
                                        <p:tav tm="100000">
                                          <p:val>
                                            <p:fltVal val="1"/>
                                          </p:val>
                                        </p:tav>
                                      </p:tavLst>
                                    </p:anim>
                                    <p:anim calcmode="lin" valueType="num">
                                      <p:cBhvr>
                                        <p:cTn id="9" dur="2000" fill="hold"/>
                                        <p:tgtEl>
                                          <p:spTgt spid="339971">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339971">
                                            <p:txEl>
                                              <p:pRg st="5" end="5"/>
                                            </p:txEl>
                                          </p:spTgt>
                                        </p:tgtEl>
                                        <p:attrNameLst>
                                          <p:attrName>style.visibility</p:attrName>
                                        </p:attrNameLst>
                                      </p:cBhvr>
                                      <p:to>
                                        <p:strVal val="visible"/>
                                      </p:to>
                                    </p:set>
                                    <p:animEffect transition="in" filter="fade">
                                      <p:cBhvr>
                                        <p:cTn id="14" dur="2000"/>
                                        <p:tgtEl>
                                          <p:spTgt spid="339971">
                                            <p:txEl>
                                              <p:pRg st="5" end="5"/>
                                            </p:txEl>
                                          </p:spTgt>
                                        </p:tgtEl>
                                      </p:cBhvr>
                                    </p:animEffect>
                                    <p:anim calcmode="lin" valueType="num">
                                      <p:cBhvr>
                                        <p:cTn id="15" dur="2000" fill="hold"/>
                                        <p:tgtEl>
                                          <p:spTgt spid="339971">
                                            <p:txEl>
                                              <p:pRg st="5" end="5"/>
                                            </p:txEl>
                                          </p:spTgt>
                                        </p:tgtEl>
                                        <p:attrNameLst>
                                          <p:attrName>ppt_w</p:attrName>
                                        </p:attrNameLst>
                                      </p:cBhvr>
                                      <p:tavLst>
                                        <p:tav tm="0" fmla="#ppt_w*sin(2.5*pi*$)">
                                          <p:val>
                                            <p:fltVal val="0"/>
                                          </p:val>
                                        </p:tav>
                                        <p:tav tm="100000">
                                          <p:val>
                                            <p:fltVal val="1"/>
                                          </p:val>
                                        </p:tav>
                                      </p:tavLst>
                                    </p:anim>
                                    <p:anim calcmode="lin" valueType="num">
                                      <p:cBhvr>
                                        <p:cTn id="16" dur="2000" fill="hold"/>
                                        <p:tgtEl>
                                          <p:spTgt spid="339971">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339971">
                                            <p:txEl>
                                              <p:pRg st="6" end="6"/>
                                            </p:txEl>
                                          </p:spTgt>
                                        </p:tgtEl>
                                        <p:attrNameLst>
                                          <p:attrName>style.visibility</p:attrName>
                                        </p:attrNameLst>
                                      </p:cBhvr>
                                      <p:to>
                                        <p:strVal val="visible"/>
                                      </p:to>
                                    </p:set>
                                    <p:animEffect transition="in" filter="fade">
                                      <p:cBhvr>
                                        <p:cTn id="21" dur="2000"/>
                                        <p:tgtEl>
                                          <p:spTgt spid="339971">
                                            <p:txEl>
                                              <p:pRg st="6" end="6"/>
                                            </p:txEl>
                                          </p:spTgt>
                                        </p:tgtEl>
                                      </p:cBhvr>
                                    </p:animEffect>
                                    <p:anim calcmode="lin" valueType="num">
                                      <p:cBhvr>
                                        <p:cTn id="22" dur="2000" fill="hold"/>
                                        <p:tgtEl>
                                          <p:spTgt spid="339971">
                                            <p:txEl>
                                              <p:pRg st="6" end="6"/>
                                            </p:txEl>
                                          </p:spTgt>
                                        </p:tgtEl>
                                        <p:attrNameLst>
                                          <p:attrName>ppt_w</p:attrName>
                                        </p:attrNameLst>
                                      </p:cBhvr>
                                      <p:tavLst>
                                        <p:tav tm="0" fmla="#ppt_w*sin(2.5*pi*$)">
                                          <p:val>
                                            <p:fltVal val="0"/>
                                          </p:val>
                                        </p:tav>
                                        <p:tav tm="100000">
                                          <p:val>
                                            <p:fltVal val="1"/>
                                          </p:val>
                                        </p:tav>
                                      </p:tavLst>
                                    </p:anim>
                                    <p:anim calcmode="lin" valueType="num">
                                      <p:cBhvr>
                                        <p:cTn id="23" dur="2000" fill="hold"/>
                                        <p:tgtEl>
                                          <p:spTgt spid="339971">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339971">
                                            <p:txEl>
                                              <p:pRg st="7" end="7"/>
                                            </p:txEl>
                                          </p:spTgt>
                                        </p:tgtEl>
                                        <p:attrNameLst>
                                          <p:attrName>style.visibility</p:attrName>
                                        </p:attrNameLst>
                                      </p:cBhvr>
                                      <p:to>
                                        <p:strVal val="visible"/>
                                      </p:to>
                                    </p:set>
                                    <p:animEffect transition="in" filter="fade">
                                      <p:cBhvr>
                                        <p:cTn id="28" dur="2000"/>
                                        <p:tgtEl>
                                          <p:spTgt spid="339971">
                                            <p:txEl>
                                              <p:pRg st="7" end="7"/>
                                            </p:txEl>
                                          </p:spTgt>
                                        </p:tgtEl>
                                      </p:cBhvr>
                                    </p:animEffect>
                                    <p:anim calcmode="lin" valueType="num">
                                      <p:cBhvr>
                                        <p:cTn id="29" dur="2000" fill="hold"/>
                                        <p:tgtEl>
                                          <p:spTgt spid="339971">
                                            <p:txEl>
                                              <p:pRg st="7" end="7"/>
                                            </p:txEl>
                                          </p:spTgt>
                                        </p:tgtEl>
                                        <p:attrNameLst>
                                          <p:attrName>ppt_w</p:attrName>
                                        </p:attrNameLst>
                                      </p:cBhvr>
                                      <p:tavLst>
                                        <p:tav tm="0" fmla="#ppt_w*sin(2.5*pi*$)">
                                          <p:val>
                                            <p:fltVal val="0"/>
                                          </p:val>
                                        </p:tav>
                                        <p:tav tm="100000">
                                          <p:val>
                                            <p:fltVal val="1"/>
                                          </p:val>
                                        </p:tav>
                                      </p:tavLst>
                                    </p:anim>
                                    <p:anim calcmode="lin" valueType="num">
                                      <p:cBhvr>
                                        <p:cTn id="30" dur="2000" fill="hold"/>
                                        <p:tgtEl>
                                          <p:spTgt spid="339971">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339972">
                                            <p:txEl>
                                              <p:pRg st="1" end="1"/>
                                            </p:txEl>
                                          </p:spTgt>
                                        </p:tgtEl>
                                        <p:attrNameLst>
                                          <p:attrName>style.visibility</p:attrName>
                                        </p:attrNameLst>
                                      </p:cBhvr>
                                      <p:to>
                                        <p:strVal val="visible"/>
                                      </p:to>
                                    </p:set>
                                    <p:animEffect transition="in" filter="fade">
                                      <p:cBhvr>
                                        <p:cTn id="35" dur="2000"/>
                                        <p:tgtEl>
                                          <p:spTgt spid="339972">
                                            <p:txEl>
                                              <p:pRg st="1" end="1"/>
                                            </p:txEl>
                                          </p:spTgt>
                                        </p:tgtEl>
                                      </p:cBhvr>
                                    </p:animEffect>
                                    <p:anim calcmode="lin" valueType="num">
                                      <p:cBhvr>
                                        <p:cTn id="36" dur="2000" fill="hold"/>
                                        <p:tgtEl>
                                          <p:spTgt spid="339972">
                                            <p:txEl>
                                              <p:pRg st="1" end="1"/>
                                            </p:txEl>
                                          </p:spTgt>
                                        </p:tgtEl>
                                        <p:attrNameLst>
                                          <p:attrName>ppt_w</p:attrName>
                                        </p:attrNameLst>
                                      </p:cBhvr>
                                      <p:tavLst>
                                        <p:tav tm="0" fmla="#ppt_w*sin(2.5*pi*$)">
                                          <p:val>
                                            <p:fltVal val="0"/>
                                          </p:val>
                                        </p:tav>
                                        <p:tav tm="100000">
                                          <p:val>
                                            <p:fltVal val="1"/>
                                          </p:val>
                                        </p:tav>
                                      </p:tavLst>
                                    </p:anim>
                                    <p:anim calcmode="lin" valueType="num">
                                      <p:cBhvr>
                                        <p:cTn id="37" dur="2000" fill="hold"/>
                                        <p:tgtEl>
                                          <p:spTgt spid="339972">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339972">
                                            <p:txEl>
                                              <p:pRg st="2" end="2"/>
                                            </p:txEl>
                                          </p:spTgt>
                                        </p:tgtEl>
                                        <p:attrNameLst>
                                          <p:attrName>style.visibility</p:attrName>
                                        </p:attrNameLst>
                                      </p:cBhvr>
                                      <p:to>
                                        <p:strVal val="visible"/>
                                      </p:to>
                                    </p:set>
                                    <p:animEffect transition="in" filter="fade">
                                      <p:cBhvr>
                                        <p:cTn id="42" dur="2000"/>
                                        <p:tgtEl>
                                          <p:spTgt spid="339972">
                                            <p:txEl>
                                              <p:pRg st="2" end="2"/>
                                            </p:txEl>
                                          </p:spTgt>
                                        </p:tgtEl>
                                      </p:cBhvr>
                                    </p:animEffect>
                                    <p:anim calcmode="lin" valueType="num">
                                      <p:cBhvr>
                                        <p:cTn id="43" dur="2000" fill="hold"/>
                                        <p:tgtEl>
                                          <p:spTgt spid="339972">
                                            <p:txEl>
                                              <p:pRg st="2" end="2"/>
                                            </p:txEl>
                                          </p:spTgt>
                                        </p:tgtEl>
                                        <p:attrNameLst>
                                          <p:attrName>ppt_w</p:attrName>
                                        </p:attrNameLst>
                                      </p:cBhvr>
                                      <p:tavLst>
                                        <p:tav tm="0" fmla="#ppt_w*sin(2.5*pi*$)">
                                          <p:val>
                                            <p:fltVal val="0"/>
                                          </p:val>
                                        </p:tav>
                                        <p:tav tm="100000">
                                          <p:val>
                                            <p:fltVal val="1"/>
                                          </p:val>
                                        </p:tav>
                                      </p:tavLst>
                                    </p:anim>
                                    <p:anim calcmode="lin" valueType="num">
                                      <p:cBhvr>
                                        <p:cTn id="44" dur="2000" fill="hold"/>
                                        <p:tgtEl>
                                          <p:spTgt spid="339972">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45" presetClass="entr" presetSubtype="0" fill="hold" nodeType="clickEffect">
                                  <p:stCondLst>
                                    <p:cond delay="0"/>
                                  </p:stCondLst>
                                  <p:childTnLst>
                                    <p:set>
                                      <p:cBhvr>
                                        <p:cTn id="48" dur="1" fill="hold">
                                          <p:stCondLst>
                                            <p:cond delay="0"/>
                                          </p:stCondLst>
                                        </p:cTn>
                                        <p:tgtEl>
                                          <p:spTgt spid="339972">
                                            <p:txEl>
                                              <p:pRg st="3" end="3"/>
                                            </p:txEl>
                                          </p:spTgt>
                                        </p:tgtEl>
                                        <p:attrNameLst>
                                          <p:attrName>style.visibility</p:attrName>
                                        </p:attrNameLst>
                                      </p:cBhvr>
                                      <p:to>
                                        <p:strVal val="visible"/>
                                      </p:to>
                                    </p:set>
                                    <p:animEffect transition="in" filter="fade">
                                      <p:cBhvr>
                                        <p:cTn id="49" dur="2000"/>
                                        <p:tgtEl>
                                          <p:spTgt spid="339972">
                                            <p:txEl>
                                              <p:pRg st="3" end="3"/>
                                            </p:txEl>
                                          </p:spTgt>
                                        </p:tgtEl>
                                      </p:cBhvr>
                                    </p:animEffect>
                                    <p:anim calcmode="lin" valueType="num">
                                      <p:cBhvr>
                                        <p:cTn id="50" dur="2000" fill="hold"/>
                                        <p:tgtEl>
                                          <p:spTgt spid="339972">
                                            <p:txEl>
                                              <p:pRg st="3" end="3"/>
                                            </p:txEl>
                                          </p:spTgt>
                                        </p:tgtEl>
                                        <p:attrNameLst>
                                          <p:attrName>ppt_w</p:attrName>
                                        </p:attrNameLst>
                                      </p:cBhvr>
                                      <p:tavLst>
                                        <p:tav tm="0" fmla="#ppt_w*sin(2.5*pi*$)">
                                          <p:val>
                                            <p:fltVal val="0"/>
                                          </p:val>
                                        </p:tav>
                                        <p:tav tm="100000">
                                          <p:val>
                                            <p:fltVal val="1"/>
                                          </p:val>
                                        </p:tav>
                                      </p:tavLst>
                                    </p:anim>
                                    <p:anim calcmode="lin" valueType="num">
                                      <p:cBhvr>
                                        <p:cTn id="51" dur="2000" fill="hold"/>
                                        <p:tgtEl>
                                          <p:spTgt spid="339972">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a:xfrm>
            <a:off x="0" y="381000"/>
            <a:ext cx="6172200" cy="1539875"/>
          </a:xfrm>
        </p:spPr>
        <p:txBody>
          <a:bodyPr/>
          <a:lstStyle/>
          <a:p>
            <a:pPr algn="ctr" eaLnBrk="1" hangingPunct="1"/>
            <a:r>
              <a:rPr lang="en-US" altLang="en-US" sz="3600" dirty="0">
                <a:latin typeface="Arial" panose="020B0604020202020204" pitchFamily="34" charset="0"/>
                <a:cs typeface="Arial" panose="020B0604020202020204" pitchFamily="34" charset="0"/>
              </a:rPr>
              <a:t>What about </a:t>
            </a:r>
            <a:r>
              <a:rPr lang="en-US" altLang="en-US" sz="3600" dirty="0" smtClean="0">
                <a:latin typeface="Arial" panose="020B0604020202020204" pitchFamily="34" charset="0"/>
                <a:cs typeface="Arial" panose="020B0604020202020204" pitchFamily="34" charset="0"/>
              </a:rPr>
              <a:t>1:1Sitters/Direct Observers</a:t>
            </a:r>
            <a:endParaRPr lang="en-US" altLang="en-US" sz="3600" dirty="0">
              <a:latin typeface="Arial" panose="020B0604020202020204" pitchFamily="34" charset="0"/>
              <a:cs typeface="Arial" panose="020B0604020202020204" pitchFamily="34" charset="0"/>
            </a:endParaRPr>
          </a:p>
        </p:txBody>
      </p:sp>
      <p:sp>
        <p:nvSpPr>
          <p:cNvPr id="82947" name="Rectangle 3"/>
          <p:cNvSpPr>
            <a:spLocks noGrp="1" noChangeArrowheads="1"/>
          </p:cNvSpPr>
          <p:nvPr>
            <p:ph type="body" sz="half" idx="4294967295"/>
          </p:nvPr>
        </p:nvSpPr>
        <p:spPr>
          <a:xfrm>
            <a:off x="457200" y="1920875"/>
            <a:ext cx="6554788" cy="4708525"/>
          </a:xfrm>
        </p:spPr>
        <p:txBody>
          <a:bodyPr/>
          <a:lstStyle/>
          <a:p>
            <a:pPr lvl="1" eaLnBrk="1" hangingPunct="1">
              <a:buFontTx/>
              <a:buChar char="•"/>
              <a:defRPr/>
            </a:pPr>
            <a:r>
              <a:rPr lang="en-US" altLang="en-US" sz="2200" dirty="0" smtClean="0">
                <a:latin typeface="Arial" panose="020B0604020202020204" pitchFamily="34" charset="0"/>
                <a:cs typeface="Arial" panose="020B0604020202020204" pitchFamily="34" charset="0"/>
              </a:rPr>
              <a:t>Sitters </a:t>
            </a:r>
            <a:r>
              <a:rPr lang="en-US" altLang="en-US" sz="2200" dirty="0">
                <a:latin typeface="Arial" panose="020B0604020202020204" pitchFamily="34" charset="0"/>
                <a:cs typeface="Arial" panose="020B0604020202020204" pitchFamily="34" charset="0"/>
              </a:rPr>
              <a:t>remain with patient</a:t>
            </a:r>
          </a:p>
          <a:p>
            <a:pPr lvl="1" eaLnBrk="1" hangingPunct="1">
              <a:buFontTx/>
              <a:buChar char="•"/>
              <a:defRPr/>
            </a:pPr>
            <a:r>
              <a:rPr lang="en-US" altLang="en-US" sz="2200" dirty="0">
                <a:latin typeface="Arial" panose="020B0604020202020204" pitchFamily="34" charset="0"/>
                <a:cs typeface="Arial" panose="020B0604020202020204" pitchFamily="34" charset="0"/>
              </a:rPr>
              <a:t>Current sitter should leave only after another sitter </a:t>
            </a:r>
            <a:r>
              <a:rPr lang="en-US" altLang="en-US" sz="2200" dirty="0" smtClean="0">
                <a:latin typeface="Arial" panose="020B0604020202020204" pitchFamily="34" charset="0"/>
                <a:cs typeface="Arial" panose="020B0604020202020204" pitchFamily="34" charset="0"/>
              </a:rPr>
              <a:t>arrives </a:t>
            </a:r>
            <a:endParaRPr lang="en-US" altLang="en-US" sz="2200" dirty="0">
              <a:latin typeface="Arial" panose="020B0604020202020204" pitchFamily="34" charset="0"/>
              <a:cs typeface="Arial" panose="020B0604020202020204" pitchFamily="34" charset="0"/>
            </a:endParaRPr>
          </a:p>
          <a:p>
            <a:pPr lvl="1" eaLnBrk="1" hangingPunct="1">
              <a:buFontTx/>
              <a:buChar char="•"/>
              <a:defRPr/>
            </a:pPr>
            <a:r>
              <a:rPr lang="en-US" altLang="en-US" sz="2200" dirty="0">
                <a:latin typeface="Arial" panose="020B0604020202020204" pitchFamily="34" charset="0"/>
                <a:cs typeface="Arial" panose="020B0604020202020204" pitchFamily="34" charset="0"/>
              </a:rPr>
              <a:t>Re-evaluation by RNs of continued need of </a:t>
            </a:r>
            <a:r>
              <a:rPr lang="en-US" altLang="en-US" sz="2200" dirty="0" smtClean="0">
                <a:latin typeface="Arial" panose="020B0604020202020204" pitchFamily="34" charset="0"/>
                <a:cs typeface="Arial" panose="020B0604020202020204" pitchFamily="34" charset="0"/>
              </a:rPr>
              <a:t>sitter use is done every </a:t>
            </a:r>
            <a:r>
              <a:rPr lang="en-US" altLang="en-US" sz="2200" dirty="0">
                <a:latin typeface="Arial" panose="020B0604020202020204" pitchFamily="34" charset="0"/>
                <a:cs typeface="Arial" panose="020B0604020202020204" pitchFamily="34" charset="0"/>
              </a:rPr>
              <a:t>8 </a:t>
            </a:r>
            <a:r>
              <a:rPr lang="en-US" altLang="en-US" sz="2200" dirty="0" smtClean="0">
                <a:latin typeface="Arial" panose="020B0604020202020204" pitchFamily="34" charset="0"/>
                <a:cs typeface="Arial" panose="020B0604020202020204" pitchFamily="34" charset="0"/>
              </a:rPr>
              <a:t>hours –  </a:t>
            </a:r>
            <a:r>
              <a:rPr lang="en-US" altLang="en-US" sz="2200" dirty="0">
                <a:latin typeface="Arial" panose="020B0604020202020204" pitchFamily="34" charset="0"/>
                <a:cs typeface="Arial" panose="020B0604020202020204" pitchFamily="34" charset="0"/>
              </a:rPr>
              <a:t>Refer any sitter concerns to the patient’s RN </a:t>
            </a:r>
            <a:endParaRPr lang="en-US" altLang="en-US" sz="2200" dirty="0" smtClean="0">
              <a:latin typeface="Arial" panose="020B0604020202020204" pitchFamily="34" charset="0"/>
              <a:cs typeface="Arial" panose="020B0604020202020204" pitchFamily="34" charset="0"/>
            </a:endParaRPr>
          </a:p>
          <a:p>
            <a:pPr lvl="1" eaLnBrk="1" hangingPunct="1">
              <a:buFontTx/>
              <a:buChar char="•"/>
              <a:defRPr/>
            </a:pPr>
            <a:r>
              <a:rPr lang="en-US" altLang="en-US" sz="2200" i="1" dirty="0" smtClean="0">
                <a:solidFill>
                  <a:schemeClr val="tx2"/>
                </a:solidFill>
                <a:latin typeface="Arial" panose="020B0604020202020204" pitchFamily="34" charset="0"/>
                <a:cs typeface="Arial" panose="020B0604020202020204" pitchFamily="34" charset="0"/>
              </a:rPr>
              <a:t>Must </a:t>
            </a:r>
            <a:r>
              <a:rPr lang="en-US" altLang="en-US" sz="2200" i="1" dirty="0">
                <a:solidFill>
                  <a:schemeClr val="tx2"/>
                </a:solidFill>
                <a:latin typeface="Arial" panose="020B0604020202020204" pitchFamily="34" charset="0"/>
                <a:cs typeface="Arial" panose="020B0604020202020204" pitchFamily="34" charset="0"/>
              </a:rPr>
              <a:t>go with patient for any “road trips</a:t>
            </a:r>
            <a:r>
              <a:rPr lang="en-US" altLang="en-US" sz="2200" i="1" dirty="0" smtClean="0">
                <a:solidFill>
                  <a:schemeClr val="tx2"/>
                </a:solidFill>
                <a:latin typeface="Arial" panose="020B0604020202020204" pitchFamily="34" charset="0"/>
                <a:cs typeface="Arial" panose="020B0604020202020204" pitchFamily="34" charset="0"/>
              </a:rPr>
              <a:t>”</a:t>
            </a:r>
          </a:p>
          <a:p>
            <a:pPr lvl="1" eaLnBrk="1" hangingPunct="1">
              <a:buFontTx/>
              <a:buChar char="•"/>
              <a:defRPr/>
            </a:pPr>
            <a:endParaRPr lang="en-US" altLang="en-US" sz="2200" i="1" dirty="0">
              <a:solidFill>
                <a:schemeClr val="tx2"/>
              </a:solidFill>
              <a:latin typeface="Arial" panose="020B0604020202020204" pitchFamily="34" charset="0"/>
              <a:cs typeface="Arial" panose="020B0604020202020204" pitchFamily="34" charset="0"/>
            </a:endParaRPr>
          </a:p>
          <a:p>
            <a:pPr marL="342900" lvl="1" indent="0" eaLnBrk="1" hangingPunct="1">
              <a:buNone/>
              <a:defRPr/>
            </a:pPr>
            <a:endParaRPr lang="en-US" altLang="en-US" sz="2000" dirty="0" smtClean="0">
              <a:latin typeface="Arial" panose="020B0604020202020204" pitchFamily="34" charset="0"/>
              <a:cs typeface="Arial" panose="020B0604020202020204" pitchFamily="34" charset="0"/>
            </a:endParaRPr>
          </a:p>
          <a:p>
            <a:pPr marL="342900" lvl="1" indent="0" eaLnBrk="1" hangingPunct="1">
              <a:buNone/>
              <a:defRPr/>
            </a:pPr>
            <a:endParaRPr lang="en-US" altLang="en-US" sz="2000" dirty="0">
              <a:latin typeface="Arial" panose="020B0604020202020204" pitchFamily="34" charset="0"/>
              <a:cs typeface="Arial" panose="020B0604020202020204" pitchFamily="34" charset="0"/>
            </a:endParaRPr>
          </a:p>
          <a:p>
            <a:pPr marL="342900" lvl="1" indent="0" eaLnBrk="1" hangingPunct="1">
              <a:buNone/>
              <a:defRPr/>
            </a:pPr>
            <a:r>
              <a:rPr lang="en-US" altLang="en-US" sz="2000" dirty="0" smtClean="0">
                <a:latin typeface="Arial" panose="020B0604020202020204" pitchFamily="34" charset="0"/>
                <a:cs typeface="Arial" panose="020B0604020202020204" pitchFamily="34" charset="0"/>
              </a:rPr>
              <a:t>Policy </a:t>
            </a:r>
            <a:r>
              <a:rPr lang="en-US" altLang="en-US" sz="2000" dirty="0">
                <a:latin typeface="Arial" panose="020B0604020202020204" pitchFamily="34" charset="0"/>
                <a:cs typeface="Arial" panose="020B0604020202020204" pitchFamily="34" charset="0"/>
              </a:rPr>
              <a:t>: Fall Risk </a:t>
            </a:r>
            <a:r>
              <a:rPr lang="en-US" altLang="en-US" sz="2000" dirty="0" smtClean="0">
                <a:latin typeface="Arial" panose="020B0604020202020204" pitchFamily="34" charset="0"/>
                <a:cs typeface="Arial" panose="020B0604020202020204" pitchFamily="34" charset="0"/>
              </a:rPr>
              <a:t>&amp; Prevention </a:t>
            </a:r>
            <a:r>
              <a:rPr lang="en-US" altLang="en-US" sz="2000" dirty="0">
                <a:latin typeface="Arial" panose="020B0604020202020204" pitchFamily="34" charset="0"/>
                <a:cs typeface="Arial" panose="020B0604020202020204" pitchFamily="34" charset="0"/>
              </a:rPr>
              <a:t>CHS-QPS-001</a:t>
            </a:r>
          </a:p>
          <a:p>
            <a:pPr marL="342900" lvl="1" indent="0" eaLnBrk="1" hangingPunct="1">
              <a:buNone/>
              <a:defRPr/>
            </a:pPr>
            <a:r>
              <a:rPr lang="en-US" altLang="en-US" sz="2000" dirty="0">
                <a:latin typeface="Arial" panose="020B0604020202020204" pitchFamily="34" charset="0"/>
                <a:cs typeface="Arial" panose="020B0604020202020204" pitchFamily="34" charset="0"/>
              </a:rPr>
              <a:t>            : Sitter Utilization </a:t>
            </a:r>
            <a:r>
              <a:rPr lang="en-US" altLang="en-US" sz="2000" dirty="0" smtClean="0">
                <a:latin typeface="Arial" panose="020B0604020202020204" pitchFamily="34" charset="0"/>
                <a:cs typeface="Arial" panose="020B0604020202020204" pitchFamily="34" charset="0"/>
              </a:rPr>
              <a:t>PCS-0134</a:t>
            </a:r>
            <a:endParaRPr lang="en-US" altLang="en-US" sz="2000" dirty="0">
              <a:latin typeface="Arial" panose="020B0604020202020204" pitchFamily="34" charset="0"/>
              <a:cs typeface="Arial" panose="020B0604020202020204" pitchFamily="34" charset="0"/>
            </a:endParaRPr>
          </a:p>
        </p:txBody>
      </p:sp>
      <p:pic>
        <p:nvPicPr>
          <p:cNvPr id="83972" name="Picture 4" descr="th?id=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52400"/>
            <a:ext cx="1728788"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5523949"/>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p:txBody>
          <a:bodyPr/>
          <a:lstStyle/>
          <a:p>
            <a:pPr eaLnBrk="1" hangingPunct="1"/>
            <a:r>
              <a:rPr lang="en-US" altLang="en-US" sz="3600" dirty="0" smtClean="0"/>
              <a:t>If a Fall Occurs</a:t>
            </a:r>
          </a:p>
        </p:txBody>
      </p:sp>
      <p:sp>
        <p:nvSpPr>
          <p:cNvPr id="348164" name="Rectangle 4"/>
          <p:cNvSpPr>
            <a:spLocks noGrp="1" noChangeArrowheads="1"/>
          </p:cNvSpPr>
          <p:nvPr>
            <p:ph sz="half" idx="2"/>
          </p:nvPr>
        </p:nvSpPr>
        <p:spPr>
          <a:xfrm>
            <a:off x="457200" y="2285999"/>
            <a:ext cx="7086600" cy="3962401"/>
          </a:xfrm>
        </p:spPr>
        <p:txBody>
          <a:bodyPr/>
          <a:lstStyle/>
          <a:p>
            <a:pPr eaLnBrk="1" hangingPunct="1">
              <a:buFont typeface="Wingdings" panose="05000000000000000000" pitchFamily="2" charset="2"/>
              <a:buNone/>
              <a:defRPr/>
            </a:pPr>
            <a:r>
              <a:rPr lang="en-US" altLang="en-US" sz="2400" dirty="0">
                <a:solidFill>
                  <a:schemeClr val="tx2"/>
                </a:solidFill>
              </a:rPr>
              <a:t>Notify</a:t>
            </a:r>
            <a:r>
              <a:rPr lang="en-US" altLang="en-US" sz="2400" dirty="0">
                <a:solidFill>
                  <a:srgbClr val="FFFF00"/>
                </a:solidFill>
              </a:rPr>
              <a:t> </a:t>
            </a:r>
          </a:p>
          <a:p>
            <a:pPr lvl="1" eaLnBrk="1" hangingPunct="1">
              <a:buFont typeface="Wingdings" panose="05000000000000000000" pitchFamily="2" charset="2"/>
              <a:buChar char="ü"/>
              <a:defRPr/>
            </a:pPr>
            <a:r>
              <a:rPr lang="en-US" altLang="en-US" sz="2200" dirty="0" smtClean="0"/>
              <a:t>Nursing Supervisor</a:t>
            </a:r>
            <a:r>
              <a:rPr lang="en-US" altLang="en-US" sz="2200" dirty="0"/>
              <a:t> </a:t>
            </a:r>
            <a:r>
              <a:rPr lang="en-US" altLang="en-US" sz="2200" dirty="0" smtClean="0"/>
              <a:t>&amp; Nurse </a:t>
            </a:r>
            <a:r>
              <a:rPr lang="en-US" altLang="en-US" sz="2200" dirty="0"/>
              <a:t>Manager </a:t>
            </a:r>
            <a:r>
              <a:rPr lang="en-US" altLang="en-US" sz="2200" dirty="0" smtClean="0"/>
              <a:t> </a:t>
            </a:r>
            <a:endParaRPr lang="en-US" altLang="en-US" sz="2200" dirty="0"/>
          </a:p>
          <a:p>
            <a:pPr eaLnBrk="1" hangingPunct="1">
              <a:buFont typeface="Wingdings" panose="05000000000000000000" pitchFamily="2" charset="2"/>
              <a:buNone/>
            </a:pPr>
            <a:r>
              <a:rPr lang="en-US" altLang="en-US" sz="2400" dirty="0" smtClean="0">
                <a:solidFill>
                  <a:srgbClr val="FF0000"/>
                </a:solidFill>
                <a:effectLst/>
              </a:rPr>
              <a:t>Notify the Provider  </a:t>
            </a:r>
          </a:p>
          <a:p>
            <a:pPr eaLnBrk="1" hangingPunct="1">
              <a:buFont typeface="Wingdings" panose="05000000000000000000" pitchFamily="2" charset="2"/>
              <a:buNone/>
            </a:pPr>
            <a:r>
              <a:rPr lang="en-US" altLang="en-US" sz="2400" dirty="0" smtClean="0"/>
              <a:t>They need to know :</a:t>
            </a:r>
          </a:p>
          <a:p>
            <a:pPr lvl="1" eaLnBrk="1" hangingPunct="1">
              <a:buFontTx/>
              <a:buChar char="•"/>
            </a:pPr>
            <a:r>
              <a:rPr lang="en-US" altLang="en-US" sz="2200" dirty="0" smtClean="0"/>
              <a:t>Patient meds</a:t>
            </a:r>
          </a:p>
          <a:p>
            <a:pPr lvl="1" eaLnBrk="1" hangingPunct="1">
              <a:buFontTx/>
              <a:buChar char="•"/>
            </a:pPr>
            <a:r>
              <a:rPr lang="en-US" altLang="en-US" sz="2200" dirty="0" smtClean="0"/>
              <a:t>Was there direct injury to patient’s head?</a:t>
            </a:r>
          </a:p>
          <a:p>
            <a:pPr lvl="1" eaLnBrk="1" hangingPunct="1">
              <a:buFontTx/>
              <a:buChar char="•"/>
            </a:pPr>
            <a:r>
              <a:rPr lang="en-US" altLang="en-US" sz="2200" dirty="0" smtClean="0"/>
              <a:t>Does the patient require follow up?</a:t>
            </a:r>
            <a:endParaRPr lang="en-US" altLang="en-US" sz="2200" dirty="0"/>
          </a:p>
          <a:p>
            <a:pPr marL="457200" lvl="1" indent="0" eaLnBrk="1" hangingPunct="1">
              <a:buNone/>
            </a:pPr>
            <a:r>
              <a:rPr lang="en-US" altLang="en-US" sz="2200" dirty="0" smtClean="0"/>
              <a:t>Complete an occurrence report</a:t>
            </a:r>
          </a:p>
          <a:p>
            <a:pPr marL="457200" lvl="1" indent="0" eaLnBrk="1" hangingPunct="1">
              <a:buNone/>
            </a:pPr>
            <a:r>
              <a:rPr lang="en-US" altLang="en-US" sz="2200" dirty="0" smtClean="0"/>
              <a:t>Call a post fall huddle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609600"/>
            <a:ext cx="1428750" cy="14287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8164">
                                            <p:txEl>
                                              <p:pRg st="7" end="7"/>
                                            </p:txEl>
                                          </p:spTgt>
                                        </p:tgtEl>
                                        <p:attrNameLst>
                                          <p:attrName>style.visibility</p:attrName>
                                        </p:attrNameLst>
                                      </p:cBhvr>
                                      <p:to>
                                        <p:strVal val="visible"/>
                                      </p:to>
                                    </p:set>
                                    <p:anim calcmode="lin" valueType="num">
                                      <p:cBhvr additive="base">
                                        <p:cTn id="7" dur="500" fill="hold"/>
                                        <p:tgtEl>
                                          <p:spTgt spid="348164">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164">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48164">
                                            <p:txEl>
                                              <p:pRg st="8" end="8"/>
                                            </p:txEl>
                                          </p:spTgt>
                                        </p:tgtEl>
                                        <p:attrNameLst>
                                          <p:attrName>style.visibility</p:attrName>
                                        </p:attrNameLst>
                                      </p:cBhvr>
                                      <p:to>
                                        <p:strVal val="visible"/>
                                      </p:to>
                                    </p:set>
                                    <p:anim calcmode="lin" valueType="num">
                                      <p:cBhvr additive="base">
                                        <p:cTn id="11" dur="500" fill="hold"/>
                                        <p:tgtEl>
                                          <p:spTgt spid="348164">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4816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Purposeful Rounding</a:t>
            </a:r>
            <a:endParaRPr lang="en-US" b="1" i="1" dirty="0">
              <a:solidFill>
                <a:srgbClr val="0070C0"/>
              </a:solidFill>
              <a:latin typeface="+mn-lt"/>
            </a:endParaRPr>
          </a:p>
        </p:txBody>
      </p:sp>
      <p:sp>
        <p:nvSpPr>
          <p:cNvPr id="3" name="Content Placeholder 2"/>
          <p:cNvSpPr>
            <a:spLocks noGrp="1"/>
          </p:cNvSpPr>
          <p:nvPr>
            <p:ph idx="1"/>
          </p:nvPr>
        </p:nvSpPr>
        <p:spPr>
          <a:xfrm>
            <a:off x="457200" y="1752600"/>
            <a:ext cx="5029200" cy="4373563"/>
          </a:xfrm>
        </p:spPr>
        <p:txBody>
          <a:bodyPr anchor="ctr"/>
          <a:lstStyle/>
          <a:p>
            <a:pPr lvl="0">
              <a:buFont typeface="Wingdings" panose="05000000000000000000" pitchFamily="2" charset="2"/>
              <a:buChar char="v"/>
            </a:pPr>
            <a:r>
              <a:rPr lang="en-US" sz="1800" dirty="0"/>
              <a:t>“Hi Mr. Smith I am here to do my hourly rounding.”</a:t>
            </a:r>
          </a:p>
          <a:p>
            <a:pPr lvl="0">
              <a:buFont typeface="Wingdings" panose="05000000000000000000" pitchFamily="2" charset="2"/>
              <a:buChar char="v"/>
            </a:pPr>
            <a:r>
              <a:rPr lang="en-US" sz="1800" b="1" i="1" dirty="0"/>
              <a:t>Pain – </a:t>
            </a:r>
            <a:r>
              <a:rPr lang="en-US" sz="1800" dirty="0"/>
              <a:t>“How is your pain right now?”</a:t>
            </a:r>
          </a:p>
          <a:p>
            <a:pPr lvl="0">
              <a:buFont typeface="Wingdings" panose="05000000000000000000" pitchFamily="2" charset="2"/>
              <a:buChar char="v"/>
            </a:pPr>
            <a:r>
              <a:rPr lang="en-US" sz="1800" b="1" i="1" dirty="0"/>
              <a:t>Position – </a:t>
            </a:r>
            <a:r>
              <a:rPr lang="en-US" sz="1800" dirty="0"/>
              <a:t>“Are you comfortable?  Would you like me to help you get repositioned?”</a:t>
            </a:r>
          </a:p>
          <a:p>
            <a:pPr lvl="0">
              <a:buFont typeface="Wingdings" panose="05000000000000000000" pitchFamily="2" charset="2"/>
              <a:buChar char="v"/>
            </a:pPr>
            <a:r>
              <a:rPr lang="en-US" sz="1800" b="1" i="1" dirty="0"/>
              <a:t>Personal Hygiene – </a:t>
            </a:r>
            <a:r>
              <a:rPr lang="en-US" sz="1800" dirty="0"/>
              <a:t>“While I am here, let’s try going to the bathroom”</a:t>
            </a:r>
          </a:p>
          <a:p>
            <a:pPr lvl="0">
              <a:buFont typeface="Wingdings" panose="05000000000000000000" pitchFamily="2" charset="2"/>
              <a:buChar char="v"/>
            </a:pPr>
            <a:r>
              <a:rPr lang="en-US" sz="1800" b="1" i="1" dirty="0"/>
              <a:t>Possessions – </a:t>
            </a:r>
            <a:r>
              <a:rPr lang="en-US" sz="1800" dirty="0"/>
              <a:t>“Is there anything I can move closer to you so that you can reach it?”</a:t>
            </a:r>
            <a:endParaRPr lang="en-US" sz="1800" b="1" dirty="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58150" y="5032772"/>
            <a:ext cx="457200" cy="457200"/>
          </a:xfrm>
          <a:prstGeom prst="rect">
            <a:avLst/>
          </a:prstGeom>
        </p:spPr>
      </p:pic>
      <p:pic>
        <p:nvPicPr>
          <p:cNvPr id="6" name="Picture 5"/>
          <p:cNvPicPr>
            <a:picLocks noChangeAspect="1"/>
          </p:cNvPicPr>
          <p:nvPr/>
        </p:nvPicPr>
        <p:blipFill>
          <a:blip r:embed="rId6"/>
          <a:stretch>
            <a:fillRect/>
          </a:stretch>
        </p:blipFill>
        <p:spPr>
          <a:xfrm>
            <a:off x="5562600" y="1417638"/>
            <a:ext cx="3393660" cy="4849812"/>
          </a:xfrm>
          <a:prstGeom prst="rect">
            <a:avLst/>
          </a:prstGeom>
        </p:spPr>
      </p:pic>
    </p:spTree>
    <p:extLst>
      <p:ext uri="{BB962C8B-B14F-4D97-AF65-F5344CB8AC3E}">
        <p14:creationId xmlns:p14="http://schemas.microsoft.com/office/powerpoint/2010/main" val="2581186126"/>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3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81650"/>
            <a:ext cx="8229600" cy="1143000"/>
          </a:xfrm>
        </p:spPr>
        <p:txBody>
          <a:bodyPr/>
          <a:lstStyle/>
          <a:p>
            <a:r>
              <a:rPr lang="en-US" sz="3600" dirty="0" smtClean="0"/>
              <a:t>Catholic Health Quality Care</a:t>
            </a:r>
            <a:endParaRPr lang="en-US" sz="3600" dirty="0"/>
          </a:p>
        </p:txBody>
      </p:sp>
      <p:sp>
        <p:nvSpPr>
          <p:cNvPr id="3" name="Content Placeholder 2"/>
          <p:cNvSpPr>
            <a:spLocks noGrp="1"/>
          </p:cNvSpPr>
          <p:nvPr>
            <p:ph idx="1"/>
          </p:nvPr>
        </p:nvSpPr>
        <p:spPr>
          <a:xfrm>
            <a:off x="1524000" y="2362200"/>
            <a:ext cx="7162800" cy="3763963"/>
          </a:xfrm>
        </p:spPr>
        <p:txBody>
          <a:bodyPr/>
          <a:lstStyle/>
          <a:p>
            <a:pPr marL="0" indent="0">
              <a:buNone/>
            </a:pPr>
            <a:r>
              <a:rPr lang="en-US" sz="2400" dirty="0" smtClean="0">
                <a:solidFill>
                  <a:schemeClr val="tx2"/>
                </a:solidFill>
              </a:rPr>
              <a:t>Quality Care is Driven By </a:t>
            </a:r>
          </a:p>
          <a:p>
            <a:pPr>
              <a:buClr>
                <a:schemeClr val="tx2"/>
              </a:buClr>
              <a:buFont typeface="Wingdings" panose="05000000000000000000" pitchFamily="2" charset="2"/>
              <a:buChar char="ü"/>
            </a:pPr>
            <a:r>
              <a:rPr lang="en-US" sz="2200" dirty="0" smtClean="0"/>
              <a:t>Evidence Based Practice by all disciplines</a:t>
            </a:r>
          </a:p>
          <a:p>
            <a:pPr>
              <a:buClr>
                <a:schemeClr val="tx2"/>
              </a:buClr>
              <a:buFont typeface="Wingdings" panose="05000000000000000000" pitchFamily="2" charset="2"/>
              <a:buChar char="ü"/>
            </a:pPr>
            <a:r>
              <a:rPr lang="en-US" sz="2200" dirty="0" smtClean="0"/>
              <a:t>Quality Initiatives that are monitored by QPS staff</a:t>
            </a:r>
          </a:p>
          <a:p>
            <a:pPr>
              <a:buClr>
                <a:schemeClr val="tx2"/>
              </a:buClr>
              <a:buFont typeface="Wingdings" panose="05000000000000000000" pitchFamily="2" charset="2"/>
              <a:buChar char="ü"/>
            </a:pPr>
            <a:r>
              <a:rPr lang="en-US" sz="2200" dirty="0" smtClean="0"/>
              <a:t>Purposeful rounding by RN/NA associates</a:t>
            </a:r>
          </a:p>
          <a:p>
            <a:pPr>
              <a:buClr>
                <a:schemeClr val="tx2"/>
              </a:buClr>
              <a:buFont typeface="Wingdings" panose="05000000000000000000" pitchFamily="2" charset="2"/>
              <a:buChar char="ü"/>
            </a:pPr>
            <a:r>
              <a:rPr lang="en-US" sz="2200" dirty="0" smtClean="0"/>
              <a:t>Policy and procedures followed by all associates</a:t>
            </a:r>
          </a:p>
          <a:p>
            <a:pPr>
              <a:buClr>
                <a:schemeClr val="tx2"/>
              </a:buClr>
              <a:buFont typeface="Arial" panose="020B0604020202020204" pitchFamily="34" charset="0"/>
              <a:buChar char="•"/>
            </a:pPr>
            <a:endParaRPr lang="en-US" sz="2200" dirty="0"/>
          </a:p>
          <a:p>
            <a:pPr marL="0" indent="0">
              <a:buClr>
                <a:schemeClr val="tx2"/>
              </a:buClr>
              <a:buNone/>
            </a:pPr>
            <a:r>
              <a:rPr lang="en-US" sz="2400" dirty="0" smtClean="0"/>
              <a:t>Survey after discharge is sent to patients for their input as to how well we met their needs during their stay at any of the acute sites </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62" y="76200"/>
            <a:ext cx="2124075" cy="2095500"/>
          </a:xfrm>
          <a:prstGeom prst="rect">
            <a:avLst/>
          </a:prstGeom>
        </p:spPr>
      </p:pic>
    </p:spTree>
    <p:extLst>
      <p:ext uri="{BB962C8B-B14F-4D97-AF65-F5344CB8AC3E}">
        <p14:creationId xmlns:p14="http://schemas.microsoft.com/office/powerpoint/2010/main" val="404290981"/>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idx="4294967295"/>
          </p:nvPr>
        </p:nvSpPr>
        <p:spPr>
          <a:xfrm>
            <a:off x="0" y="277813"/>
            <a:ext cx="7696200" cy="1139825"/>
          </a:xfrm>
        </p:spPr>
        <p:txBody>
          <a:bodyPr/>
          <a:lstStyle/>
          <a:p>
            <a:pPr eaLnBrk="1" hangingPunct="1"/>
            <a:r>
              <a:rPr lang="en-US" altLang="en-US" sz="3600" dirty="0" smtClean="0"/>
              <a:t>Patient Survey </a:t>
            </a:r>
            <a:br>
              <a:rPr lang="en-US" altLang="en-US" sz="3600" dirty="0" smtClean="0"/>
            </a:br>
            <a:r>
              <a:rPr lang="en-US" altLang="en-US" sz="3600" dirty="0" smtClean="0"/>
              <a:t>  Nursing Related Questions</a:t>
            </a:r>
          </a:p>
        </p:txBody>
      </p:sp>
      <p:sp>
        <p:nvSpPr>
          <p:cNvPr id="198659" name="Rectangle 3"/>
          <p:cNvSpPr>
            <a:spLocks noGrp="1" noChangeArrowheads="1"/>
          </p:cNvSpPr>
          <p:nvPr>
            <p:ph type="body" sz="half" idx="4294967295"/>
          </p:nvPr>
        </p:nvSpPr>
        <p:spPr>
          <a:xfrm>
            <a:off x="0" y="1600200"/>
            <a:ext cx="4038600" cy="4525963"/>
          </a:xfrm>
        </p:spPr>
        <p:txBody>
          <a:bodyPr/>
          <a:lstStyle/>
          <a:p>
            <a:pPr eaLnBrk="1" hangingPunct="1">
              <a:defRPr/>
            </a:pPr>
            <a:endParaRPr lang="en-US" altLang="en-US" sz="2800" dirty="0" smtClean="0"/>
          </a:p>
          <a:p>
            <a:pPr eaLnBrk="1" hangingPunct="1">
              <a:defRPr/>
            </a:pPr>
            <a:endParaRPr lang="en-US" altLang="en-US" sz="2800" dirty="0" smtClean="0">
              <a:solidFill>
                <a:srgbClr val="FFFF00"/>
              </a:solidFill>
            </a:endParaRPr>
          </a:p>
          <a:p>
            <a:pPr eaLnBrk="1" hangingPunct="1">
              <a:defRPr/>
            </a:pPr>
            <a:endParaRPr lang="en-US" altLang="en-US" sz="2800" dirty="0" smtClean="0">
              <a:solidFill>
                <a:srgbClr val="FFFF00"/>
              </a:solidFill>
            </a:endParaRPr>
          </a:p>
          <a:p>
            <a:pPr eaLnBrk="1" hangingPunct="1">
              <a:defRPr/>
            </a:pPr>
            <a:endParaRPr lang="en-US" altLang="en-US" sz="2800" dirty="0" smtClean="0"/>
          </a:p>
        </p:txBody>
      </p:sp>
      <p:sp>
        <p:nvSpPr>
          <p:cNvPr id="198660" name="Rectangle 4"/>
          <p:cNvSpPr>
            <a:spLocks noGrp="1" noChangeArrowheads="1"/>
          </p:cNvSpPr>
          <p:nvPr>
            <p:ph type="body" sz="half" idx="4294967295"/>
          </p:nvPr>
        </p:nvSpPr>
        <p:spPr>
          <a:xfrm>
            <a:off x="304800" y="2209800"/>
            <a:ext cx="8839200" cy="3535363"/>
          </a:xfrm>
        </p:spPr>
        <p:txBody>
          <a:bodyPr/>
          <a:lstStyle/>
          <a:p>
            <a:pPr eaLnBrk="1" hangingPunct="1">
              <a:buClr>
                <a:schemeClr val="tx2"/>
              </a:buClr>
              <a:buFontTx/>
              <a:buChar char="•"/>
            </a:pPr>
            <a:r>
              <a:rPr lang="en-US" altLang="en-US" sz="2200" dirty="0" smtClean="0"/>
              <a:t>Did the nurses treat you with courtesy and respect?</a:t>
            </a:r>
          </a:p>
          <a:p>
            <a:pPr eaLnBrk="1" hangingPunct="1">
              <a:buClr>
                <a:schemeClr val="tx2"/>
              </a:buClr>
              <a:buFontTx/>
              <a:buChar char="•"/>
            </a:pPr>
            <a:r>
              <a:rPr lang="en-US" altLang="en-US" sz="2200" dirty="0" smtClean="0"/>
              <a:t>How often did the nurses listen carefully to you?</a:t>
            </a:r>
          </a:p>
          <a:p>
            <a:pPr eaLnBrk="1" hangingPunct="1">
              <a:buClr>
                <a:schemeClr val="tx2"/>
              </a:buClr>
              <a:buFontTx/>
              <a:buChar char="•"/>
            </a:pPr>
            <a:r>
              <a:rPr lang="en-US" altLang="en-US" sz="2200" dirty="0" smtClean="0"/>
              <a:t>Did the nurse explain things to you in a way that you easily understood?</a:t>
            </a:r>
          </a:p>
          <a:p>
            <a:pPr eaLnBrk="1" hangingPunct="1">
              <a:buClr>
                <a:schemeClr val="tx2"/>
              </a:buClr>
              <a:buFontTx/>
              <a:buChar char="•"/>
            </a:pPr>
            <a:r>
              <a:rPr lang="en-US" altLang="en-US" sz="2200" dirty="0" smtClean="0"/>
              <a:t>After you pressed the call button, how often did you get help as soon as you wanted it?</a:t>
            </a:r>
          </a:p>
          <a:p>
            <a:pPr eaLnBrk="1" hangingPunct="1">
              <a:buClr>
                <a:schemeClr val="tx2"/>
              </a:buClr>
              <a:buFontTx/>
              <a:buChar char="•"/>
            </a:pPr>
            <a:r>
              <a:rPr lang="en-US" altLang="en-US" sz="2200" dirty="0" smtClean="0"/>
              <a:t>Did the nurses ask your name, check your ID band, and confirm who you are prior to medicating or treating you?</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5470070"/>
            <a:ext cx="2019300" cy="104446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Advanced Directives</a:t>
            </a:r>
            <a:endParaRPr lang="en-US" dirty="0"/>
          </a:p>
        </p:txBody>
      </p:sp>
      <p:sp>
        <p:nvSpPr>
          <p:cNvPr id="3" name="Subtitle 2"/>
          <p:cNvSpPr>
            <a:spLocks noGrp="1"/>
          </p:cNvSpPr>
          <p:nvPr>
            <p:ph type="subTitle" idx="1"/>
          </p:nvPr>
        </p:nvSpPr>
        <p:spPr/>
        <p:txBody>
          <a:bodyPr/>
          <a:lstStyle/>
          <a:p>
            <a:r>
              <a:rPr lang="en-US" dirty="0" smtClean="0"/>
              <a:t>Medical Orders for Life Sustaining Treatment MOLST</a:t>
            </a:r>
          </a:p>
          <a:p>
            <a:r>
              <a:rPr lang="en-US" dirty="0" smtClean="0"/>
              <a:t>CHS-LS-RSK-021</a:t>
            </a:r>
            <a:endParaRPr lang="en-US" dirty="0"/>
          </a:p>
        </p:txBody>
      </p:sp>
    </p:spTree>
    <p:extLst>
      <p:ext uri="{BB962C8B-B14F-4D97-AF65-F5344CB8AC3E}">
        <p14:creationId xmlns:p14="http://schemas.microsoft.com/office/powerpoint/2010/main" val="3607893175"/>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Do Not Resuscitate (DNR)</a:t>
            </a:r>
            <a:endParaRPr lang="en-US" sz="3600" dirty="0"/>
          </a:p>
        </p:txBody>
      </p:sp>
      <p:sp>
        <p:nvSpPr>
          <p:cNvPr id="3" name="Content Placeholder 2"/>
          <p:cNvSpPr>
            <a:spLocks noGrp="1"/>
          </p:cNvSpPr>
          <p:nvPr>
            <p:ph idx="1"/>
          </p:nvPr>
        </p:nvSpPr>
        <p:spPr/>
        <p:txBody>
          <a:bodyPr/>
          <a:lstStyle/>
          <a:p>
            <a:pPr>
              <a:buClr>
                <a:schemeClr val="tx2"/>
              </a:buClr>
              <a:buFont typeface="Arial" panose="020B0604020202020204" pitchFamily="34" charset="0"/>
              <a:buChar char="•"/>
            </a:pPr>
            <a:r>
              <a:rPr lang="en-US" sz="2000" dirty="0" smtClean="0"/>
              <a:t>Every person admitted to CHS facility is assumed to consent to  CPR unless there is consent to proceed with a Do Not Resuscitate order</a:t>
            </a:r>
          </a:p>
          <a:p>
            <a:pPr>
              <a:buClr>
                <a:schemeClr val="tx2"/>
              </a:buClr>
              <a:buFont typeface="Arial" panose="020B0604020202020204" pitchFamily="34" charset="0"/>
              <a:buChar char="•"/>
            </a:pPr>
            <a:endParaRPr lang="en-US" sz="2000" dirty="0" smtClean="0"/>
          </a:p>
          <a:p>
            <a:pPr>
              <a:buClr>
                <a:schemeClr val="tx2"/>
              </a:buClr>
              <a:buFont typeface="Arial" panose="020B0604020202020204" pitchFamily="34" charset="0"/>
              <a:buChar char="•"/>
            </a:pPr>
            <a:r>
              <a:rPr lang="en-US" sz="2000" dirty="0" smtClean="0"/>
              <a:t>The attending physician will obtain informed consent from a patient in capacity or a health care agent/surrogate if no agent has been appointed.</a:t>
            </a:r>
          </a:p>
          <a:p>
            <a:pPr>
              <a:buClr>
                <a:schemeClr val="tx2"/>
              </a:buClr>
              <a:buFont typeface="Arial" panose="020B0604020202020204" pitchFamily="34" charset="0"/>
              <a:buChar char="•"/>
            </a:pPr>
            <a:endParaRPr lang="en-US" sz="2000" dirty="0" smtClean="0"/>
          </a:p>
          <a:p>
            <a:pPr>
              <a:buClr>
                <a:schemeClr val="tx2"/>
              </a:buClr>
              <a:buFont typeface="Arial" panose="020B0604020202020204" pitchFamily="34" charset="0"/>
              <a:buChar char="•"/>
            </a:pPr>
            <a:r>
              <a:rPr lang="en-US" sz="2000" dirty="0" smtClean="0"/>
              <a:t>All DNR orders must be recorded in the patient’s medical record in the specific words “</a:t>
            </a:r>
            <a:r>
              <a:rPr lang="en-US" sz="2000" dirty="0" smtClean="0">
                <a:solidFill>
                  <a:srgbClr val="FF0000"/>
                </a:solidFill>
              </a:rPr>
              <a:t>Do Not Resuscitate (patient’s name).” </a:t>
            </a:r>
          </a:p>
          <a:p>
            <a:pPr>
              <a:buClr>
                <a:schemeClr val="tx2"/>
              </a:buClr>
              <a:buFont typeface="Arial" panose="020B0604020202020204" pitchFamily="34" charset="0"/>
              <a:buChar char="•"/>
            </a:pPr>
            <a:endParaRPr lang="en-US" sz="2000" dirty="0" smtClean="0"/>
          </a:p>
          <a:p>
            <a:pPr>
              <a:buClr>
                <a:schemeClr val="tx2"/>
              </a:buClr>
              <a:buFont typeface="Arial" panose="020B0604020202020204" pitchFamily="34" charset="0"/>
              <a:buChar char="•"/>
            </a:pPr>
            <a:r>
              <a:rPr lang="en-US" sz="2000" dirty="0" smtClean="0"/>
              <a:t>DNR orders to not constitute as consent to withhold or withdraw other medical treatments or to diminish any such treatments.</a:t>
            </a:r>
            <a:endParaRPr lang="en-US" sz="2000" dirty="0"/>
          </a:p>
        </p:txBody>
      </p:sp>
    </p:spTree>
    <p:extLst>
      <p:ext uri="{BB962C8B-B14F-4D97-AF65-F5344CB8AC3E}">
        <p14:creationId xmlns:p14="http://schemas.microsoft.com/office/powerpoint/2010/main" val="290781062"/>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MOLST</a:t>
            </a:r>
            <a:br>
              <a:rPr lang="en-US" sz="3600" dirty="0" smtClean="0"/>
            </a:br>
            <a:r>
              <a:rPr lang="en-US" sz="3600" dirty="0" smtClean="0"/>
              <a:t>Medical Orders for </a:t>
            </a:r>
            <a:br>
              <a:rPr lang="en-US" sz="3600" dirty="0" smtClean="0"/>
            </a:br>
            <a:r>
              <a:rPr lang="en-US" sz="3600" dirty="0" smtClean="0"/>
              <a:t>Life Sustaining Treatment </a:t>
            </a:r>
            <a:endParaRPr lang="en-US" sz="3600" dirty="0"/>
          </a:p>
        </p:txBody>
      </p:sp>
      <p:sp>
        <p:nvSpPr>
          <p:cNvPr id="3" name="Content Placeholder 2"/>
          <p:cNvSpPr>
            <a:spLocks noGrp="1"/>
          </p:cNvSpPr>
          <p:nvPr>
            <p:ph idx="1"/>
          </p:nvPr>
        </p:nvSpPr>
        <p:spPr>
          <a:xfrm>
            <a:off x="457200" y="2209800"/>
            <a:ext cx="8229600" cy="3916363"/>
          </a:xfrm>
        </p:spPr>
        <p:txBody>
          <a:bodyPr/>
          <a:lstStyle/>
          <a:p>
            <a:pPr>
              <a:buClr>
                <a:schemeClr val="tx2"/>
              </a:buClr>
              <a:buFont typeface="Arial" panose="020B0604020202020204" pitchFamily="34" charset="0"/>
              <a:buChar char="•"/>
            </a:pPr>
            <a:r>
              <a:rPr lang="en-US" sz="2000" dirty="0" smtClean="0"/>
              <a:t>Completed MOLST forms may include DNR orders </a:t>
            </a:r>
            <a:endParaRPr lang="en-US" sz="2000" dirty="0"/>
          </a:p>
          <a:p>
            <a:pPr>
              <a:buClr>
                <a:schemeClr val="tx2"/>
              </a:buClr>
              <a:buFont typeface="Arial" panose="020B0604020202020204" pitchFamily="34" charset="0"/>
              <a:buChar char="•"/>
            </a:pPr>
            <a:endParaRPr lang="en-US" sz="2000" dirty="0" smtClean="0"/>
          </a:p>
          <a:p>
            <a:pPr>
              <a:buClr>
                <a:schemeClr val="tx2"/>
              </a:buClr>
              <a:buFont typeface="Arial" panose="020B0604020202020204" pitchFamily="34" charset="0"/>
              <a:buChar char="•"/>
            </a:pPr>
            <a:r>
              <a:rPr lang="en-US" sz="2000" dirty="0" smtClean="0"/>
              <a:t>MOLST orders are legally binding under NYS law</a:t>
            </a:r>
          </a:p>
          <a:p>
            <a:pPr>
              <a:buClr>
                <a:schemeClr val="tx2"/>
              </a:buClr>
              <a:buFont typeface="Arial" panose="020B0604020202020204" pitchFamily="34" charset="0"/>
              <a:buChar char="•"/>
            </a:pPr>
            <a:endParaRPr lang="en-US" sz="2000" dirty="0" smtClean="0"/>
          </a:p>
          <a:p>
            <a:pPr>
              <a:buClr>
                <a:schemeClr val="tx2"/>
              </a:buClr>
              <a:buFont typeface="Arial" panose="020B0604020202020204" pitchFamily="34" charset="0"/>
              <a:buChar char="•"/>
            </a:pPr>
            <a:r>
              <a:rPr lang="en-US" sz="2000" dirty="0" smtClean="0"/>
              <a:t>MOLST orders must be placed in the medical record and processed per CHS policy for completing physician’s orders</a:t>
            </a:r>
          </a:p>
          <a:p>
            <a:pPr>
              <a:buClr>
                <a:schemeClr val="tx2"/>
              </a:buClr>
              <a:buFont typeface="Arial" panose="020B0604020202020204" pitchFamily="34" charset="0"/>
              <a:buChar char="•"/>
            </a:pPr>
            <a:endParaRPr lang="en-US" sz="2000" dirty="0" smtClean="0"/>
          </a:p>
          <a:p>
            <a:pPr>
              <a:buClr>
                <a:schemeClr val="tx2"/>
              </a:buClr>
              <a:buFont typeface="Arial" panose="020B0604020202020204" pitchFamily="34" charset="0"/>
              <a:buChar char="•"/>
            </a:pPr>
            <a:r>
              <a:rPr lang="en-US" sz="2000" dirty="0" smtClean="0"/>
              <a:t>If a patient presents to a CHS facility with valid MOLST orders from another healthcare setting, form must be reviewed for consistency</a:t>
            </a:r>
          </a:p>
          <a:p>
            <a:pPr>
              <a:buClr>
                <a:schemeClr val="tx2"/>
              </a:buClr>
              <a:buFont typeface="Arial" panose="020B0604020202020204" pitchFamily="34" charset="0"/>
              <a:buChar char="•"/>
            </a:pPr>
            <a:endParaRPr lang="en-US" sz="2000" dirty="0" smtClean="0"/>
          </a:p>
          <a:p>
            <a:pPr>
              <a:buClr>
                <a:schemeClr val="tx2"/>
              </a:buClr>
              <a:buFont typeface="Arial" panose="020B0604020202020204" pitchFamily="34" charset="0"/>
              <a:buChar char="•"/>
            </a:pPr>
            <a:r>
              <a:rPr lang="en-US" sz="2000" dirty="0" smtClean="0"/>
              <a:t>If DNR order and MOLST form are found - the form with the most recent date should be followed.</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1752600"/>
            <a:ext cx="1351660" cy="1749611"/>
          </a:xfrm>
          <a:prstGeom prst="rect">
            <a:avLst/>
          </a:prstGeom>
        </p:spPr>
      </p:pic>
    </p:spTree>
    <p:extLst>
      <p:ext uri="{BB962C8B-B14F-4D97-AF65-F5344CB8AC3E}">
        <p14:creationId xmlns:p14="http://schemas.microsoft.com/office/powerpoint/2010/main" val="927658935"/>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39825"/>
          </a:xfrm>
        </p:spPr>
        <p:txBody>
          <a:bodyPr/>
          <a:lstStyle/>
          <a:p>
            <a:r>
              <a:rPr lang="en-US" sz="3600" dirty="0" smtClean="0"/>
              <a:t>Health Care Decisions Act </a:t>
            </a:r>
            <a:br>
              <a:rPr lang="en-US" sz="3600" dirty="0" smtClean="0"/>
            </a:br>
            <a:r>
              <a:rPr lang="en-US" sz="3600" dirty="0" smtClean="0"/>
              <a:t> Persons with </a:t>
            </a:r>
            <a:br>
              <a:rPr lang="en-US" sz="3600" dirty="0" smtClean="0"/>
            </a:br>
            <a:r>
              <a:rPr lang="en-US" sz="3600" dirty="0" smtClean="0"/>
              <a:t>Developmental Disabilities </a:t>
            </a:r>
            <a:endParaRPr lang="en-US" sz="3600" dirty="0"/>
          </a:p>
        </p:txBody>
      </p:sp>
      <p:sp>
        <p:nvSpPr>
          <p:cNvPr id="3" name="Content Placeholder 2"/>
          <p:cNvSpPr>
            <a:spLocks noGrp="1"/>
          </p:cNvSpPr>
          <p:nvPr>
            <p:ph idx="1"/>
          </p:nvPr>
        </p:nvSpPr>
        <p:spPr>
          <a:xfrm>
            <a:off x="457200" y="1905000"/>
            <a:ext cx="8229600" cy="4221163"/>
          </a:xfrm>
        </p:spPr>
        <p:txBody>
          <a:bodyPr/>
          <a:lstStyle/>
          <a:p>
            <a:pPr>
              <a:buFont typeface="Arial" panose="020B0604020202020204" pitchFamily="34" charset="0"/>
              <a:buChar char="•"/>
            </a:pPr>
            <a:endParaRPr lang="en-US" sz="2000" dirty="0" smtClean="0"/>
          </a:p>
          <a:p>
            <a:pPr>
              <a:buClr>
                <a:schemeClr val="tx2"/>
              </a:buClr>
              <a:buFont typeface="Arial" panose="020B0604020202020204" pitchFamily="34" charset="0"/>
              <a:buChar char="•"/>
            </a:pPr>
            <a:r>
              <a:rPr lang="en-US" sz="2200" dirty="0" smtClean="0"/>
              <a:t>Guardians Appointed Under Article 17 - A and Article 81 (court appointed guardian)</a:t>
            </a:r>
          </a:p>
          <a:p>
            <a:pPr>
              <a:buClr>
                <a:schemeClr val="tx2"/>
              </a:buClr>
              <a:buFont typeface="Arial" panose="020B0604020202020204" pitchFamily="34" charset="0"/>
              <a:buChar char="•"/>
            </a:pPr>
            <a:r>
              <a:rPr lang="en-US" sz="2200" dirty="0" smtClean="0"/>
              <a:t>CHS providers will request a copy of Guardianship papers from individual</a:t>
            </a:r>
          </a:p>
          <a:p>
            <a:pPr>
              <a:buClr>
                <a:schemeClr val="tx2"/>
              </a:buClr>
              <a:buFont typeface="Arial" panose="020B0604020202020204" pitchFamily="34" charset="0"/>
              <a:buChar char="•"/>
            </a:pPr>
            <a:r>
              <a:rPr lang="en-US" sz="2200" dirty="0" smtClean="0"/>
              <a:t>Ongoing involvement with patient’s life is required to ensure sufficient knowledge of patient needs</a:t>
            </a:r>
          </a:p>
          <a:p>
            <a:pPr>
              <a:buClr>
                <a:schemeClr val="tx2"/>
              </a:buClr>
              <a:buFont typeface="Arial" panose="020B0604020202020204" pitchFamily="34" charset="0"/>
              <a:buChar char="•"/>
            </a:pPr>
            <a:r>
              <a:rPr lang="en-US" sz="2200" dirty="0" smtClean="0"/>
              <a:t>Adult patient with developmental disability may have DNR order written in accordance with CHS policy</a:t>
            </a:r>
          </a:p>
          <a:p>
            <a:pPr lvl="1">
              <a:buFont typeface="Arial" panose="020B0604020202020204" pitchFamily="34" charset="0"/>
              <a:buChar char="•"/>
            </a:pPr>
            <a:r>
              <a:rPr lang="en-US" sz="2000" dirty="0" smtClean="0"/>
              <a:t>2 physicians must agree prior to making decisions without patient or guardian involvement.</a:t>
            </a:r>
            <a:endParaRPr lang="en-US" sz="2000" dirty="0"/>
          </a:p>
        </p:txBody>
      </p:sp>
    </p:spTree>
    <p:extLst>
      <p:ext uri="{BB962C8B-B14F-4D97-AF65-F5344CB8AC3E}">
        <p14:creationId xmlns:p14="http://schemas.microsoft.com/office/powerpoint/2010/main" val="3101518939"/>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 to Catholic Health</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95600" y="2133600"/>
            <a:ext cx="2857500" cy="1276350"/>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4343400"/>
            <a:ext cx="3505200" cy="1552575"/>
          </a:xfrm>
          <a:prstGeom prst="rect">
            <a:avLst/>
          </a:prstGeom>
        </p:spPr>
      </p:pic>
    </p:spTree>
    <p:extLst>
      <p:ext uri="{BB962C8B-B14F-4D97-AF65-F5344CB8AC3E}">
        <p14:creationId xmlns:p14="http://schemas.microsoft.com/office/powerpoint/2010/main" val="375385522"/>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Purposeful Rounding</a:t>
            </a:r>
            <a:endParaRPr lang="en-US" b="1" i="1" dirty="0">
              <a:solidFill>
                <a:srgbClr val="0070C0"/>
              </a:solidFill>
              <a:latin typeface="+mn-lt"/>
            </a:endParaRPr>
          </a:p>
        </p:txBody>
      </p:sp>
      <p:sp>
        <p:nvSpPr>
          <p:cNvPr id="3" name="Content Placeholder 2"/>
          <p:cNvSpPr>
            <a:spLocks noGrp="1"/>
          </p:cNvSpPr>
          <p:nvPr>
            <p:ph idx="1"/>
          </p:nvPr>
        </p:nvSpPr>
        <p:spPr>
          <a:xfrm>
            <a:off x="457200" y="1143001"/>
            <a:ext cx="8229600" cy="1752600"/>
          </a:xfrm>
        </p:spPr>
        <p:txBody>
          <a:bodyPr anchor="ctr"/>
          <a:lstStyle/>
          <a:p>
            <a:pPr lvl="0">
              <a:buFont typeface="Wingdings" panose="05000000000000000000" pitchFamily="2" charset="2"/>
              <a:buChar char="v"/>
            </a:pPr>
            <a:r>
              <a:rPr lang="en-US" dirty="0"/>
              <a:t>“</a:t>
            </a:r>
            <a:r>
              <a:rPr lang="en-US" sz="1800" dirty="0"/>
              <a:t>Is there anything else I can do for you while I’m here? I have the time.” </a:t>
            </a:r>
          </a:p>
          <a:p>
            <a:pPr lvl="0">
              <a:buFont typeface="Wingdings" panose="05000000000000000000" pitchFamily="2" charset="2"/>
              <a:buChar char="v"/>
            </a:pPr>
            <a:r>
              <a:rPr lang="en-US" sz="1800" dirty="0"/>
              <a:t>“I will be back in to check on you in an hour. Here is your call button if you need something before then.”</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133975"/>
            <a:ext cx="457200" cy="457200"/>
          </a:xfrm>
          <a:prstGeom prst="rect">
            <a:avLst/>
          </a:prstGeom>
        </p:spPr>
      </p:pic>
      <p:pic>
        <p:nvPicPr>
          <p:cNvPr id="5" name="Picture 4"/>
          <p:cNvPicPr>
            <a:picLocks noChangeAspect="1"/>
          </p:cNvPicPr>
          <p:nvPr/>
        </p:nvPicPr>
        <p:blipFill>
          <a:blip r:embed="rId6"/>
          <a:stretch>
            <a:fillRect/>
          </a:stretch>
        </p:blipFill>
        <p:spPr>
          <a:xfrm>
            <a:off x="585031" y="2438400"/>
            <a:ext cx="7772400" cy="4242626"/>
          </a:xfrm>
          <a:prstGeom prst="rect">
            <a:avLst/>
          </a:prstGeom>
        </p:spPr>
      </p:pic>
    </p:spTree>
    <p:extLst>
      <p:ext uri="{BB962C8B-B14F-4D97-AF65-F5344CB8AC3E}">
        <p14:creationId xmlns:p14="http://schemas.microsoft.com/office/powerpoint/2010/main" val="3659941378"/>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8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latin typeface="+mn-lt"/>
              </a:rPr>
              <a:t>Patient Complaint Process</a:t>
            </a:r>
            <a:endParaRPr lang="en-US" dirty="0">
              <a:solidFill>
                <a:schemeClr val="tx1"/>
              </a:solidFill>
              <a:latin typeface="+mn-lt"/>
            </a:endParaRPr>
          </a:p>
        </p:txBody>
      </p:sp>
      <p:sp>
        <p:nvSpPr>
          <p:cNvPr id="3" name="Content Placeholder 2"/>
          <p:cNvSpPr>
            <a:spLocks noGrp="1"/>
          </p:cNvSpPr>
          <p:nvPr>
            <p:ph idx="1"/>
          </p:nvPr>
        </p:nvSpPr>
        <p:spPr/>
        <p:txBody>
          <a:bodyPr/>
          <a:lstStyle/>
          <a:p>
            <a:r>
              <a:rPr lang="en-US" altLang="en-US" sz="1800" dirty="0"/>
              <a:t>When a patient, family member or representative complains it should be reviewed and resolved immediately. </a:t>
            </a:r>
          </a:p>
          <a:p>
            <a:r>
              <a:rPr lang="en-US" altLang="en-US" sz="1800" dirty="0"/>
              <a:t>If unresolved, a written complaint form (found in M-Files) should be completed by the supervisor or patient representative.</a:t>
            </a:r>
          </a:p>
          <a:p>
            <a:r>
              <a:rPr lang="en-US" altLang="en-US" sz="1800" dirty="0"/>
              <a:t>A patient representative will review the complaint and initiate follow-up.</a:t>
            </a:r>
          </a:p>
          <a:p>
            <a:r>
              <a:rPr lang="en-US" altLang="en-US" sz="1800" dirty="0"/>
              <a:t>Any situation involving lost personal property, refer to Occurrence Reporting Policy</a:t>
            </a:r>
          </a:p>
          <a:p>
            <a:endParaRPr lang="en-US" dirty="0"/>
          </a:p>
        </p:txBody>
      </p:sp>
      <p:pic>
        <p:nvPicPr>
          <p:cNvPr id="4" name="Picture 3"/>
          <p:cNvPicPr>
            <a:picLocks noChangeAspect="1"/>
          </p:cNvPicPr>
          <p:nvPr/>
        </p:nvPicPr>
        <p:blipFill>
          <a:blip r:embed="rId2"/>
          <a:stretch>
            <a:fillRect/>
          </a:stretch>
        </p:blipFill>
        <p:spPr>
          <a:xfrm>
            <a:off x="6931819" y="4126707"/>
            <a:ext cx="1757363" cy="1464469"/>
          </a:xfrm>
          <a:prstGeom prst="rect">
            <a:avLst/>
          </a:prstGeom>
        </p:spPr>
      </p:pic>
    </p:spTree>
    <p:extLst>
      <p:ext uri="{BB962C8B-B14F-4D97-AF65-F5344CB8AC3E}">
        <p14:creationId xmlns:p14="http://schemas.microsoft.com/office/powerpoint/2010/main" val="3966678710"/>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latin typeface="+mn-lt"/>
              </a:rPr>
              <a:t>Visiting Restrictions Process</a:t>
            </a:r>
            <a:endParaRPr lang="en-US" dirty="0">
              <a:solidFill>
                <a:schemeClr val="tx1"/>
              </a:solidFill>
              <a:latin typeface="+mn-lt"/>
            </a:endParaRPr>
          </a:p>
        </p:txBody>
      </p:sp>
      <p:sp>
        <p:nvSpPr>
          <p:cNvPr id="3" name="Content Placeholder 2"/>
          <p:cNvSpPr>
            <a:spLocks noGrp="1"/>
          </p:cNvSpPr>
          <p:nvPr>
            <p:ph idx="1"/>
          </p:nvPr>
        </p:nvSpPr>
        <p:spPr/>
        <p:txBody>
          <a:bodyPr/>
          <a:lstStyle/>
          <a:p>
            <a:r>
              <a:rPr lang="en-US" altLang="en-US" sz="1800" dirty="0"/>
              <a:t>Two visitors restricted per patient in a semi-private room</a:t>
            </a:r>
          </a:p>
          <a:p>
            <a:r>
              <a:rPr lang="en-US" altLang="en-US" sz="1800" dirty="0"/>
              <a:t>Three visitors per patient in a private room</a:t>
            </a:r>
          </a:p>
          <a:p>
            <a:r>
              <a:rPr lang="en-US" altLang="en-US" sz="1800" dirty="0"/>
              <a:t>Patients going to surgery may have immediate family members visit throughout the day of surgery</a:t>
            </a:r>
          </a:p>
          <a:p>
            <a:r>
              <a:rPr lang="en-US" altLang="en-US" sz="1800" dirty="0"/>
              <a:t>When necessary, one person may remain with the patient after routine hours and at night with permission of manager or administrative nursing supervisor</a:t>
            </a:r>
          </a:p>
          <a:p>
            <a:r>
              <a:rPr lang="en-US" altLang="en-US" sz="1800" dirty="0"/>
              <a:t>The following days, children may visit without special permission:</a:t>
            </a:r>
          </a:p>
          <a:p>
            <a:pPr marL="436007" lvl="2" indent="0" algn="ctr">
              <a:buNone/>
            </a:pPr>
            <a:endParaRPr lang="en-US" altLang="en-US" sz="1350" dirty="0"/>
          </a:p>
          <a:p>
            <a:pPr marL="436007" lvl="2" indent="0" algn="ctr">
              <a:buNone/>
            </a:pPr>
            <a:r>
              <a:rPr lang="en-US" altLang="en-US" i="1" dirty="0" smtClean="0"/>
              <a:t>New </a:t>
            </a:r>
            <a:r>
              <a:rPr lang="en-US" altLang="en-US" i="1" dirty="0"/>
              <a:t>Year’s Day, Easter, Mothers Day, Fathers Day, Thanksgiving, Christmas</a:t>
            </a:r>
          </a:p>
          <a:p>
            <a:endParaRPr lang="en-US" dirty="0"/>
          </a:p>
        </p:txBody>
      </p:sp>
      <p:pic>
        <p:nvPicPr>
          <p:cNvPr id="5" name="Picture 4"/>
          <p:cNvPicPr>
            <a:picLocks noChangeAspect="1"/>
          </p:cNvPicPr>
          <p:nvPr/>
        </p:nvPicPr>
        <p:blipFill rotWithShape="1">
          <a:blip r:embed="rId2"/>
          <a:srcRect l="-1" r="416" b="10190"/>
          <a:stretch/>
        </p:blipFill>
        <p:spPr>
          <a:xfrm>
            <a:off x="6819900" y="1131094"/>
            <a:ext cx="1695450" cy="1574006"/>
          </a:xfrm>
          <a:prstGeom prst="rect">
            <a:avLst/>
          </a:prstGeom>
        </p:spPr>
      </p:pic>
    </p:spTree>
    <p:extLst>
      <p:ext uri="{BB962C8B-B14F-4D97-AF65-F5344CB8AC3E}">
        <p14:creationId xmlns:p14="http://schemas.microsoft.com/office/powerpoint/2010/main" val="558775579"/>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eaLnBrk="1" hangingPunct="1">
              <a:defRPr/>
            </a:pPr>
            <a:r>
              <a:rPr lang="en-US" altLang="en-US" dirty="0"/>
              <a:t>National Patient Safety Goals</a:t>
            </a:r>
            <a:br>
              <a:rPr lang="en-US" altLang="en-US" dirty="0"/>
            </a:br>
            <a:r>
              <a:rPr lang="en-US" altLang="en-US" dirty="0"/>
              <a:t>   The Joint Commission Standards                       </a:t>
            </a:r>
            <a:r>
              <a:rPr lang="en-US" altLang="en-US" dirty="0" smtClean="0"/>
              <a:t/>
            </a:r>
            <a:br>
              <a:rPr lang="en-US" altLang="en-US" dirty="0" smtClean="0"/>
            </a:br>
            <a:r>
              <a:rPr lang="en-US" altLang="en-US" dirty="0" smtClean="0"/>
              <a:t>Acute </a:t>
            </a:r>
            <a:r>
              <a:rPr lang="en-US" altLang="en-US" dirty="0"/>
              <a:t>Care Hospitals</a:t>
            </a:r>
            <a:br>
              <a:rPr lang="en-US" altLang="en-US" dirty="0"/>
            </a:b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3900714"/>
            <a:ext cx="2413000" cy="2413000"/>
          </a:xfrm>
          <a:prstGeom prst="rect">
            <a:avLst/>
          </a:prstGeom>
        </p:spPr>
      </p:pic>
    </p:spTree>
    <p:extLst>
      <p:ext uri="{BB962C8B-B14F-4D97-AF65-F5344CB8AC3E}">
        <p14:creationId xmlns:p14="http://schemas.microsoft.com/office/powerpoint/2010/main" val="2207335750"/>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defRPr/>
            </a:pPr>
            <a:r>
              <a:rPr lang="en-US" altLang="en-US" sz="3600" dirty="0" smtClean="0"/>
              <a:t> The Joint Commission National Safety Patient Top Goals</a:t>
            </a:r>
          </a:p>
        </p:txBody>
      </p:sp>
      <p:sp>
        <p:nvSpPr>
          <p:cNvPr id="12291" name="Rectangle 3"/>
          <p:cNvSpPr>
            <a:spLocks noGrp="1" noChangeArrowheads="1"/>
          </p:cNvSpPr>
          <p:nvPr>
            <p:ph type="body" sz="half" idx="1"/>
          </p:nvPr>
        </p:nvSpPr>
        <p:spPr>
          <a:xfrm>
            <a:off x="228600" y="1828800"/>
            <a:ext cx="4648200" cy="4297363"/>
          </a:xfrm>
        </p:spPr>
        <p:txBody>
          <a:bodyPr/>
          <a:lstStyle/>
          <a:p>
            <a:pPr eaLnBrk="1" hangingPunct="1">
              <a:defRPr/>
            </a:pPr>
            <a:endParaRPr lang="en-US" altLang="en-US" sz="2800" dirty="0" smtClean="0"/>
          </a:p>
          <a:p>
            <a:pPr eaLnBrk="1" hangingPunct="1">
              <a:buClr>
                <a:schemeClr val="tx2"/>
              </a:buClr>
              <a:buFontTx/>
              <a:buChar char="•"/>
              <a:defRPr/>
            </a:pPr>
            <a:r>
              <a:rPr lang="en-US" altLang="en-US" sz="2400" dirty="0" smtClean="0"/>
              <a:t>Identify patients correctly</a:t>
            </a:r>
          </a:p>
          <a:p>
            <a:pPr eaLnBrk="1" hangingPunct="1">
              <a:buClr>
                <a:schemeClr val="tx2"/>
              </a:buClr>
              <a:buFontTx/>
              <a:buChar char="•"/>
              <a:defRPr/>
            </a:pPr>
            <a:r>
              <a:rPr lang="en-US" altLang="en-US" sz="2400" dirty="0" smtClean="0"/>
              <a:t>Improve staff communication </a:t>
            </a:r>
          </a:p>
          <a:p>
            <a:pPr eaLnBrk="1" hangingPunct="1">
              <a:buClr>
                <a:schemeClr val="tx2"/>
              </a:buClr>
              <a:buFontTx/>
              <a:buChar char="•"/>
              <a:defRPr/>
            </a:pPr>
            <a:r>
              <a:rPr lang="en-US" altLang="en-US" sz="2400" dirty="0" smtClean="0"/>
              <a:t>Use medication safely </a:t>
            </a:r>
          </a:p>
          <a:p>
            <a:pPr eaLnBrk="1" hangingPunct="1">
              <a:buClr>
                <a:schemeClr val="tx2"/>
              </a:buClr>
              <a:buFontTx/>
              <a:buChar char="•"/>
              <a:defRPr/>
            </a:pPr>
            <a:r>
              <a:rPr lang="en-US" altLang="en-US" sz="2400" dirty="0" smtClean="0"/>
              <a:t>Use alarm safety</a:t>
            </a:r>
          </a:p>
          <a:p>
            <a:pPr eaLnBrk="1" hangingPunct="1">
              <a:buClr>
                <a:schemeClr val="tx2"/>
              </a:buClr>
              <a:buFontTx/>
              <a:buChar char="•"/>
              <a:defRPr/>
            </a:pPr>
            <a:r>
              <a:rPr lang="en-US" altLang="en-US" sz="2400" dirty="0" smtClean="0"/>
              <a:t>Prevent Infection</a:t>
            </a:r>
          </a:p>
          <a:p>
            <a:pPr eaLnBrk="1" hangingPunct="1">
              <a:buClr>
                <a:schemeClr val="tx2"/>
              </a:buClr>
              <a:buFontTx/>
              <a:buChar char="•"/>
              <a:defRPr/>
            </a:pPr>
            <a:r>
              <a:rPr lang="en-US" altLang="en-US" sz="2400" dirty="0" smtClean="0"/>
              <a:t>Identify patient safety risks</a:t>
            </a:r>
          </a:p>
          <a:p>
            <a:pPr eaLnBrk="1" hangingPunct="1">
              <a:buClr>
                <a:schemeClr val="tx2"/>
              </a:buClr>
              <a:buFontTx/>
              <a:buChar char="•"/>
              <a:defRPr/>
            </a:pPr>
            <a:r>
              <a:rPr lang="en-US" altLang="en-US" sz="2400" dirty="0" smtClean="0"/>
              <a:t>Prevent mistakes in surgery</a:t>
            </a:r>
          </a:p>
          <a:p>
            <a:pPr eaLnBrk="1" hangingPunct="1">
              <a:buClr>
                <a:schemeClr val="tx2"/>
              </a:buClr>
              <a:buFontTx/>
              <a:buChar char="•"/>
              <a:defRPr/>
            </a:pPr>
            <a:endParaRPr lang="en-US" altLang="en-US" sz="2400" dirty="0" smtClean="0"/>
          </a:p>
        </p:txBody>
      </p:sp>
      <p:sp>
        <p:nvSpPr>
          <p:cNvPr id="2" name="Content Placeholder 1"/>
          <p:cNvSpPr>
            <a:spLocks noGrp="1"/>
          </p:cNvSpPr>
          <p:nvPr>
            <p:ph sz="half" idx="2"/>
          </p:nvPr>
        </p:nvSpPr>
        <p:spPr>
          <a:xfrm>
            <a:off x="6553200" y="4419600"/>
            <a:ext cx="1066800" cy="914400"/>
          </a:xfrm>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Are These Goals Important?</a:t>
            </a:r>
            <a:endParaRPr lang="en-US" dirty="0"/>
          </a:p>
        </p:txBody>
      </p:sp>
      <p:sp>
        <p:nvSpPr>
          <p:cNvPr id="3" name="Content Placeholder 2"/>
          <p:cNvSpPr>
            <a:spLocks noGrp="1"/>
          </p:cNvSpPr>
          <p:nvPr>
            <p:ph idx="1"/>
          </p:nvPr>
        </p:nvSpPr>
        <p:spPr/>
        <p:txBody>
          <a:bodyPr/>
          <a:lstStyle/>
          <a:p>
            <a:r>
              <a:rPr lang="en-US" dirty="0" smtClean="0"/>
              <a:t>The safety goals listed often come from incidents or sentinel events related to patient harm</a:t>
            </a:r>
          </a:p>
          <a:p>
            <a:r>
              <a:rPr lang="en-US" dirty="0" smtClean="0"/>
              <a:t> Sometimes preventable incidents!</a:t>
            </a:r>
          </a:p>
          <a:p>
            <a:r>
              <a:rPr lang="en-US" dirty="0" smtClean="0"/>
              <a:t>We must work as a profession to ensure the safety of our patients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3863181"/>
            <a:ext cx="3357562" cy="2262982"/>
          </a:xfrm>
          <a:prstGeom prst="rect">
            <a:avLst/>
          </a:prstGeom>
        </p:spPr>
      </p:pic>
    </p:spTree>
    <p:extLst>
      <p:ext uri="{BB962C8B-B14F-4D97-AF65-F5344CB8AC3E}">
        <p14:creationId xmlns:p14="http://schemas.microsoft.com/office/powerpoint/2010/main" val="1695389922"/>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Catholic Health Policy</a:t>
            </a:r>
            <a:endParaRPr lang="en-US" dirty="0"/>
          </a:p>
        </p:txBody>
      </p:sp>
      <p:sp>
        <p:nvSpPr>
          <p:cNvPr id="3" name="Content Placeholder 2"/>
          <p:cNvSpPr>
            <a:spLocks noGrp="1"/>
          </p:cNvSpPr>
          <p:nvPr>
            <p:ph idx="1"/>
          </p:nvPr>
        </p:nvSpPr>
        <p:spPr/>
        <p:txBody>
          <a:bodyPr/>
          <a:lstStyle/>
          <a:p>
            <a:r>
              <a:rPr lang="en-US" dirty="0" smtClean="0"/>
              <a:t>Catholic Health has policies to support your practice for each identified National Patient Safety Goal</a:t>
            </a:r>
          </a:p>
          <a:p>
            <a:endParaRPr lang="en-US" dirty="0" smtClean="0"/>
          </a:p>
          <a:p>
            <a:r>
              <a:rPr lang="en-US" dirty="0"/>
              <a:t>Policies are created to standardize our care and protect our </a:t>
            </a:r>
            <a:r>
              <a:rPr lang="en-US" dirty="0" smtClean="0"/>
              <a:t>patients</a:t>
            </a:r>
          </a:p>
          <a:p>
            <a:endParaRPr lang="en-US" dirty="0" smtClean="0"/>
          </a:p>
          <a:p>
            <a:r>
              <a:rPr lang="en-US" sz="4000" dirty="0" smtClean="0">
                <a:solidFill>
                  <a:srgbClr val="C00000"/>
                </a:solidFill>
              </a:rPr>
              <a:t>You are expected to practice within the policy at all times</a:t>
            </a:r>
            <a:endParaRPr lang="en-US" sz="4000" dirty="0">
              <a:solidFill>
                <a:srgbClr val="C00000"/>
              </a:solidFill>
            </a:endParaRPr>
          </a:p>
        </p:txBody>
      </p:sp>
    </p:spTree>
    <p:extLst>
      <p:ext uri="{BB962C8B-B14F-4D97-AF65-F5344CB8AC3E}">
        <p14:creationId xmlns:p14="http://schemas.microsoft.com/office/powerpoint/2010/main" val="1333830905"/>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4" end="4"/>
                                            </p:txEl>
                                          </p:spTgt>
                                        </p:tgtEl>
                                      </p:cBhvr>
                                    </p:animEffect>
                                    <p:animScale>
                                      <p:cBhvr>
                                        <p:cTn id="7" dur="250" autoRev="1" fill="hold"/>
                                        <p:tgtEl>
                                          <p:spTgt spid="3">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GOAL: Improve the Accuracy of Patient Identification</a:t>
            </a:r>
          </a:p>
        </p:txBody>
      </p:sp>
      <p:sp>
        <p:nvSpPr>
          <p:cNvPr id="3" name="Subtitle 2"/>
          <p:cNvSpPr>
            <a:spLocks noGrp="1"/>
          </p:cNvSpPr>
          <p:nvPr>
            <p:ph type="subTitle" idx="1"/>
          </p:nvPr>
        </p:nvSpPr>
        <p:spPr/>
        <p:txBody>
          <a:bodyPr/>
          <a:lstStyle/>
          <a:p>
            <a:r>
              <a:rPr lang="en-US" dirty="0" smtClean="0"/>
              <a:t>CHS-QPS-003</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4495800"/>
            <a:ext cx="4267200" cy="1771650"/>
          </a:xfrm>
          <a:prstGeom prst="rect">
            <a:avLst/>
          </a:prstGeom>
        </p:spPr>
      </p:pic>
    </p:spTree>
    <p:extLst>
      <p:ext uri="{BB962C8B-B14F-4D97-AF65-F5344CB8AC3E}">
        <p14:creationId xmlns:p14="http://schemas.microsoft.com/office/powerpoint/2010/main" val="1248952958"/>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599" y="1766255"/>
            <a:ext cx="2415201" cy="1460800"/>
          </a:xfrm>
          <a:prstGeom prst="rect">
            <a:avLst/>
          </a:prstGeom>
        </p:spPr>
      </p:pic>
      <p:pic>
        <p:nvPicPr>
          <p:cNvPr id="7" name="Picture 6"/>
          <p:cNvPicPr>
            <a:picLocks noChangeAspect="1"/>
          </p:cNvPicPr>
          <p:nvPr/>
        </p:nvPicPr>
        <p:blipFill rotWithShape="1">
          <a:blip r:embed="rId4"/>
          <a:srcRect b="16343"/>
          <a:stretch/>
        </p:blipFill>
        <p:spPr>
          <a:xfrm>
            <a:off x="2876550" y="1766255"/>
            <a:ext cx="2686050" cy="1460800"/>
          </a:xfrm>
          <a:prstGeom prst="rect">
            <a:avLst/>
          </a:prstGeom>
        </p:spPr>
      </p:pic>
      <p:pic>
        <p:nvPicPr>
          <p:cNvPr id="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8679" b="-14"/>
          <a:stretch/>
        </p:blipFill>
        <p:spPr bwMode="auto">
          <a:xfrm>
            <a:off x="5927710" y="1766255"/>
            <a:ext cx="2372763" cy="1505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6"/>
          <a:stretch>
            <a:fillRect/>
          </a:stretch>
        </p:blipFill>
        <p:spPr>
          <a:xfrm>
            <a:off x="211105" y="4987751"/>
            <a:ext cx="2379695" cy="1597299"/>
          </a:xfrm>
          <a:prstGeom prst="rect">
            <a:avLst/>
          </a:prstGeom>
        </p:spPr>
      </p:pic>
      <p:pic>
        <p:nvPicPr>
          <p:cNvPr id="10" name="Picture 9"/>
          <p:cNvPicPr>
            <a:picLocks noChangeAspect="1"/>
          </p:cNvPicPr>
          <p:nvPr/>
        </p:nvPicPr>
        <p:blipFill>
          <a:blip r:embed="rId7"/>
          <a:stretch>
            <a:fillRect/>
          </a:stretch>
        </p:blipFill>
        <p:spPr>
          <a:xfrm>
            <a:off x="6033785" y="4974344"/>
            <a:ext cx="2396583" cy="1701524"/>
          </a:xfrm>
          <a:prstGeom prst="rect">
            <a:avLst/>
          </a:prstGeom>
        </p:spPr>
      </p:pic>
      <p:sp>
        <p:nvSpPr>
          <p:cNvPr id="11" name="TextBox 10"/>
          <p:cNvSpPr txBox="1"/>
          <p:nvPr/>
        </p:nvSpPr>
        <p:spPr>
          <a:xfrm>
            <a:off x="211105" y="3441327"/>
            <a:ext cx="2751724" cy="646331"/>
          </a:xfrm>
          <a:prstGeom prst="rect">
            <a:avLst/>
          </a:prstGeom>
          <a:noFill/>
        </p:spPr>
        <p:txBody>
          <a:bodyPr wrap="square" rtlCol="0">
            <a:spAutoFit/>
          </a:bodyPr>
          <a:lstStyle/>
          <a:p>
            <a:r>
              <a:rPr lang="en-US" b="1" dirty="0"/>
              <a:t>Kenmore Mercy Hospital</a:t>
            </a:r>
          </a:p>
        </p:txBody>
      </p:sp>
      <p:sp>
        <p:nvSpPr>
          <p:cNvPr id="12" name="TextBox 11"/>
          <p:cNvSpPr txBox="1"/>
          <p:nvPr/>
        </p:nvSpPr>
        <p:spPr>
          <a:xfrm>
            <a:off x="2928485" y="3394369"/>
            <a:ext cx="3013221" cy="369332"/>
          </a:xfrm>
          <a:prstGeom prst="rect">
            <a:avLst/>
          </a:prstGeom>
          <a:noFill/>
        </p:spPr>
        <p:txBody>
          <a:bodyPr wrap="square" rtlCol="0">
            <a:spAutoFit/>
          </a:bodyPr>
          <a:lstStyle/>
          <a:p>
            <a:r>
              <a:rPr lang="en-US" b="1" dirty="0"/>
              <a:t>Mercy Hospital of Buffalo</a:t>
            </a:r>
          </a:p>
        </p:txBody>
      </p:sp>
      <p:sp>
        <p:nvSpPr>
          <p:cNvPr id="13" name="TextBox 12"/>
          <p:cNvSpPr txBox="1"/>
          <p:nvPr/>
        </p:nvSpPr>
        <p:spPr>
          <a:xfrm>
            <a:off x="6291426" y="3348454"/>
            <a:ext cx="2138942" cy="646331"/>
          </a:xfrm>
          <a:prstGeom prst="rect">
            <a:avLst/>
          </a:prstGeom>
          <a:noFill/>
        </p:spPr>
        <p:txBody>
          <a:bodyPr wrap="square" rtlCol="0">
            <a:spAutoFit/>
          </a:bodyPr>
          <a:lstStyle/>
          <a:p>
            <a:r>
              <a:rPr lang="en-US" b="1" dirty="0"/>
              <a:t>Mount Saint Mary’s Hospital</a:t>
            </a:r>
          </a:p>
        </p:txBody>
      </p:sp>
      <p:sp>
        <p:nvSpPr>
          <p:cNvPr id="14" name="TextBox 13"/>
          <p:cNvSpPr txBox="1"/>
          <p:nvPr/>
        </p:nvSpPr>
        <p:spPr>
          <a:xfrm>
            <a:off x="3239707" y="5033918"/>
            <a:ext cx="2390775" cy="923330"/>
          </a:xfrm>
          <a:prstGeom prst="rect">
            <a:avLst/>
          </a:prstGeom>
          <a:noFill/>
        </p:spPr>
        <p:txBody>
          <a:bodyPr wrap="square" rtlCol="0">
            <a:spAutoFit/>
          </a:bodyPr>
          <a:lstStyle/>
          <a:p>
            <a:r>
              <a:rPr lang="en-US" b="1" dirty="0"/>
              <a:t>Sisters of Charity </a:t>
            </a:r>
            <a:r>
              <a:rPr lang="en-US" b="1" dirty="0" smtClean="0"/>
              <a:t>Hospital</a:t>
            </a:r>
          </a:p>
          <a:p>
            <a:r>
              <a:rPr lang="en-US" b="1" dirty="0" smtClean="0"/>
              <a:t> 2 Campuses</a:t>
            </a:r>
            <a:endParaRPr lang="en-US" b="1" dirty="0"/>
          </a:p>
        </p:txBody>
      </p:sp>
      <p:sp>
        <p:nvSpPr>
          <p:cNvPr id="15" name="TextBox 14"/>
          <p:cNvSpPr txBox="1"/>
          <p:nvPr/>
        </p:nvSpPr>
        <p:spPr>
          <a:xfrm>
            <a:off x="413623" y="4618419"/>
            <a:ext cx="2422781" cy="369332"/>
          </a:xfrm>
          <a:prstGeom prst="rect">
            <a:avLst/>
          </a:prstGeom>
          <a:noFill/>
        </p:spPr>
        <p:txBody>
          <a:bodyPr wrap="square" rtlCol="0">
            <a:spAutoFit/>
          </a:bodyPr>
          <a:lstStyle/>
          <a:p>
            <a:r>
              <a:rPr lang="en-US" b="1" dirty="0"/>
              <a:t>Main Street Campus</a:t>
            </a:r>
          </a:p>
        </p:txBody>
      </p:sp>
      <p:sp>
        <p:nvSpPr>
          <p:cNvPr id="2" name="TextBox 1"/>
          <p:cNvSpPr txBox="1"/>
          <p:nvPr/>
        </p:nvSpPr>
        <p:spPr>
          <a:xfrm>
            <a:off x="155383" y="112938"/>
            <a:ext cx="8384712" cy="830997"/>
          </a:xfrm>
          <a:prstGeom prst="rect">
            <a:avLst/>
          </a:prstGeom>
          <a:noFill/>
        </p:spPr>
        <p:txBody>
          <a:bodyPr wrap="square" rtlCol="0">
            <a:spAutoFit/>
          </a:bodyPr>
          <a:lstStyle/>
          <a:p>
            <a:r>
              <a:rPr lang="en-US" sz="4800" dirty="0">
                <a:solidFill>
                  <a:srgbClr val="0D4F97"/>
                </a:solidFill>
              </a:rPr>
              <a:t>Welcome to Catholic Health</a:t>
            </a:r>
          </a:p>
        </p:txBody>
      </p:sp>
      <p:sp>
        <p:nvSpPr>
          <p:cNvPr id="3" name="Rectangle 2"/>
          <p:cNvSpPr/>
          <p:nvPr/>
        </p:nvSpPr>
        <p:spPr>
          <a:xfrm>
            <a:off x="6058470" y="4572253"/>
            <a:ext cx="2510046" cy="369332"/>
          </a:xfrm>
          <a:prstGeom prst="rect">
            <a:avLst/>
          </a:prstGeom>
        </p:spPr>
        <p:txBody>
          <a:bodyPr wrap="none">
            <a:spAutoFit/>
          </a:bodyPr>
          <a:lstStyle/>
          <a:p>
            <a:r>
              <a:rPr lang="en-US" b="1" dirty="0"/>
              <a:t>St. Joseph’s Campus</a:t>
            </a:r>
          </a:p>
        </p:txBody>
      </p:sp>
    </p:spTree>
    <p:extLst>
      <p:ext uri="{BB962C8B-B14F-4D97-AF65-F5344CB8AC3E}">
        <p14:creationId xmlns:p14="http://schemas.microsoft.com/office/powerpoint/2010/main" val="3840846494"/>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 Improve </a:t>
            </a:r>
            <a:r>
              <a:rPr lang="en-US" dirty="0"/>
              <a:t>the Accuracy of Patient Identification</a:t>
            </a:r>
          </a:p>
        </p:txBody>
      </p:sp>
      <p:sp>
        <p:nvSpPr>
          <p:cNvPr id="3" name="Content Placeholder 2"/>
          <p:cNvSpPr>
            <a:spLocks noGrp="1"/>
          </p:cNvSpPr>
          <p:nvPr>
            <p:ph idx="1"/>
          </p:nvPr>
        </p:nvSpPr>
        <p:spPr/>
        <p:txBody>
          <a:bodyPr/>
          <a:lstStyle/>
          <a:p>
            <a:r>
              <a:rPr lang="en-US" dirty="0" smtClean="0"/>
              <a:t>Wrong patient errors occur in virtually all stages of diagnosis and treatment </a:t>
            </a:r>
          </a:p>
          <a:p>
            <a:pPr marL="0" indent="0">
              <a:buNone/>
            </a:pPr>
            <a:endParaRPr lang="en-US" dirty="0" smtClean="0"/>
          </a:p>
          <a:p>
            <a:r>
              <a:rPr lang="en-US" dirty="0" smtClean="0"/>
              <a:t>The intent for this goal is two fold</a:t>
            </a:r>
          </a:p>
          <a:p>
            <a:pPr>
              <a:buFont typeface="Wingdings" panose="05000000000000000000" pitchFamily="2" charset="2"/>
              <a:buChar char="ü"/>
            </a:pPr>
            <a:r>
              <a:rPr lang="en-US" dirty="0" smtClean="0"/>
              <a:t>#1. </a:t>
            </a:r>
            <a:r>
              <a:rPr lang="en-US" dirty="0" smtClean="0">
                <a:solidFill>
                  <a:schemeClr val="accent6"/>
                </a:solidFill>
              </a:rPr>
              <a:t>To reliably identify the individual as the person for whom the service or treatment is intended</a:t>
            </a:r>
          </a:p>
          <a:p>
            <a:pPr>
              <a:buFont typeface="Wingdings" panose="05000000000000000000" pitchFamily="2" charset="2"/>
              <a:buChar char="ü"/>
            </a:pPr>
            <a:r>
              <a:rPr lang="en-US" dirty="0" smtClean="0">
                <a:solidFill>
                  <a:schemeClr val="accent6"/>
                </a:solidFill>
              </a:rPr>
              <a:t>#2. Match the service or treatment to that individual</a:t>
            </a:r>
            <a:endParaRPr lang="en-US" dirty="0">
              <a:solidFill>
                <a:schemeClr val="accent6"/>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1752600"/>
            <a:ext cx="1557303" cy="1557303"/>
          </a:xfrm>
          <a:prstGeom prst="rect">
            <a:avLst/>
          </a:prstGeom>
        </p:spPr>
      </p:pic>
    </p:spTree>
    <p:extLst>
      <p:ext uri="{BB962C8B-B14F-4D97-AF65-F5344CB8AC3E}">
        <p14:creationId xmlns:p14="http://schemas.microsoft.com/office/powerpoint/2010/main" val="4105492587"/>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 Improve </a:t>
            </a:r>
            <a:r>
              <a:rPr lang="en-US" dirty="0"/>
              <a:t>the Accuracy of Patient Identification</a:t>
            </a:r>
          </a:p>
        </p:txBody>
      </p:sp>
      <p:sp>
        <p:nvSpPr>
          <p:cNvPr id="3" name="Content Placeholder 2"/>
          <p:cNvSpPr>
            <a:spLocks noGrp="1"/>
          </p:cNvSpPr>
          <p:nvPr>
            <p:ph idx="1"/>
          </p:nvPr>
        </p:nvSpPr>
        <p:spPr/>
        <p:txBody>
          <a:bodyPr/>
          <a:lstStyle/>
          <a:p>
            <a:r>
              <a:rPr lang="en-US" b="1" dirty="0">
                <a:solidFill>
                  <a:srgbClr val="0070C0"/>
                </a:solidFill>
              </a:rPr>
              <a:t>Emergency Department </a:t>
            </a:r>
            <a:r>
              <a:rPr lang="en-US" dirty="0"/>
              <a:t>staff will verify patient identity using patient name and date of birth and </a:t>
            </a:r>
            <a:r>
              <a:rPr lang="en-US" dirty="0" smtClean="0"/>
              <a:t>and place a </a:t>
            </a:r>
            <a:r>
              <a:rPr lang="en-US" b="1" dirty="0" smtClean="0">
                <a:solidFill>
                  <a:srgbClr val="0070C0"/>
                </a:solidFill>
              </a:rPr>
              <a:t>blue armband while in the ED</a:t>
            </a:r>
          </a:p>
          <a:p>
            <a:pPr marL="0" indent="0">
              <a:buNone/>
            </a:pPr>
            <a:endParaRPr lang="en-US" b="1" dirty="0" smtClean="0">
              <a:solidFill>
                <a:srgbClr val="0070C0"/>
              </a:solidFill>
            </a:endParaRPr>
          </a:p>
          <a:p>
            <a:r>
              <a:rPr lang="en-US" dirty="0" smtClean="0"/>
              <a:t>Prior </a:t>
            </a:r>
            <a:r>
              <a:rPr lang="en-US" dirty="0"/>
              <a:t>to being </a:t>
            </a:r>
            <a:r>
              <a:rPr lang="en-US" dirty="0" smtClean="0"/>
              <a:t>admitted/transported </a:t>
            </a:r>
            <a:r>
              <a:rPr lang="en-US" dirty="0"/>
              <a:t>to the nursing </a:t>
            </a:r>
            <a:r>
              <a:rPr lang="en-US" dirty="0" smtClean="0"/>
              <a:t>unit, they will change the band to a white ID band</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4648199"/>
            <a:ext cx="2819400" cy="1477963"/>
          </a:xfrm>
          <a:prstGeom prst="rect">
            <a:avLst/>
          </a:prstGeom>
        </p:spPr>
      </p:pic>
    </p:spTree>
    <p:extLst>
      <p:ext uri="{BB962C8B-B14F-4D97-AF65-F5344CB8AC3E}">
        <p14:creationId xmlns:p14="http://schemas.microsoft.com/office/powerpoint/2010/main" val="503343490"/>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 Improve the Accuracy of Patient Identification</a:t>
            </a:r>
          </a:p>
        </p:txBody>
      </p:sp>
      <p:sp>
        <p:nvSpPr>
          <p:cNvPr id="3" name="Content Placeholder 2"/>
          <p:cNvSpPr>
            <a:spLocks noGrp="1"/>
          </p:cNvSpPr>
          <p:nvPr>
            <p:ph idx="1"/>
          </p:nvPr>
        </p:nvSpPr>
        <p:spPr/>
        <p:txBody>
          <a:bodyPr/>
          <a:lstStyle/>
          <a:p>
            <a:pPr lvl="0"/>
            <a:r>
              <a:rPr lang="en-US" dirty="0">
                <a:solidFill>
                  <a:srgbClr val="000000"/>
                </a:solidFill>
              </a:rPr>
              <a:t>Nursing staff receiving the </a:t>
            </a:r>
            <a:r>
              <a:rPr lang="en-US" dirty="0" smtClean="0">
                <a:solidFill>
                  <a:srgbClr val="000000"/>
                </a:solidFill>
              </a:rPr>
              <a:t>patient </a:t>
            </a:r>
            <a:r>
              <a:rPr lang="en-US" dirty="0">
                <a:solidFill>
                  <a:srgbClr val="000000"/>
                </a:solidFill>
              </a:rPr>
              <a:t>will check patient’s name and date of birth on white armband for validity and ascertain that the </a:t>
            </a:r>
            <a:r>
              <a:rPr lang="en-US" b="1" u="sng" dirty="0">
                <a:solidFill>
                  <a:srgbClr val="0070C0"/>
                </a:solidFill>
              </a:rPr>
              <a:t>blue</a:t>
            </a:r>
            <a:r>
              <a:rPr lang="en-US" b="1" dirty="0">
                <a:solidFill>
                  <a:srgbClr val="0070C0"/>
                </a:solidFill>
              </a:rPr>
              <a:t> </a:t>
            </a:r>
            <a:r>
              <a:rPr lang="en-US" b="1" u="sng" dirty="0">
                <a:solidFill>
                  <a:srgbClr val="0070C0"/>
                </a:solidFill>
              </a:rPr>
              <a:t>armband</a:t>
            </a:r>
            <a:r>
              <a:rPr lang="en-US" b="1" dirty="0">
                <a:solidFill>
                  <a:srgbClr val="0070C0"/>
                </a:solidFill>
              </a:rPr>
              <a:t> </a:t>
            </a:r>
            <a:r>
              <a:rPr lang="en-US" b="1" u="sng" dirty="0">
                <a:solidFill>
                  <a:srgbClr val="0070C0"/>
                </a:solidFill>
              </a:rPr>
              <a:t>has been removed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3863181"/>
            <a:ext cx="2819400" cy="1477963"/>
          </a:xfrm>
          <a:prstGeom prst="rect">
            <a:avLst/>
          </a:prstGeom>
        </p:spPr>
      </p:pic>
      <p:sp>
        <p:nvSpPr>
          <p:cNvPr id="5" name="5-Point Star 4"/>
          <p:cNvSpPr/>
          <p:nvPr/>
        </p:nvSpPr>
        <p:spPr>
          <a:xfrm>
            <a:off x="5410200" y="3276600"/>
            <a:ext cx="3276600" cy="2514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C00000"/>
                </a:solidFill>
              </a:rPr>
              <a:t>Admitted Patient</a:t>
            </a:r>
            <a:endParaRPr lang="en-US" dirty="0">
              <a:solidFill>
                <a:srgbClr val="C00000"/>
              </a:solidFill>
            </a:endParaRPr>
          </a:p>
        </p:txBody>
      </p:sp>
      <p:sp>
        <p:nvSpPr>
          <p:cNvPr id="6" name="Left Arrow 5"/>
          <p:cNvSpPr/>
          <p:nvPr/>
        </p:nvSpPr>
        <p:spPr>
          <a:xfrm rot="2440740">
            <a:off x="4983104" y="5308372"/>
            <a:ext cx="1290851"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47276397"/>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 Identify patients correctly</a:t>
            </a:r>
            <a:endParaRPr lang="en-US" dirty="0"/>
          </a:p>
        </p:txBody>
      </p:sp>
      <p:sp>
        <p:nvSpPr>
          <p:cNvPr id="3" name="Content Placeholder 2"/>
          <p:cNvSpPr>
            <a:spLocks noGrp="1"/>
          </p:cNvSpPr>
          <p:nvPr>
            <p:ph idx="1"/>
          </p:nvPr>
        </p:nvSpPr>
        <p:spPr>
          <a:xfrm>
            <a:off x="457200" y="1600200"/>
            <a:ext cx="8229600" cy="4800600"/>
          </a:xfrm>
        </p:spPr>
        <p:txBody>
          <a:bodyPr/>
          <a:lstStyle/>
          <a:p>
            <a:endParaRPr lang="en-US" dirty="0"/>
          </a:p>
          <a:p>
            <a:pPr marL="0" indent="0">
              <a:buNone/>
            </a:pPr>
            <a:r>
              <a:rPr lang="en-US" dirty="0"/>
              <a:t> </a:t>
            </a:r>
            <a:r>
              <a:rPr lang="en-US" b="1" dirty="0"/>
              <a:t>Use at least two ways to identify </a:t>
            </a:r>
            <a:r>
              <a:rPr lang="en-US" b="1" dirty="0" smtClean="0"/>
              <a:t>patients</a:t>
            </a:r>
          </a:p>
          <a:p>
            <a:pPr marL="0" indent="0">
              <a:buNone/>
            </a:pPr>
            <a:r>
              <a:rPr lang="en-US" dirty="0" smtClean="0"/>
              <a:t> </a:t>
            </a:r>
          </a:p>
          <a:p>
            <a:r>
              <a:rPr lang="en-US" b="1" dirty="0" smtClean="0">
                <a:solidFill>
                  <a:srgbClr val="C00000"/>
                </a:solidFill>
              </a:rPr>
              <a:t>NAME &amp; DATE of BIRTH </a:t>
            </a:r>
            <a:endParaRPr lang="en-US" sz="3600" b="1" dirty="0" smtClean="0">
              <a:solidFill>
                <a:srgbClr val="C00000"/>
              </a:solidFill>
            </a:endParaRPr>
          </a:p>
          <a:p>
            <a:pPr marL="0" indent="0">
              <a:buNone/>
            </a:pPr>
            <a:r>
              <a:rPr lang="en-US" sz="3600" b="1" dirty="0" smtClean="0"/>
              <a:t> </a:t>
            </a:r>
          </a:p>
          <a:p>
            <a:pPr>
              <a:buFont typeface="Wingdings" panose="05000000000000000000" pitchFamily="2" charset="2"/>
              <a:buChar char="ü"/>
            </a:pPr>
            <a:r>
              <a:rPr lang="en-US" dirty="0" smtClean="0"/>
              <a:t>This </a:t>
            </a:r>
            <a:r>
              <a:rPr lang="en-US" dirty="0"/>
              <a:t>is done to make sure that each patient gets the correct medicine and </a:t>
            </a:r>
            <a:r>
              <a:rPr lang="en-US" dirty="0" smtClean="0"/>
              <a:t>treatment </a:t>
            </a:r>
            <a:endParaRPr lang="en-US" dirty="0"/>
          </a:p>
          <a:p>
            <a:pPr>
              <a:buFont typeface="Wingdings" panose="05000000000000000000" pitchFamily="2" charset="2"/>
              <a:buChar char="ü"/>
            </a:pPr>
            <a:r>
              <a:rPr lang="en-US" dirty="0"/>
              <a:t>Make sure that the correct patient gets the correct blood when they get a blood </a:t>
            </a:r>
            <a:r>
              <a:rPr lang="en-US" dirty="0" smtClean="0"/>
              <a:t>transfusion</a:t>
            </a:r>
            <a:endParaRPr lang="en-US" dirty="0"/>
          </a:p>
        </p:txBody>
      </p:sp>
    </p:spTree>
    <p:extLst>
      <p:ext uri="{BB962C8B-B14F-4D97-AF65-F5344CB8AC3E}">
        <p14:creationId xmlns:p14="http://schemas.microsoft.com/office/powerpoint/2010/main" val="2182164178"/>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763000" cy="1249362"/>
          </a:xfrm>
        </p:spPr>
        <p:txBody>
          <a:bodyPr/>
          <a:lstStyle/>
          <a:p>
            <a:r>
              <a:rPr lang="en-US" dirty="0" smtClean="0"/>
              <a:t>GOAL: Eliminate Transfusion Errors Related to Blood Transfusion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801" y="3767426"/>
            <a:ext cx="2590800" cy="2057400"/>
          </a:xfrm>
        </p:spPr>
      </p:pic>
      <p:sp>
        <p:nvSpPr>
          <p:cNvPr id="3" name="Rectangle 2"/>
          <p:cNvSpPr/>
          <p:nvPr/>
        </p:nvSpPr>
        <p:spPr>
          <a:xfrm>
            <a:off x="304800" y="1657957"/>
            <a:ext cx="6705600" cy="1384995"/>
          </a:xfrm>
          <a:prstGeom prst="rect">
            <a:avLst/>
          </a:prstGeom>
        </p:spPr>
        <p:txBody>
          <a:bodyPr wrap="square">
            <a:spAutoFit/>
          </a:bodyPr>
          <a:lstStyle/>
          <a:p>
            <a:r>
              <a:rPr lang="en-US" sz="2800" dirty="0">
                <a:solidFill>
                  <a:srgbClr val="C00000"/>
                </a:solidFill>
              </a:rPr>
              <a:t>Make sure that the correct patient gets the correct blood when </a:t>
            </a:r>
            <a:r>
              <a:rPr lang="en-US" sz="2800" dirty="0" smtClean="0">
                <a:solidFill>
                  <a:srgbClr val="C00000"/>
                </a:solidFill>
              </a:rPr>
              <a:t>the </a:t>
            </a:r>
            <a:r>
              <a:rPr lang="en-US" sz="2800" dirty="0">
                <a:solidFill>
                  <a:srgbClr val="C00000"/>
                </a:solidFill>
              </a:rPr>
              <a:t>get a blood transfusion</a:t>
            </a:r>
          </a:p>
        </p:txBody>
      </p:sp>
      <p:sp>
        <p:nvSpPr>
          <p:cNvPr id="7" name="TextBox 6"/>
          <p:cNvSpPr txBox="1"/>
          <p:nvPr/>
        </p:nvSpPr>
        <p:spPr>
          <a:xfrm>
            <a:off x="4256505" y="2770138"/>
            <a:ext cx="4445962" cy="4154984"/>
          </a:xfrm>
          <a:prstGeom prst="rect">
            <a:avLst/>
          </a:prstGeom>
          <a:noFill/>
        </p:spPr>
        <p:txBody>
          <a:bodyPr wrap="square" rtlCol="0">
            <a:spAutoFit/>
          </a:bodyPr>
          <a:lstStyle/>
          <a:p>
            <a:pPr marL="342900" indent="-342900">
              <a:buFont typeface="+mj-lt"/>
              <a:buAutoNum type="arabicPeriod"/>
            </a:pPr>
            <a:r>
              <a:rPr lang="en-US" sz="2400" dirty="0" smtClean="0"/>
              <a:t>Look up the blood transfusion policy on M Files</a:t>
            </a:r>
          </a:p>
          <a:p>
            <a:endParaRPr lang="en-US" sz="2400" dirty="0" smtClean="0"/>
          </a:p>
          <a:p>
            <a:r>
              <a:rPr lang="en-US" sz="2400" dirty="0" smtClean="0"/>
              <a:t> 2. Use the EPIC transfusion guide. This is a reference at your fingertips at your wheelie</a:t>
            </a:r>
          </a:p>
          <a:p>
            <a:pPr marL="342900" indent="-342900">
              <a:buFont typeface="+mj-lt"/>
              <a:buAutoNum type="arabicPeriod"/>
            </a:pPr>
            <a:endParaRPr lang="en-US" sz="2400" dirty="0"/>
          </a:p>
          <a:p>
            <a:pPr marL="342900" indent="-342900">
              <a:buFont typeface="+mj-lt"/>
              <a:buAutoNum type="arabicPeriod"/>
            </a:pPr>
            <a:endParaRPr lang="en-US" sz="2400" dirty="0" smtClean="0"/>
          </a:p>
          <a:p>
            <a:endParaRPr lang="en-US" sz="2400" dirty="0"/>
          </a:p>
          <a:p>
            <a:endParaRPr lang="en-US" sz="2400" dirty="0" smtClean="0"/>
          </a:p>
          <a:p>
            <a:pPr marL="342900" indent="-342900">
              <a:buFont typeface="+mj-lt"/>
              <a:buAutoNum type="arabicPeriod"/>
            </a:pPr>
            <a:endParaRPr lang="en-US" sz="2400" dirty="0"/>
          </a:p>
        </p:txBody>
      </p:sp>
      <p:pic>
        <p:nvPicPr>
          <p:cNvPr id="8" name="Picture 7"/>
          <p:cNvPicPr>
            <a:picLocks noChangeAspect="1"/>
          </p:cNvPicPr>
          <p:nvPr/>
        </p:nvPicPr>
        <p:blipFill>
          <a:blip r:embed="rId4"/>
          <a:stretch>
            <a:fillRect/>
          </a:stretch>
        </p:blipFill>
        <p:spPr>
          <a:xfrm>
            <a:off x="4495800" y="5143499"/>
            <a:ext cx="3169778" cy="1362653"/>
          </a:xfrm>
          <a:prstGeom prst="rect">
            <a:avLst/>
          </a:prstGeom>
        </p:spPr>
      </p:pic>
    </p:spTree>
    <p:extLst>
      <p:ext uri="{BB962C8B-B14F-4D97-AF65-F5344CB8AC3E}">
        <p14:creationId xmlns:p14="http://schemas.microsoft.com/office/powerpoint/2010/main" val="432675297"/>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600" dirty="0">
                <a:cs typeface="Lucida Sans Unicode" panose="020B0602030504020204" pitchFamily="34" charset="0"/>
              </a:rPr>
              <a:t>Patient ID </a:t>
            </a:r>
            <a:r>
              <a:rPr lang="en-US" altLang="en-US" sz="3600" dirty="0" smtClean="0">
                <a:cs typeface="Lucida Sans Unicode" panose="020B0602030504020204" pitchFamily="34" charset="0"/>
              </a:rPr>
              <a:t>Checks</a:t>
            </a:r>
            <a:r>
              <a:rPr lang="en-US" altLang="en-US" sz="3600" b="1" dirty="0" smtClean="0">
                <a:cs typeface="Lucida Sans Unicode" panose="020B0602030504020204" pitchFamily="34" charset="0"/>
              </a:rPr>
              <a:t/>
            </a:r>
            <a:br>
              <a:rPr lang="en-US" altLang="en-US" sz="3600" b="1" dirty="0" smtClean="0">
                <a:cs typeface="Lucida Sans Unicode" panose="020B0602030504020204" pitchFamily="34" charset="0"/>
              </a:rPr>
            </a:br>
            <a:r>
              <a:rPr lang="en-US" altLang="en-US" sz="2800" dirty="0">
                <a:solidFill>
                  <a:schemeClr val="tx1"/>
                </a:solidFill>
                <a:effectLst/>
              </a:rPr>
              <a:t>Any </a:t>
            </a:r>
            <a:r>
              <a:rPr lang="en-US" altLang="en-US" sz="2800" dirty="0" smtClean="0">
                <a:solidFill>
                  <a:schemeClr val="tx1"/>
                </a:solidFill>
                <a:effectLst/>
              </a:rPr>
              <a:t>Time You </a:t>
            </a:r>
            <a:r>
              <a:rPr lang="en-US" altLang="en-US" sz="2800" dirty="0">
                <a:solidFill>
                  <a:schemeClr val="tx1"/>
                </a:solidFill>
                <a:effectLst/>
              </a:rPr>
              <a:t>are in </a:t>
            </a:r>
            <a:r>
              <a:rPr lang="en-US" altLang="en-US" sz="2800" dirty="0" smtClean="0">
                <a:solidFill>
                  <a:schemeClr val="tx1"/>
                </a:solidFill>
                <a:effectLst/>
              </a:rPr>
              <a:t>Contact </a:t>
            </a:r>
            <a:r>
              <a:rPr lang="en-US" altLang="en-US" sz="2800" dirty="0">
                <a:solidFill>
                  <a:schemeClr val="tx1"/>
                </a:solidFill>
                <a:effectLst/>
              </a:rPr>
              <a:t>with a </a:t>
            </a:r>
            <a:r>
              <a:rPr lang="en-US" altLang="en-US" sz="2800" dirty="0" smtClean="0">
                <a:solidFill>
                  <a:schemeClr val="tx1"/>
                </a:solidFill>
                <a:effectLst/>
              </a:rPr>
              <a:t>Patient</a:t>
            </a:r>
            <a:endParaRPr lang="en-US" sz="2800" dirty="0">
              <a:solidFill>
                <a:schemeClr val="tx1"/>
              </a:solidFill>
            </a:endParaRPr>
          </a:p>
        </p:txBody>
      </p:sp>
      <p:sp>
        <p:nvSpPr>
          <p:cNvPr id="3" name="Content Placeholder 2"/>
          <p:cNvSpPr>
            <a:spLocks noGrp="1"/>
          </p:cNvSpPr>
          <p:nvPr>
            <p:ph sz="half" idx="1"/>
          </p:nvPr>
        </p:nvSpPr>
        <p:spPr>
          <a:xfrm>
            <a:off x="990600" y="2438400"/>
            <a:ext cx="3505200" cy="3687763"/>
          </a:xfrm>
        </p:spPr>
        <p:txBody>
          <a:bodyPr/>
          <a:lstStyle/>
          <a:p>
            <a:pPr eaLnBrk="1" hangingPunct="1">
              <a:buClr>
                <a:schemeClr val="tx2"/>
              </a:buClr>
              <a:buFontTx/>
              <a:buChar char="•"/>
              <a:defRPr/>
            </a:pPr>
            <a:r>
              <a:rPr lang="en-US" altLang="en-US" sz="2400" dirty="0"/>
              <a:t>Arrival on unit</a:t>
            </a:r>
          </a:p>
          <a:p>
            <a:pPr eaLnBrk="1" hangingPunct="1">
              <a:buClr>
                <a:schemeClr val="tx2"/>
              </a:buClr>
              <a:buFontTx/>
              <a:buChar char="•"/>
              <a:defRPr/>
            </a:pPr>
            <a:r>
              <a:rPr lang="en-US" altLang="en-US" sz="2400" dirty="0"/>
              <a:t>Consent</a:t>
            </a:r>
          </a:p>
          <a:p>
            <a:pPr eaLnBrk="1" hangingPunct="1">
              <a:buClr>
                <a:schemeClr val="tx2"/>
              </a:buClr>
              <a:buFontTx/>
              <a:buChar char="•"/>
              <a:defRPr/>
            </a:pPr>
            <a:r>
              <a:rPr lang="en-US" altLang="en-US" sz="2400" dirty="0"/>
              <a:t>Arm band placed</a:t>
            </a:r>
          </a:p>
          <a:p>
            <a:pPr eaLnBrk="1" hangingPunct="1">
              <a:buClr>
                <a:schemeClr val="tx2"/>
              </a:buClr>
              <a:buFontTx/>
              <a:buChar char="•"/>
              <a:defRPr/>
            </a:pPr>
            <a:r>
              <a:rPr lang="en-US" altLang="en-US" sz="2400" dirty="0"/>
              <a:t>Charting</a:t>
            </a:r>
          </a:p>
          <a:p>
            <a:pPr eaLnBrk="1" hangingPunct="1">
              <a:buClr>
                <a:schemeClr val="tx2"/>
              </a:buClr>
              <a:buFontTx/>
              <a:buChar char="•"/>
              <a:defRPr/>
            </a:pPr>
            <a:r>
              <a:rPr lang="en-US" altLang="en-US" sz="2400" dirty="0"/>
              <a:t>Breast milk</a:t>
            </a:r>
          </a:p>
          <a:p>
            <a:pPr eaLnBrk="1" hangingPunct="1">
              <a:buClr>
                <a:schemeClr val="tx2"/>
              </a:buClr>
              <a:buFontTx/>
              <a:buChar char="•"/>
              <a:defRPr/>
            </a:pPr>
            <a:r>
              <a:rPr lang="en-US" altLang="en-US" sz="2400" dirty="0"/>
              <a:t>Patient meals </a:t>
            </a:r>
          </a:p>
          <a:p>
            <a:endParaRPr lang="en-US" dirty="0"/>
          </a:p>
        </p:txBody>
      </p:sp>
      <p:sp>
        <p:nvSpPr>
          <p:cNvPr id="4" name="Content Placeholder 3"/>
          <p:cNvSpPr>
            <a:spLocks noGrp="1"/>
          </p:cNvSpPr>
          <p:nvPr>
            <p:ph sz="half" idx="2"/>
          </p:nvPr>
        </p:nvSpPr>
        <p:spPr>
          <a:xfrm>
            <a:off x="4648200" y="2362200"/>
            <a:ext cx="4038600" cy="3763963"/>
          </a:xfrm>
        </p:spPr>
        <p:txBody>
          <a:bodyPr/>
          <a:lstStyle/>
          <a:p>
            <a:pPr eaLnBrk="1" hangingPunct="1">
              <a:buClr>
                <a:schemeClr val="tx2"/>
              </a:buClr>
              <a:buFontTx/>
              <a:buChar char="•"/>
              <a:defRPr/>
            </a:pPr>
            <a:r>
              <a:rPr lang="en-US" altLang="en-US" sz="2400" dirty="0"/>
              <a:t>Prior to procedure</a:t>
            </a:r>
          </a:p>
          <a:p>
            <a:pPr eaLnBrk="1" hangingPunct="1">
              <a:buClr>
                <a:schemeClr val="tx2"/>
              </a:buClr>
              <a:buFontTx/>
              <a:buChar char="•"/>
              <a:defRPr/>
            </a:pPr>
            <a:r>
              <a:rPr lang="en-US" altLang="en-US" sz="2400" dirty="0"/>
              <a:t>Blood draws</a:t>
            </a:r>
          </a:p>
          <a:p>
            <a:pPr eaLnBrk="1" hangingPunct="1">
              <a:buClr>
                <a:schemeClr val="tx2"/>
              </a:buClr>
              <a:buFontTx/>
              <a:buChar char="•"/>
              <a:defRPr/>
            </a:pPr>
            <a:r>
              <a:rPr lang="en-US" altLang="en-US" sz="2400" dirty="0"/>
              <a:t>Transfusion</a:t>
            </a:r>
          </a:p>
          <a:p>
            <a:pPr eaLnBrk="1" hangingPunct="1">
              <a:buClr>
                <a:schemeClr val="tx2"/>
              </a:buClr>
              <a:buFontTx/>
              <a:buChar char="•"/>
              <a:defRPr/>
            </a:pPr>
            <a:r>
              <a:rPr lang="en-US" altLang="en-US" sz="2400" dirty="0"/>
              <a:t>Phone/Verbal order</a:t>
            </a:r>
          </a:p>
          <a:p>
            <a:pPr eaLnBrk="1" hangingPunct="1">
              <a:buClr>
                <a:schemeClr val="tx2"/>
              </a:buClr>
              <a:buFontTx/>
              <a:buChar char="•"/>
            </a:pPr>
            <a:r>
              <a:rPr lang="en-US" altLang="en-US" sz="2400" dirty="0"/>
              <a:t>Med administration</a:t>
            </a:r>
          </a:p>
          <a:p>
            <a:pPr eaLnBrk="1" hangingPunct="1">
              <a:buClr>
                <a:schemeClr val="tx2"/>
              </a:buClr>
              <a:buFontTx/>
              <a:buChar char="•"/>
            </a:pPr>
            <a:r>
              <a:rPr lang="en-US" altLang="en-US" sz="2400" dirty="0"/>
              <a:t>Assessment</a:t>
            </a:r>
          </a:p>
          <a:p>
            <a:pPr eaLnBrk="1" hangingPunct="1">
              <a:buClr>
                <a:schemeClr val="tx2"/>
              </a:buClr>
              <a:buFontTx/>
              <a:buChar char="•"/>
            </a:pPr>
            <a:r>
              <a:rPr lang="en-US" altLang="en-US" sz="2400" dirty="0"/>
              <a:t>Transport of patient</a:t>
            </a:r>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5029200"/>
            <a:ext cx="1282973" cy="1600200"/>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2200" y="5029200"/>
            <a:ext cx="1282973" cy="1600200"/>
          </a:xfrm>
          <a:prstGeom prst="rect">
            <a:avLst/>
          </a:prstGeom>
        </p:spPr>
      </p:pic>
    </p:spTree>
    <p:extLst>
      <p:ext uri="{BB962C8B-B14F-4D97-AF65-F5344CB8AC3E}">
        <p14:creationId xmlns:p14="http://schemas.microsoft.com/office/powerpoint/2010/main" val="3543916859"/>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1143000"/>
          </a:xfrm>
        </p:spPr>
        <p:txBody>
          <a:bodyPr/>
          <a:lstStyle/>
          <a:p>
            <a:pPr algn="ctr"/>
            <a:r>
              <a:rPr lang="en-US" sz="3600" dirty="0">
                <a:solidFill>
                  <a:srgbClr val="FF0000"/>
                </a:solidFill>
                <a:latin typeface="Arial" panose="020B0604020202020204" pitchFamily="34" charset="0"/>
                <a:cs typeface="Arial" panose="020B0604020202020204" pitchFamily="34" charset="0"/>
              </a:rPr>
              <a:t>Allergy</a:t>
            </a:r>
            <a:r>
              <a:rPr lang="en-US" sz="3600" dirty="0">
                <a:latin typeface="Arial" panose="020B0604020202020204" pitchFamily="34" charset="0"/>
                <a:cs typeface="Arial" panose="020B0604020202020204" pitchFamily="34" charset="0"/>
              </a:rPr>
              <a:t> ID for Patients </a:t>
            </a:r>
          </a:p>
        </p:txBody>
      </p:sp>
      <p:sp>
        <p:nvSpPr>
          <p:cNvPr id="3" name="Content Placeholder 2"/>
          <p:cNvSpPr>
            <a:spLocks noGrp="1"/>
          </p:cNvSpPr>
          <p:nvPr>
            <p:ph idx="1"/>
          </p:nvPr>
        </p:nvSpPr>
        <p:spPr>
          <a:xfrm>
            <a:off x="762000" y="2057400"/>
            <a:ext cx="7448550" cy="3505200"/>
          </a:xfrm>
        </p:spPr>
        <p:txBody>
          <a:bodyPr/>
          <a:lstStyle/>
          <a:p>
            <a:pPr marL="0" indent="0">
              <a:buNone/>
            </a:pPr>
            <a:r>
              <a:rPr lang="en-US" sz="2400" dirty="0">
                <a:solidFill>
                  <a:schemeClr val="tx2"/>
                </a:solidFill>
                <a:latin typeface="Arial" panose="020B0604020202020204" pitchFamily="34" charset="0"/>
                <a:cs typeface="Arial" panose="020B0604020202020204" pitchFamily="34" charset="0"/>
              </a:rPr>
              <a:t>Noted on Admission and Documented by RN</a:t>
            </a:r>
          </a:p>
          <a:p>
            <a:pPr>
              <a:buClr>
                <a:schemeClr val="tx2"/>
              </a:buClr>
              <a:buFont typeface="Arial" panose="020B0604020202020204" pitchFamily="34" charset="0"/>
              <a:buChar char="•"/>
            </a:pPr>
            <a:r>
              <a:rPr lang="en-US" sz="2200" dirty="0">
                <a:solidFill>
                  <a:srgbClr val="FF0000"/>
                </a:solidFill>
                <a:latin typeface="Arial" panose="020B0604020202020204" pitchFamily="34" charset="0"/>
                <a:cs typeface="Arial" panose="020B0604020202020204" pitchFamily="34" charset="0"/>
              </a:rPr>
              <a:t>Red</a:t>
            </a:r>
            <a:r>
              <a:rPr lang="en-US" sz="2200" dirty="0">
                <a:latin typeface="Arial" panose="020B0604020202020204" pitchFamily="34" charset="0"/>
                <a:cs typeface="Arial" panose="020B0604020202020204" pitchFamily="34" charset="0"/>
              </a:rPr>
              <a:t> ID Band indicates </a:t>
            </a:r>
            <a:r>
              <a:rPr lang="en-US" sz="2200" dirty="0">
                <a:solidFill>
                  <a:srgbClr val="FF0000"/>
                </a:solidFill>
                <a:latin typeface="Arial" panose="020B0604020202020204" pitchFamily="34" charset="0"/>
                <a:cs typeface="Arial" panose="020B0604020202020204" pitchFamily="34" charset="0"/>
              </a:rPr>
              <a:t>Any </a:t>
            </a:r>
            <a:r>
              <a:rPr lang="en-US" sz="2200" dirty="0" smtClean="0">
                <a:solidFill>
                  <a:srgbClr val="FF0000"/>
                </a:solidFill>
                <a:latin typeface="Arial" panose="020B0604020202020204" pitchFamily="34" charset="0"/>
                <a:cs typeface="Arial" panose="020B0604020202020204" pitchFamily="34" charset="0"/>
              </a:rPr>
              <a:t>Allergy</a:t>
            </a:r>
          </a:p>
          <a:p>
            <a:pPr>
              <a:buClr>
                <a:schemeClr val="tx2"/>
              </a:buClr>
              <a:buFont typeface="Arial" panose="020B0604020202020204" pitchFamily="34" charset="0"/>
              <a:buChar char="•"/>
            </a:pPr>
            <a:endParaRPr lang="en-US" sz="2200" dirty="0">
              <a:solidFill>
                <a:srgbClr val="FF0000"/>
              </a:solidFill>
              <a:latin typeface="Arial" panose="020B0604020202020204" pitchFamily="34" charset="0"/>
              <a:cs typeface="Arial" panose="020B0604020202020204" pitchFamily="34" charset="0"/>
            </a:endParaRPr>
          </a:p>
          <a:p>
            <a:pPr>
              <a:buClr>
                <a:schemeClr val="tx2"/>
              </a:buClr>
              <a:buFont typeface="Arial" panose="020B0604020202020204" pitchFamily="34" charset="0"/>
              <a:buChar char="•"/>
            </a:pPr>
            <a:r>
              <a:rPr lang="en-US" sz="2200" dirty="0">
                <a:solidFill>
                  <a:srgbClr val="00B050"/>
                </a:solidFill>
                <a:latin typeface="Arial" panose="020B0604020202020204" pitchFamily="34" charset="0"/>
                <a:cs typeface="Arial" panose="020B0604020202020204" pitchFamily="34" charset="0"/>
              </a:rPr>
              <a:t>Green</a:t>
            </a:r>
            <a:r>
              <a:rPr lang="en-US" sz="2200" b="1"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ID Band </a:t>
            </a:r>
            <a:r>
              <a:rPr lang="en-US" sz="2200" dirty="0" smtClean="0">
                <a:latin typeface="Arial" panose="020B0604020202020204" pitchFamily="34" charset="0"/>
                <a:cs typeface="Arial" panose="020B0604020202020204" pitchFamily="34" charset="0"/>
              </a:rPr>
              <a:t>indicates </a:t>
            </a:r>
            <a:r>
              <a:rPr lang="en-US" sz="2200" dirty="0">
                <a:solidFill>
                  <a:srgbClr val="00B050"/>
                </a:solidFill>
                <a:latin typeface="Arial" panose="020B0604020202020204" pitchFamily="34" charset="0"/>
                <a:cs typeface="Arial" panose="020B0604020202020204" pitchFamily="34" charset="0"/>
              </a:rPr>
              <a:t>Latex </a:t>
            </a:r>
            <a:r>
              <a:rPr lang="en-US" sz="2200" dirty="0" smtClean="0">
                <a:solidFill>
                  <a:srgbClr val="00B050"/>
                </a:solidFill>
                <a:latin typeface="Arial" panose="020B0604020202020204" pitchFamily="34" charset="0"/>
                <a:cs typeface="Arial" panose="020B0604020202020204" pitchFamily="34" charset="0"/>
              </a:rPr>
              <a:t>Allergy</a:t>
            </a:r>
          </a:p>
          <a:p>
            <a:pPr>
              <a:buClr>
                <a:schemeClr val="tx2"/>
              </a:buClr>
              <a:buFont typeface="Arial" panose="020B0604020202020204" pitchFamily="34" charset="0"/>
              <a:buChar char="•"/>
            </a:pPr>
            <a:endParaRPr lang="en-US" sz="2200" dirty="0">
              <a:solidFill>
                <a:srgbClr val="00B050"/>
              </a:solidFill>
              <a:latin typeface="Arial" panose="020B0604020202020204" pitchFamily="34" charset="0"/>
              <a:cs typeface="Arial" panose="020B0604020202020204" pitchFamily="34" charset="0"/>
            </a:endParaRPr>
          </a:p>
          <a:p>
            <a:pPr>
              <a:buClr>
                <a:schemeClr val="tx2"/>
              </a:buClr>
              <a:buFont typeface="Arial" panose="020B0604020202020204" pitchFamily="34" charset="0"/>
              <a:buChar char="•"/>
            </a:pPr>
            <a:r>
              <a:rPr lang="en-US" sz="2200" dirty="0">
                <a:latin typeface="Arial" panose="020B0604020202020204" pitchFamily="34" charset="0"/>
                <a:cs typeface="Arial" panose="020B0604020202020204" pitchFamily="34" charset="0"/>
              </a:rPr>
              <a:t>Sticker is placed on patient’s chart &amp; noted in EMR </a:t>
            </a:r>
            <a:r>
              <a:rPr lang="en-US" sz="2200" dirty="0" smtClean="0">
                <a:latin typeface="Arial" panose="020B0604020202020204" pitchFamily="34" charset="0"/>
                <a:cs typeface="Arial" panose="020B0604020202020204" pitchFamily="34" charset="0"/>
              </a:rPr>
              <a:t>also</a:t>
            </a:r>
          </a:p>
          <a:p>
            <a:pPr>
              <a:buClr>
                <a:schemeClr val="tx2"/>
              </a:buClr>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a:buClr>
                <a:schemeClr val="tx2"/>
              </a:buClr>
              <a:buFont typeface="Arial" panose="020B0604020202020204" pitchFamily="34" charset="0"/>
              <a:buChar char="•"/>
            </a:pPr>
            <a:r>
              <a:rPr lang="en-US" sz="2200" dirty="0" smtClean="0">
                <a:latin typeface="Arial" panose="020B0604020202020204" pitchFamily="34" charset="0"/>
                <a:cs typeface="Arial" panose="020B0604020202020204" pitchFamily="34" charset="0"/>
              </a:rPr>
              <a:t>Don’t forget to list if allergies are </a:t>
            </a:r>
            <a:r>
              <a:rPr lang="en-US" sz="2200" i="1" dirty="0" smtClean="0">
                <a:solidFill>
                  <a:srgbClr val="C00000"/>
                </a:solidFill>
                <a:latin typeface="Arial" panose="020B0604020202020204" pitchFamily="34" charset="0"/>
                <a:cs typeface="Arial" panose="020B0604020202020204" pitchFamily="34" charset="0"/>
              </a:rPr>
              <a:t>both</a:t>
            </a:r>
            <a:r>
              <a:rPr lang="en-US" sz="2200" dirty="0" smtClean="0">
                <a:latin typeface="Arial" panose="020B0604020202020204" pitchFamily="34" charset="0"/>
                <a:cs typeface="Arial" panose="020B0604020202020204" pitchFamily="34" charset="0"/>
              </a:rPr>
              <a:t> Food and Drug allergies (i.e.. Eggs, Pork)</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5486400"/>
            <a:ext cx="2389541" cy="1047572"/>
          </a:xfrm>
          <a:prstGeom prst="rect">
            <a:avLst/>
          </a:prstGeom>
        </p:spPr>
      </p:pic>
    </p:spTree>
    <p:extLst>
      <p:ext uri="{BB962C8B-B14F-4D97-AF65-F5344CB8AC3E}">
        <p14:creationId xmlns:p14="http://schemas.microsoft.com/office/powerpoint/2010/main" val="2860435207"/>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Name Alerts</a:t>
            </a:r>
            <a:endParaRPr lang="en-US" dirty="0"/>
          </a:p>
        </p:txBody>
      </p:sp>
      <p:sp>
        <p:nvSpPr>
          <p:cNvPr id="3" name="Content Placeholder 2"/>
          <p:cNvSpPr>
            <a:spLocks noGrp="1"/>
          </p:cNvSpPr>
          <p:nvPr>
            <p:ph idx="1"/>
          </p:nvPr>
        </p:nvSpPr>
        <p:spPr/>
        <p:txBody>
          <a:bodyPr/>
          <a:lstStyle/>
          <a:p>
            <a:r>
              <a:rPr lang="en-US" dirty="0" smtClean="0"/>
              <a:t>Always be on the lookout for name alerts</a:t>
            </a:r>
          </a:p>
          <a:p>
            <a:r>
              <a:rPr lang="en-US" dirty="0" smtClean="0"/>
              <a:t>Patients may have the same name or similar sounding names</a:t>
            </a:r>
          </a:p>
          <a:p>
            <a:r>
              <a:rPr lang="en-US" dirty="0" smtClean="0"/>
              <a:t>Remember 2 person identifier-name and date of birth</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3733800"/>
            <a:ext cx="2895600" cy="2895600"/>
          </a:xfrm>
          <a:prstGeom prst="rect">
            <a:avLst/>
          </a:prstGeom>
        </p:spPr>
      </p:pic>
    </p:spTree>
    <p:extLst>
      <p:ext uri="{BB962C8B-B14F-4D97-AF65-F5344CB8AC3E}">
        <p14:creationId xmlns:p14="http://schemas.microsoft.com/office/powerpoint/2010/main" val="3489490601"/>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GOAL: Improve the Effectiveness of Communication Among Caregivers</a:t>
            </a:r>
          </a:p>
        </p:txBody>
      </p:sp>
      <p:sp>
        <p:nvSpPr>
          <p:cNvPr id="3" name="Subtitle 2"/>
          <p:cNvSpPr>
            <a:spLocks noGrp="1"/>
          </p:cNvSpPr>
          <p:nvPr>
            <p:ph type="subTitle" idx="1"/>
          </p:nvPr>
        </p:nvSpPr>
        <p:spPr>
          <a:xfrm>
            <a:off x="838200" y="4191000"/>
            <a:ext cx="6934200" cy="1447800"/>
          </a:xfrm>
        </p:spPr>
        <p:txBody>
          <a:bodyPr/>
          <a:lstStyle/>
          <a:p>
            <a:r>
              <a:rPr lang="en-US" dirty="0">
                <a:solidFill>
                  <a:srgbClr val="FF0000"/>
                </a:solidFill>
              </a:rPr>
              <a:t>Critical Values (Results) CHS-QPS-016</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5257800"/>
            <a:ext cx="3619500" cy="1398443"/>
          </a:xfrm>
          <a:prstGeom prst="rect">
            <a:avLst/>
          </a:prstGeom>
        </p:spPr>
      </p:pic>
    </p:spTree>
    <p:extLst>
      <p:ext uri="{BB962C8B-B14F-4D97-AF65-F5344CB8AC3E}">
        <p14:creationId xmlns:p14="http://schemas.microsoft.com/office/powerpoint/2010/main" val="4096161138"/>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GOAL: Improve </a:t>
            </a:r>
            <a:r>
              <a:rPr lang="en-US" dirty="0"/>
              <a:t>the Effectiveness of Communication Among Caregivers</a:t>
            </a:r>
          </a:p>
        </p:txBody>
      </p:sp>
      <p:sp>
        <p:nvSpPr>
          <p:cNvPr id="3" name="Content Placeholder 2"/>
          <p:cNvSpPr>
            <a:spLocks noGrp="1"/>
          </p:cNvSpPr>
          <p:nvPr>
            <p:ph idx="1"/>
          </p:nvPr>
        </p:nvSpPr>
        <p:spPr>
          <a:xfrm>
            <a:off x="609598" y="2286000"/>
            <a:ext cx="6553201" cy="4343400"/>
          </a:xfrm>
        </p:spPr>
        <p:txBody>
          <a:bodyPr/>
          <a:lstStyle/>
          <a:p>
            <a:r>
              <a:rPr lang="en-US" dirty="0" smtClean="0"/>
              <a:t>Critical results that fall significantly outside the normal range and may indicate a life threatening situation</a:t>
            </a:r>
          </a:p>
          <a:p>
            <a:r>
              <a:rPr lang="en-US" dirty="0" smtClean="0"/>
              <a:t>Report Critical results of tests and diagnostic procedures on a timely basis</a:t>
            </a:r>
          </a:p>
          <a:p>
            <a:endParaRPr lang="en-US" dirty="0"/>
          </a:p>
          <a:p>
            <a:r>
              <a:rPr lang="en-US" dirty="0" smtClean="0">
                <a:solidFill>
                  <a:srgbClr val="FF0000"/>
                </a:solidFill>
              </a:rPr>
              <a:t>Critical Values (Results) CHS-QPS-016</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1720" y="1752600"/>
            <a:ext cx="1845080" cy="3886200"/>
          </a:xfrm>
          <a:prstGeom prst="rect">
            <a:avLst/>
          </a:prstGeom>
        </p:spPr>
      </p:pic>
    </p:spTree>
    <p:extLst>
      <p:ext uri="{BB962C8B-B14F-4D97-AF65-F5344CB8AC3E}">
        <p14:creationId xmlns:p14="http://schemas.microsoft.com/office/powerpoint/2010/main" val="683772193"/>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8969" y="609600"/>
            <a:ext cx="6347713" cy="1320800"/>
          </a:xfrm>
        </p:spPr>
        <p:txBody>
          <a:bodyPr/>
          <a:lstStyle/>
          <a:p>
            <a:r>
              <a:rPr lang="en-US" dirty="0" smtClean="0">
                <a:solidFill>
                  <a:schemeClr val="tx1"/>
                </a:solidFill>
                <a:latin typeface="+mn-lt"/>
              </a:rPr>
              <a:t>CH Dress </a:t>
            </a:r>
            <a:r>
              <a:rPr lang="en-US" dirty="0">
                <a:solidFill>
                  <a:schemeClr val="tx1"/>
                </a:solidFill>
                <a:latin typeface="+mn-lt"/>
              </a:rPr>
              <a:t>&amp; Appearance</a:t>
            </a:r>
          </a:p>
        </p:txBody>
      </p:sp>
      <p:pic>
        <p:nvPicPr>
          <p:cNvPr id="5" name="Picture 4"/>
          <p:cNvPicPr>
            <a:picLocks noChangeAspect="1"/>
          </p:cNvPicPr>
          <p:nvPr/>
        </p:nvPicPr>
        <p:blipFill>
          <a:blip r:embed="rId3"/>
          <a:stretch>
            <a:fillRect/>
          </a:stretch>
        </p:blipFill>
        <p:spPr>
          <a:xfrm>
            <a:off x="5943600" y="4761185"/>
            <a:ext cx="2321890" cy="1335881"/>
          </a:xfrm>
          <a:prstGeom prst="rect">
            <a:avLst/>
          </a:prstGeom>
        </p:spPr>
      </p:pic>
      <p:sp>
        <p:nvSpPr>
          <p:cNvPr id="4" name="Rectangle 3"/>
          <p:cNvSpPr/>
          <p:nvPr/>
        </p:nvSpPr>
        <p:spPr>
          <a:xfrm>
            <a:off x="609600" y="2159000"/>
            <a:ext cx="7077075" cy="3270126"/>
          </a:xfrm>
          <a:prstGeom prst="rect">
            <a:avLst/>
          </a:prstGeom>
        </p:spPr>
        <p:txBody>
          <a:bodyPr wrap="square">
            <a:spAutoFit/>
          </a:bodyPr>
          <a:lstStyle/>
          <a:p>
            <a:pPr marL="246888" indent="-246888">
              <a:spcAft>
                <a:spcPts val="450"/>
              </a:spcAft>
              <a:buFont typeface="Arial" panose="020B0604020202020204" pitchFamily="34" charset="0"/>
              <a:buChar char="•"/>
            </a:pPr>
            <a:r>
              <a:rPr lang="en-US" sz="2400" dirty="0"/>
              <a:t>Hair should be neat and back during patient </a:t>
            </a:r>
            <a:r>
              <a:rPr lang="en-US" sz="2400" dirty="0" smtClean="0"/>
              <a:t>care</a:t>
            </a:r>
            <a:endParaRPr lang="en-US" altLang="en-US" sz="2400" dirty="0"/>
          </a:p>
          <a:p>
            <a:pPr marL="246888" indent="-246888">
              <a:spcAft>
                <a:spcPts val="450"/>
              </a:spcAft>
              <a:buFont typeface="Arial" panose="020B0604020202020204" pitchFamily="34" charset="0"/>
              <a:buChar char="•"/>
            </a:pPr>
            <a:r>
              <a:rPr lang="en-US" altLang="en-US" sz="2400" dirty="0"/>
              <a:t>Footwear must be clean and in good </a:t>
            </a:r>
            <a:r>
              <a:rPr lang="en-US" altLang="en-US" sz="2400" dirty="0" smtClean="0"/>
              <a:t>repair</a:t>
            </a:r>
          </a:p>
          <a:p>
            <a:pPr marL="246888" indent="-246888">
              <a:spcAft>
                <a:spcPts val="450"/>
              </a:spcAft>
              <a:buFont typeface="Arial" panose="020B0604020202020204" pitchFamily="34" charset="0"/>
              <a:buChar char="•"/>
            </a:pPr>
            <a:r>
              <a:rPr lang="en-US" altLang="en-US" sz="2400" dirty="0" smtClean="0"/>
              <a:t>Clinical </a:t>
            </a:r>
            <a:r>
              <a:rPr lang="en-US" altLang="en-US" sz="2400" dirty="0"/>
              <a:t>personnel must wear socks or </a:t>
            </a:r>
            <a:r>
              <a:rPr lang="en-US" altLang="en-US" sz="2400" dirty="0" smtClean="0"/>
              <a:t>hosiery</a:t>
            </a:r>
            <a:endParaRPr lang="en-US" altLang="en-US" sz="2400" dirty="0"/>
          </a:p>
          <a:p>
            <a:pPr marL="246888" indent="-246888">
              <a:spcAft>
                <a:spcPts val="450"/>
              </a:spcAft>
              <a:buFont typeface="Arial" panose="020B0604020202020204" pitchFamily="34" charset="0"/>
              <a:buChar char="•"/>
            </a:pPr>
            <a:r>
              <a:rPr lang="en-US" altLang="en-US" sz="2400" dirty="0"/>
              <a:t>Clothing must be clean and properly </a:t>
            </a:r>
            <a:r>
              <a:rPr lang="en-US" altLang="en-US" sz="2400" dirty="0" smtClean="0"/>
              <a:t>fitted</a:t>
            </a:r>
          </a:p>
          <a:p>
            <a:pPr marL="246888" indent="-246888">
              <a:spcAft>
                <a:spcPts val="450"/>
              </a:spcAft>
              <a:buFont typeface="Arial" panose="020B0604020202020204" pitchFamily="34" charset="0"/>
              <a:buChar char="•"/>
            </a:pPr>
            <a:r>
              <a:rPr lang="en-US" altLang="en-US" sz="2400" dirty="0" smtClean="0"/>
              <a:t> Proper </a:t>
            </a:r>
            <a:r>
              <a:rPr lang="en-US" altLang="en-US" sz="2400" dirty="0"/>
              <a:t>undergarments are to be </a:t>
            </a:r>
            <a:r>
              <a:rPr lang="en-US" altLang="en-US" sz="2400" dirty="0" smtClean="0"/>
              <a:t>worn</a:t>
            </a:r>
            <a:endParaRPr lang="en-US" altLang="en-US" sz="2400" dirty="0"/>
          </a:p>
          <a:p>
            <a:pPr marL="246888" indent="-246888">
              <a:spcAft>
                <a:spcPts val="450"/>
              </a:spcAft>
              <a:buFont typeface="Arial" panose="020B0604020202020204" pitchFamily="34" charset="0"/>
              <a:buChar char="•"/>
            </a:pPr>
            <a:r>
              <a:rPr lang="en-US" altLang="en-US" sz="2400" dirty="0"/>
              <a:t>Denim, printed tee shirts, spandex, shorts, and bare midriffs are NOT </a:t>
            </a:r>
            <a:r>
              <a:rPr lang="en-US" altLang="en-US" sz="2400" dirty="0" smtClean="0"/>
              <a:t>acceptable</a:t>
            </a:r>
            <a:endParaRPr lang="en-US" altLang="en-US" sz="2400" dirty="0"/>
          </a:p>
          <a:p>
            <a:endParaRPr lang="en-US" altLang="en-US" sz="1350" dirty="0"/>
          </a:p>
        </p:txBody>
      </p:sp>
    </p:spTree>
    <p:extLst>
      <p:ext uri="{BB962C8B-B14F-4D97-AF65-F5344CB8AC3E}">
        <p14:creationId xmlns:p14="http://schemas.microsoft.com/office/powerpoint/2010/main" val="660583602"/>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ircle(in)">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circle(in)">
                                      <p:cBhvr>
                                        <p:cTn id="22" dur="2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circle(in)">
                                      <p:cBhvr>
                                        <p:cTn id="27" dur="20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circle(in)">
                                      <p:cBhvr>
                                        <p:cTn id="32"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sz="3600" dirty="0"/>
              <a:t>GOAL: Improve the Effectiveness of Communication Among Caregivers</a:t>
            </a:r>
            <a:r>
              <a:rPr lang="en-US" altLang="en-US" sz="3600" dirty="0" smtClean="0"/>
              <a:t/>
            </a:r>
            <a:br>
              <a:rPr lang="en-US" altLang="en-US" sz="3600" dirty="0" smtClean="0"/>
            </a:br>
            <a:r>
              <a:rPr lang="en-US" altLang="en-US" sz="3600" dirty="0" smtClean="0"/>
              <a:t> </a:t>
            </a:r>
            <a:endParaRPr lang="en-US" altLang="en-US" sz="3600" dirty="0" smtClean="0">
              <a:solidFill>
                <a:schemeClr val="tx1"/>
              </a:solidFill>
            </a:endParaRPr>
          </a:p>
        </p:txBody>
      </p:sp>
      <p:sp>
        <p:nvSpPr>
          <p:cNvPr id="28675" name="Rectangle 3"/>
          <p:cNvSpPr>
            <a:spLocks noGrp="1" noChangeArrowheads="1"/>
          </p:cNvSpPr>
          <p:nvPr>
            <p:ph type="body" sz="half" idx="1"/>
          </p:nvPr>
        </p:nvSpPr>
        <p:spPr>
          <a:xfrm>
            <a:off x="651096" y="1593289"/>
            <a:ext cx="4267200" cy="4883711"/>
          </a:xfrm>
        </p:spPr>
        <p:txBody>
          <a:bodyPr/>
          <a:lstStyle/>
          <a:p>
            <a:pPr eaLnBrk="1" hangingPunct="1">
              <a:lnSpc>
                <a:spcPct val="90000"/>
              </a:lnSpc>
              <a:buFont typeface="Wingdings" panose="05000000000000000000" pitchFamily="2" charset="2"/>
              <a:buNone/>
            </a:pPr>
            <a:r>
              <a:rPr lang="en-US" altLang="en-US" sz="2400" dirty="0" smtClean="0">
                <a:solidFill>
                  <a:schemeClr val="tx2"/>
                </a:solidFill>
              </a:rPr>
              <a:t>Critical Value </a:t>
            </a:r>
          </a:p>
          <a:p>
            <a:pPr eaLnBrk="1" hangingPunct="1">
              <a:lnSpc>
                <a:spcPct val="90000"/>
              </a:lnSpc>
              <a:buClr>
                <a:schemeClr val="tx2"/>
              </a:buClr>
              <a:buFontTx/>
              <a:buChar char="•"/>
            </a:pPr>
            <a:r>
              <a:rPr lang="en-US" altLang="en-US" sz="2200" dirty="0" smtClean="0">
                <a:solidFill>
                  <a:srgbClr val="C00000"/>
                </a:solidFill>
              </a:rPr>
              <a:t>Test value </a:t>
            </a:r>
            <a:r>
              <a:rPr lang="en-US" altLang="en-US" sz="2200" dirty="0" smtClean="0"/>
              <a:t>that if not acted upon, may result in the patient being compromised medically </a:t>
            </a:r>
          </a:p>
          <a:p>
            <a:pPr eaLnBrk="1" hangingPunct="1">
              <a:lnSpc>
                <a:spcPct val="90000"/>
              </a:lnSpc>
              <a:buClr>
                <a:schemeClr val="tx2"/>
              </a:buClr>
              <a:buFontTx/>
              <a:buNone/>
            </a:pPr>
            <a:r>
              <a:rPr lang="en-US" altLang="en-US" sz="2400" dirty="0" smtClean="0">
                <a:solidFill>
                  <a:schemeClr val="tx2"/>
                </a:solidFill>
              </a:rPr>
              <a:t>The Provider</a:t>
            </a:r>
          </a:p>
          <a:p>
            <a:pPr eaLnBrk="1" hangingPunct="1">
              <a:lnSpc>
                <a:spcPct val="90000"/>
              </a:lnSpc>
              <a:buClr>
                <a:schemeClr val="tx2"/>
              </a:buClr>
              <a:buFontTx/>
              <a:buChar char="•"/>
            </a:pPr>
            <a:r>
              <a:rPr lang="en-US" altLang="en-US" sz="2200" dirty="0" smtClean="0"/>
              <a:t>Should return your call within 60 minute time frame </a:t>
            </a:r>
          </a:p>
          <a:p>
            <a:pPr eaLnBrk="1" hangingPunct="1">
              <a:lnSpc>
                <a:spcPct val="90000"/>
              </a:lnSpc>
              <a:buClr>
                <a:schemeClr val="tx2"/>
              </a:buClr>
              <a:buFontTx/>
              <a:buChar char="•"/>
            </a:pPr>
            <a:r>
              <a:rPr lang="en-US" altLang="en-US" sz="2200" dirty="0" smtClean="0">
                <a:solidFill>
                  <a:srgbClr val="C00000"/>
                </a:solidFill>
              </a:rPr>
              <a:t>You should have orders or intervention by 60 minutes </a:t>
            </a:r>
          </a:p>
          <a:p>
            <a:pPr lvl="1" eaLnBrk="1" hangingPunct="1">
              <a:lnSpc>
                <a:spcPct val="90000"/>
              </a:lnSpc>
              <a:buFontTx/>
              <a:buChar char="•"/>
            </a:pPr>
            <a:endParaRPr lang="en-US" altLang="en-US" sz="2400" dirty="0" smtClean="0"/>
          </a:p>
          <a:p>
            <a:pPr marL="0" indent="0" eaLnBrk="1" hangingPunct="1">
              <a:lnSpc>
                <a:spcPct val="90000"/>
              </a:lnSpc>
              <a:buNone/>
            </a:pPr>
            <a:endParaRPr lang="en-US" altLang="en-US" sz="2800" dirty="0" smtClean="0"/>
          </a:p>
        </p:txBody>
      </p:sp>
      <p:pic>
        <p:nvPicPr>
          <p:cNvPr id="4" name="Content Placeholder 3"/>
          <p:cNvPicPr>
            <a:picLocks noGrp="1" noChangeAspect="1"/>
          </p:cNvPicPr>
          <p:nvPr>
            <p:ph sz="half" idx="2"/>
          </p:nvPr>
        </p:nvPicPr>
        <p:blipFill>
          <a:blip r:embed="rId2"/>
          <a:stretch>
            <a:fillRect/>
          </a:stretch>
        </p:blipFill>
        <p:spPr>
          <a:xfrm>
            <a:off x="4906969" y="1828799"/>
            <a:ext cx="3663874" cy="4525963"/>
          </a:xfrm>
          <a:prstGeom prst="rect">
            <a:avLst/>
          </a:prstGeom>
        </p:spPr>
      </p:pic>
      <p:sp>
        <p:nvSpPr>
          <p:cNvPr id="2" name="Right Arrow 1"/>
          <p:cNvSpPr/>
          <p:nvPr/>
        </p:nvSpPr>
        <p:spPr>
          <a:xfrm>
            <a:off x="1424" y="2286000"/>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p:cNvSpPr/>
          <p:nvPr/>
        </p:nvSpPr>
        <p:spPr>
          <a:xfrm>
            <a:off x="1143000" y="5082380"/>
            <a:ext cx="3124200" cy="13946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C00000"/>
                </a:solidFill>
              </a:rPr>
              <a:t>A critical Value or Result??</a:t>
            </a:r>
          </a:p>
          <a:p>
            <a:pPr algn="ctr"/>
            <a:r>
              <a:rPr lang="en-US" dirty="0" smtClean="0">
                <a:solidFill>
                  <a:srgbClr val="C00000"/>
                </a:solidFill>
              </a:rPr>
              <a:t>Get a response</a:t>
            </a:r>
            <a:endParaRPr lang="en-US" dirty="0">
              <a:solidFill>
                <a:srgbClr val="C00000"/>
              </a:solidFill>
            </a:endParaRPr>
          </a:p>
        </p:txBody>
      </p:sp>
      <p:sp>
        <p:nvSpPr>
          <p:cNvPr id="5" name="Rectangle 4"/>
          <p:cNvSpPr/>
          <p:nvPr/>
        </p:nvSpPr>
        <p:spPr>
          <a:xfrm>
            <a:off x="4948206" y="1570039"/>
            <a:ext cx="3581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C00000"/>
                </a:solidFill>
              </a:rPr>
              <a:t>Read the Critical Values Policy</a:t>
            </a:r>
            <a:endParaRPr lang="en-US" dirty="0">
              <a:solidFill>
                <a:srgbClr val="C00000"/>
              </a:solidFill>
            </a:endParaRPr>
          </a:p>
        </p:txBody>
      </p:sp>
    </p:spTree>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33522"/>
            <a:ext cx="8229600" cy="1143000"/>
          </a:xfrm>
        </p:spPr>
        <p:txBody>
          <a:bodyPr/>
          <a:lstStyle/>
          <a:p>
            <a:r>
              <a:rPr lang="en-US" dirty="0" smtClean="0"/>
              <a:t>Improving Communication</a:t>
            </a:r>
            <a:br>
              <a:rPr lang="en-US" dirty="0" smtClean="0"/>
            </a:br>
            <a:r>
              <a:rPr lang="en-US" dirty="0" smtClean="0"/>
              <a:t>SBAR Be Prepared  </a:t>
            </a:r>
            <a:endParaRPr lang="en-US" dirty="0"/>
          </a:p>
        </p:txBody>
      </p:sp>
      <p:sp>
        <p:nvSpPr>
          <p:cNvPr id="4" name="Content Placeholder 3"/>
          <p:cNvSpPr>
            <a:spLocks noGrp="1"/>
          </p:cNvSpPr>
          <p:nvPr>
            <p:ph idx="1"/>
          </p:nvPr>
        </p:nvSpPr>
        <p:spPr>
          <a:xfrm>
            <a:off x="872068" y="2438400"/>
            <a:ext cx="7662333" cy="4191000"/>
          </a:xfrm>
        </p:spPr>
        <p:txBody>
          <a:bodyPr>
            <a:normAutofit fontScale="92500" lnSpcReduction="10000"/>
          </a:bodyPr>
          <a:lstStyle/>
          <a:p>
            <a:pPr marL="0" indent="0">
              <a:lnSpc>
                <a:spcPct val="90000"/>
              </a:lnSpc>
              <a:buNone/>
            </a:pPr>
            <a:r>
              <a:rPr lang="en-US" altLang="en-US" sz="2600" dirty="0"/>
              <a:t>S</a:t>
            </a:r>
            <a:r>
              <a:rPr lang="en-US" altLang="en-US" sz="2600" b="1" dirty="0"/>
              <a:t> – </a:t>
            </a:r>
            <a:r>
              <a:rPr lang="en-US" altLang="en-US" sz="2600" dirty="0"/>
              <a:t>situation                                                                  </a:t>
            </a:r>
          </a:p>
          <a:p>
            <a:pPr marL="301943" lvl="1" indent="0">
              <a:lnSpc>
                <a:spcPct val="90000"/>
              </a:lnSpc>
              <a:buNone/>
            </a:pPr>
            <a:r>
              <a:rPr lang="en-US" altLang="en-US" sz="2600" dirty="0"/>
              <a:t>Reason for call, vital signs, concerns</a:t>
            </a:r>
          </a:p>
          <a:p>
            <a:pPr marL="0" indent="0">
              <a:lnSpc>
                <a:spcPct val="90000"/>
              </a:lnSpc>
              <a:buNone/>
            </a:pPr>
            <a:r>
              <a:rPr lang="en-US" altLang="en-US" sz="2600" dirty="0"/>
              <a:t>B – background</a:t>
            </a:r>
          </a:p>
          <a:p>
            <a:pPr marL="301943" lvl="1" indent="0">
              <a:lnSpc>
                <a:spcPct val="90000"/>
              </a:lnSpc>
              <a:buNone/>
            </a:pPr>
            <a:r>
              <a:rPr lang="en-US" altLang="en-US" sz="2600" dirty="0"/>
              <a:t>Mental status, skin, oxygen status</a:t>
            </a:r>
          </a:p>
          <a:p>
            <a:pPr marL="0" indent="0">
              <a:lnSpc>
                <a:spcPct val="90000"/>
              </a:lnSpc>
              <a:buNone/>
            </a:pPr>
            <a:r>
              <a:rPr lang="en-US" altLang="en-US" sz="2600" dirty="0"/>
              <a:t>A – assessment</a:t>
            </a:r>
          </a:p>
          <a:p>
            <a:pPr marL="301943" lvl="1" indent="0">
              <a:lnSpc>
                <a:spcPct val="90000"/>
              </a:lnSpc>
              <a:buNone/>
            </a:pPr>
            <a:r>
              <a:rPr lang="en-US" altLang="en-US" sz="2600" dirty="0"/>
              <a:t>What you think the problem may be, unstable, lab values</a:t>
            </a:r>
          </a:p>
          <a:p>
            <a:pPr marL="0" indent="0">
              <a:lnSpc>
                <a:spcPct val="90000"/>
              </a:lnSpc>
              <a:buNone/>
            </a:pPr>
            <a:r>
              <a:rPr lang="en-US" altLang="en-US" sz="2600" dirty="0"/>
              <a:t>R – recommendation</a:t>
            </a:r>
          </a:p>
          <a:p>
            <a:pPr marL="301943" lvl="1" indent="0">
              <a:lnSpc>
                <a:spcPct val="90000"/>
              </a:lnSpc>
              <a:buNone/>
            </a:pPr>
            <a:r>
              <a:rPr lang="en-US" altLang="en-US" sz="2600" dirty="0"/>
              <a:t>Would you like any tests ordered, how often do you want vital signs, what should be done if patient status does not improve</a:t>
            </a:r>
          </a:p>
          <a:p>
            <a:pPr>
              <a:lnSpc>
                <a:spcPct val="90000"/>
              </a:lnSpc>
            </a:pPr>
            <a:endParaRPr lang="en-US" altLang="en-US" dirty="0"/>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200" y="1905000"/>
            <a:ext cx="2438400" cy="1917161"/>
          </a:xfrm>
          <a:prstGeom prst="rect">
            <a:avLst/>
          </a:prstGeom>
        </p:spPr>
      </p:pic>
    </p:spTree>
    <p:extLst>
      <p:ext uri="{BB962C8B-B14F-4D97-AF65-F5344CB8AC3E}">
        <p14:creationId xmlns:p14="http://schemas.microsoft.com/office/powerpoint/2010/main" val="320065372"/>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8600" y="277813"/>
            <a:ext cx="8686800" cy="1139825"/>
          </a:xfrm>
        </p:spPr>
        <p:txBody>
          <a:bodyPr/>
          <a:lstStyle/>
          <a:p>
            <a:pPr eaLnBrk="1" hangingPunct="1"/>
            <a:r>
              <a:rPr lang="en-US" altLang="en-US" sz="4000" dirty="0" smtClean="0"/>
              <a:t> </a:t>
            </a:r>
            <a:br>
              <a:rPr lang="en-US" altLang="en-US" sz="4000" dirty="0" smtClean="0"/>
            </a:br>
            <a:r>
              <a:rPr lang="en-US" altLang="en-US" sz="3600" dirty="0" smtClean="0">
                <a:solidFill>
                  <a:srgbClr val="C00000"/>
                </a:solidFill>
              </a:rPr>
              <a:t>Critical Value = Abnormal Result </a:t>
            </a:r>
            <a:r>
              <a:rPr lang="en-US" altLang="en-US" sz="4000" dirty="0" smtClean="0"/>
              <a:t/>
            </a:r>
            <a:br>
              <a:rPr lang="en-US" altLang="en-US" sz="4000" dirty="0" smtClean="0"/>
            </a:br>
            <a:endParaRPr lang="en-US" altLang="en-US" sz="4000" dirty="0" smtClean="0">
              <a:solidFill>
                <a:srgbClr val="FFFF00"/>
              </a:solidFill>
            </a:endParaRPr>
          </a:p>
        </p:txBody>
      </p:sp>
      <p:sp>
        <p:nvSpPr>
          <p:cNvPr id="30723" name="Rectangle 3"/>
          <p:cNvSpPr>
            <a:spLocks noGrp="1" noChangeArrowheads="1"/>
          </p:cNvSpPr>
          <p:nvPr>
            <p:ph sz="half" idx="1"/>
          </p:nvPr>
        </p:nvSpPr>
        <p:spPr>
          <a:xfrm>
            <a:off x="1752600" y="2133600"/>
            <a:ext cx="6400800" cy="4343400"/>
          </a:xfrm>
        </p:spPr>
        <p:txBody>
          <a:bodyPr/>
          <a:lstStyle/>
          <a:p>
            <a:pPr eaLnBrk="1" hangingPunct="1">
              <a:lnSpc>
                <a:spcPct val="90000"/>
              </a:lnSpc>
              <a:buFont typeface="Wingdings" panose="05000000000000000000" pitchFamily="2" charset="2"/>
              <a:buNone/>
            </a:pPr>
            <a:r>
              <a:rPr lang="en-US" altLang="en-US" sz="2400" dirty="0" smtClean="0">
                <a:solidFill>
                  <a:srgbClr val="C00000"/>
                </a:solidFill>
              </a:rPr>
              <a:t>Lab (Serum) Critical Values</a:t>
            </a:r>
            <a:endParaRPr lang="en-US" altLang="en-US" sz="2400" dirty="0">
              <a:solidFill>
                <a:srgbClr val="C00000"/>
              </a:solidFill>
            </a:endParaRPr>
          </a:p>
          <a:p>
            <a:pPr eaLnBrk="1" hangingPunct="1">
              <a:lnSpc>
                <a:spcPct val="90000"/>
              </a:lnSpc>
              <a:buFont typeface="Wingdings" panose="05000000000000000000" pitchFamily="2" charset="2"/>
              <a:buNone/>
            </a:pPr>
            <a:r>
              <a:rPr lang="en-US" altLang="en-US" sz="2400" dirty="0" smtClean="0"/>
              <a:t> </a:t>
            </a:r>
            <a:r>
              <a:rPr lang="en-US" altLang="en-US" sz="2200" dirty="0" smtClean="0"/>
              <a:t>Potassium  (&lt; 2.8, &gt; 6.0)</a:t>
            </a:r>
          </a:p>
          <a:p>
            <a:pPr eaLnBrk="1" hangingPunct="1">
              <a:lnSpc>
                <a:spcPct val="90000"/>
              </a:lnSpc>
              <a:buFont typeface="Wingdings" panose="05000000000000000000" pitchFamily="2" charset="2"/>
              <a:buNone/>
            </a:pPr>
            <a:r>
              <a:rPr lang="en-US" altLang="en-US" sz="2200" dirty="0"/>
              <a:t> </a:t>
            </a:r>
            <a:r>
              <a:rPr lang="en-US" altLang="en-US" sz="2200" dirty="0" smtClean="0"/>
              <a:t>Sodium       (&lt; 120, &gt; 160) </a:t>
            </a:r>
          </a:p>
          <a:p>
            <a:pPr eaLnBrk="1" hangingPunct="1">
              <a:lnSpc>
                <a:spcPct val="90000"/>
              </a:lnSpc>
              <a:buFont typeface="Wingdings" panose="05000000000000000000" pitchFamily="2" charset="2"/>
              <a:buNone/>
            </a:pPr>
            <a:r>
              <a:rPr lang="en-US" altLang="en-US" sz="2200" dirty="0"/>
              <a:t> </a:t>
            </a:r>
            <a:r>
              <a:rPr lang="en-US" altLang="en-US" sz="2200" dirty="0" smtClean="0"/>
              <a:t>Hct              (&lt; 15)</a:t>
            </a:r>
          </a:p>
          <a:p>
            <a:pPr eaLnBrk="1" hangingPunct="1">
              <a:lnSpc>
                <a:spcPct val="90000"/>
              </a:lnSpc>
              <a:buFont typeface="Wingdings" panose="05000000000000000000" pitchFamily="2" charset="2"/>
              <a:buNone/>
            </a:pPr>
            <a:r>
              <a:rPr lang="en-US" altLang="en-US" sz="2200" dirty="0"/>
              <a:t> </a:t>
            </a:r>
            <a:r>
              <a:rPr lang="en-US" altLang="en-US" sz="2200" dirty="0" smtClean="0"/>
              <a:t>Hgb             (&lt; 6)</a:t>
            </a:r>
          </a:p>
          <a:p>
            <a:pPr eaLnBrk="1" hangingPunct="1">
              <a:lnSpc>
                <a:spcPct val="90000"/>
              </a:lnSpc>
              <a:buFont typeface="Wingdings" panose="05000000000000000000" pitchFamily="2" charset="2"/>
              <a:buNone/>
            </a:pPr>
            <a:r>
              <a:rPr lang="en-US" altLang="en-US" sz="2200" dirty="0"/>
              <a:t> </a:t>
            </a:r>
            <a:r>
              <a:rPr lang="en-US" altLang="en-US" sz="2200" dirty="0" smtClean="0"/>
              <a:t>Glucose      (&lt; 40, &gt; 500)</a:t>
            </a:r>
          </a:p>
          <a:p>
            <a:pPr eaLnBrk="1" hangingPunct="1">
              <a:lnSpc>
                <a:spcPct val="90000"/>
              </a:lnSpc>
              <a:buFont typeface="Wingdings" panose="05000000000000000000" pitchFamily="2" charset="2"/>
              <a:buNone/>
            </a:pPr>
            <a:r>
              <a:rPr lang="en-US" altLang="en-US" sz="2200" dirty="0"/>
              <a:t> </a:t>
            </a:r>
            <a:r>
              <a:rPr lang="en-US" altLang="en-US" sz="2200" dirty="0" smtClean="0"/>
              <a:t>Magnesium (&lt; 1.0, &gt; 6.0)</a:t>
            </a:r>
          </a:p>
          <a:p>
            <a:pPr eaLnBrk="1" hangingPunct="1">
              <a:lnSpc>
                <a:spcPct val="90000"/>
              </a:lnSpc>
              <a:buFont typeface="Wingdings" panose="05000000000000000000" pitchFamily="2" charset="2"/>
              <a:buNone/>
            </a:pPr>
            <a:r>
              <a:rPr lang="en-US" altLang="en-US" sz="2200" dirty="0"/>
              <a:t> </a:t>
            </a:r>
            <a:r>
              <a:rPr lang="en-US" altLang="en-US" sz="2200" dirty="0" smtClean="0"/>
              <a:t>WC             (&lt; 2.0, &gt; 50)</a:t>
            </a:r>
          </a:p>
          <a:p>
            <a:pPr eaLnBrk="1" hangingPunct="1">
              <a:lnSpc>
                <a:spcPct val="90000"/>
              </a:lnSpc>
              <a:buFont typeface="Wingdings" panose="05000000000000000000" pitchFamily="2" charset="2"/>
              <a:buNone/>
            </a:pPr>
            <a:r>
              <a:rPr lang="en-US" altLang="en-US" sz="2200" dirty="0"/>
              <a:t> </a:t>
            </a:r>
            <a:r>
              <a:rPr lang="en-US" altLang="en-US" sz="2200" dirty="0" smtClean="0"/>
              <a:t>Lactic Acid  (&gt; 2)</a:t>
            </a:r>
          </a:p>
          <a:p>
            <a:pPr eaLnBrk="1" hangingPunct="1">
              <a:lnSpc>
                <a:spcPct val="90000"/>
              </a:lnSpc>
              <a:buFont typeface="Wingdings" panose="05000000000000000000" pitchFamily="2" charset="2"/>
              <a:buNone/>
            </a:pPr>
            <a:endParaRPr lang="en-US" altLang="en-US" sz="2200" dirty="0"/>
          </a:p>
          <a:p>
            <a:pPr eaLnBrk="1" hangingPunct="1">
              <a:lnSpc>
                <a:spcPct val="90000"/>
              </a:lnSpc>
              <a:buFont typeface="Wingdings" panose="05000000000000000000" pitchFamily="2" charset="2"/>
              <a:buNone/>
            </a:pPr>
            <a:r>
              <a:rPr lang="en-US" altLang="en-US" sz="2200" b="1" dirty="0" smtClean="0">
                <a:solidFill>
                  <a:srgbClr val="FFFF00"/>
                </a:solidFill>
              </a:rPr>
              <a:t> </a:t>
            </a:r>
            <a:r>
              <a:rPr lang="en-US" altLang="en-US" sz="2200" i="1" dirty="0" smtClean="0">
                <a:solidFill>
                  <a:srgbClr val="C00000"/>
                </a:solidFill>
              </a:rPr>
              <a:t>Ask if you aren’t sure about a Critical Value</a:t>
            </a:r>
          </a:p>
        </p:txBody>
      </p:sp>
      <p:sp>
        <p:nvSpPr>
          <p:cNvPr id="30724" name="Rectangle 4"/>
          <p:cNvSpPr>
            <a:spLocks noGrp="1" noChangeArrowheads="1"/>
          </p:cNvSpPr>
          <p:nvPr>
            <p:ph sz="half" idx="2"/>
          </p:nvPr>
        </p:nvSpPr>
        <p:spPr>
          <a:xfrm>
            <a:off x="4876800" y="2133600"/>
            <a:ext cx="3810000" cy="3810000"/>
          </a:xfrm>
        </p:spPr>
        <p:txBody>
          <a:bodyPr/>
          <a:lstStyle/>
          <a:p>
            <a:pPr eaLnBrk="1" hangingPunct="1">
              <a:lnSpc>
                <a:spcPct val="90000"/>
              </a:lnSpc>
            </a:pPr>
            <a:endParaRPr lang="en-US" altLang="en-US" sz="2400" dirty="0" smtClean="0"/>
          </a:p>
          <a:p>
            <a:pPr eaLnBrk="1" hangingPunct="1">
              <a:lnSpc>
                <a:spcPct val="90000"/>
              </a:lnSpc>
            </a:pPr>
            <a:endParaRPr lang="en-US" altLang="en-US" dirty="0" smtClean="0"/>
          </a:p>
        </p:txBody>
      </p:sp>
    </p:spTree>
    <p:extLst>
      <p:ext uri="{BB962C8B-B14F-4D97-AF65-F5344CB8AC3E}">
        <p14:creationId xmlns:p14="http://schemas.microsoft.com/office/powerpoint/2010/main" val="1915671046"/>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017" y="685800"/>
            <a:ext cx="8229600" cy="838200"/>
          </a:xfrm>
        </p:spPr>
        <p:txBody>
          <a:bodyPr/>
          <a:lstStyle/>
          <a:p>
            <a:r>
              <a:rPr lang="en-US" altLang="en-US" sz="3600" dirty="0">
                <a:solidFill>
                  <a:srgbClr val="C00000"/>
                </a:solidFill>
              </a:rPr>
              <a:t>Critical Value = Abnormal Result </a:t>
            </a:r>
            <a:r>
              <a:rPr lang="en-US" altLang="en-US" sz="4000" dirty="0">
                <a:solidFill>
                  <a:srgbClr val="C00000"/>
                </a:solidFill>
              </a:rPr>
              <a:t/>
            </a:r>
            <a:br>
              <a:rPr lang="en-US" altLang="en-US" sz="4000" dirty="0">
                <a:solidFill>
                  <a:srgbClr val="C00000"/>
                </a:solidFill>
              </a:rPr>
            </a:br>
            <a:endParaRPr lang="en-US" dirty="0">
              <a:solidFill>
                <a:srgbClr val="C00000"/>
              </a:solidFill>
            </a:endParaRPr>
          </a:p>
        </p:txBody>
      </p:sp>
      <p:sp>
        <p:nvSpPr>
          <p:cNvPr id="3" name="Content Placeholder 2"/>
          <p:cNvSpPr>
            <a:spLocks noGrp="1"/>
          </p:cNvSpPr>
          <p:nvPr>
            <p:ph sz="half" idx="1"/>
          </p:nvPr>
        </p:nvSpPr>
        <p:spPr>
          <a:xfrm>
            <a:off x="990600" y="2514600"/>
            <a:ext cx="3886200" cy="3611563"/>
          </a:xfrm>
        </p:spPr>
        <p:txBody>
          <a:bodyPr/>
          <a:lstStyle/>
          <a:p>
            <a:pPr eaLnBrk="1" hangingPunct="1">
              <a:lnSpc>
                <a:spcPct val="90000"/>
              </a:lnSpc>
              <a:buClr>
                <a:schemeClr val="tx2"/>
              </a:buClr>
              <a:buFontTx/>
              <a:buNone/>
            </a:pPr>
            <a:r>
              <a:rPr lang="en-US" altLang="en-US" sz="2400" dirty="0">
                <a:solidFill>
                  <a:srgbClr val="C00000"/>
                </a:solidFill>
              </a:rPr>
              <a:t>Radiology</a:t>
            </a:r>
          </a:p>
          <a:p>
            <a:pPr eaLnBrk="1" hangingPunct="1">
              <a:lnSpc>
                <a:spcPct val="90000"/>
              </a:lnSpc>
              <a:buClr>
                <a:schemeClr val="tx2"/>
              </a:buClr>
              <a:buFont typeface="Arial" panose="020B0604020202020204" pitchFamily="34" charset="0"/>
              <a:buChar char="•"/>
            </a:pPr>
            <a:r>
              <a:rPr lang="en-US" altLang="en-US" sz="2200" dirty="0" smtClean="0"/>
              <a:t>Intracranial</a:t>
            </a:r>
            <a:r>
              <a:rPr lang="en-US" altLang="en-US" sz="2200" b="1" dirty="0" smtClean="0"/>
              <a:t> </a:t>
            </a:r>
            <a:r>
              <a:rPr lang="en-US" altLang="en-US" sz="2200" dirty="0" smtClean="0"/>
              <a:t>Bleed </a:t>
            </a:r>
          </a:p>
          <a:p>
            <a:pPr eaLnBrk="1" hangingPunct="1">
              <a:lnSpc>
                <a:spcPct val="90000"/>
              </a:lnSpc>
              <a:buClr>
                <a:schemeClr val="tx2"/>
              </a:buClr>
              <a:buFont typeface="Arial" panose="020B0604020202020204" pitchFamily="34" charset="0"/>
              <a:buChar char="•"/>
            </a:pPr>
            <a:r>
              <a:rPr lang="en-US" altLang="en-US" sz="2200" dirty="0" smtClean="0"/>
              <a:t>Pulmonary </a:t>
            </a:r>
            <a:r>
              <a:rPr lang="en-US" altLang="en-US" sz="2200" dirty="0"/>
              <a:t>Embolism</a:t>
            </a:r>
          </a:p>
          <a:p>
            <a:pPr eaLnBrk="1" hangingPunct="1">
              <a:lnSpc>
                <a:spcPct val="90000"/>
              </a:lnSpc>
              <a:buClr>
                <a:schemeClr val="tx2"/>
              </a:buClr>
              <a:buFont typeface="Arial" panose="020B0604020202020204" pitchFamily="34" charset="0"/>
              <a:buChar char="•"/>
            </a:pPr>
            <a:r>
              <a:rPr lang="en-US" altLang="en-US" sz="2200" dirty="0" smtClean="0"/>
              <a:t>Pneumothorax</a:t>
            </a:r>
            <a:endParaRPr lang="en-US" altLang="en-US" sz="2200" dirty="0"/>
          </a:p>
          <a:p>
            <a:pPr eaLnBrk="1" hangingPunct="1">
              <a:lnSpc>
                <a:spcPct val="90000"/>
              </a:lnSpc>
              <a:buClr>
                <a:schemeClr val="tx2"/>
              </a:buClr>
              <a:buFont typeface="Arial" panose="020B0604020202020204" pitchFamily="34" charset="0"/>
              <a:buChar char="•"/>
            </a:pPr>
            <a:r>
              <a:rPr lang="en-US" altLang="en-US" sz="2200" dirty="0" smtClean="0"/>
              <a:t>Abdominal </a:t>
            </a:r>
            <a:r>
              <a:rPr lang="en-US" altLang="en-US" sz="2200" dirty="0"/>
              <a:t>free air</a:t>
            </a:r>
          </a:p>
          <a:p>
            <a:pPr eaLnBrk="1" hangingPunct="1">
              <a:lnSpc>
                <a:spcPct val="90000"/>
              </a:lnSpc>
              <a:buClr>
                <a:schemeClr val="tx2"/>
              </a:buClr>
              <a:buFont typeface="Arial" panose="020B0604020202020204" pitchFamily="34" charset="0"/>
              <a:buChar char="•"/>
            </a:pPr>
            <a:r>
              <a:rPr lang="en-US" altLang="en-US" sz="2200" dirty="0" smtClean="0"/>
              <a:t>Ruptured </a:t>
            </a:r>
            <a:r>
              <a:rPr lang="en-US" altLang="en-US" sz="2200" dirty="0"/>
              <a:t>Aneurysm</a:t>
            </a:r>
          </a:p>
          <a:p>
            <a:pPr eaLnBrk="1" hangingPunct="1">
              <a:lnSpc>
                <a:spcPct val="90000"/>
              </a:lnSpc>
              <a:buClr>
                <a:schemeClr val="tx2"/>
              </a:buClr>
              <a:buFont typeface="Arial" panose="020B0604020202020204" pitchFamily="34" charset="0"/>
              <a:buChar char="•"/>
            </a:pPr>
            <a:r>
              <a:rPr lang="en-US" altLang="en-US" sz="2200" dirty="0" smtClean="0"/>
              <a:t>Unstable </a:t>
            </a:r>
            <a:r>
              <a:rPr lang="en-US" altLang="en-US" sz="2200" dirty="0"/>
              <a:t>Spinal </a:t>
            </a:r>
            <a:r>
              <a:rPr lang="en-US" altLang="en-US" sz="2200" dirty="0" smtClean="0"/>
              <a:t>Fracture</a:t>
            </a:r>
          </a:p>
          <a:p>
            <a:pPr eaLnBrk="1" hangingPunct="1">
              <a:lnSpc>
                <a:spcPct val="90000"/>
              </a:lnSpc>
              <a:buClr>
                <a:schemeClr val="tx2"/>
              </a:buClr>
              <a:buFont typeface="Arial" panose="020B0604020202020204" pitchFamily="34" charset="0"/>
              <a:buChar char="•"/>
            </a:pPr>
            <a:r>
              <a:rPr lang="en-US" altLang="en-US" sz="2200" dirty="0" smtClean="0"/>
              <a:t>Retained Foreign body</a:t>
            </a:r>
            <a:endParaRPr lang="en-US" altLang="en-US" sz="2200" dirty="0"/>
          </a:p>
          <a:p>
            <a:endParaRPr lang="en-US" dirty="0"/>
          </a:p>
        </p:txBody>
      </p:sp>
      <p:sp>
        <p:nvSpPr>
          <p:cNvPr id="4" name="Content Placeholder 3"/>
          <p:cNvSpPr>
            <a:spLocks noGrp="1"/>
          </p:cNvSpPr>
          <p:nvPr>
            <p:ph sz="half" idx="2"/>
          </p:nvPr>
        </p:nvSpPr>
        <p:spPr>
          <a:xfrm>
            <a:off x="4724400" y="2438400"/>
            <a:ext cx="3962400" cy="3687763"/>
          </a:xfrm>
        </p:spPr>
        <p:txBody>
          <a:bodyPr/>
          <a:lstStyle/>
          <a:p>
            <a:pPr marL="0" indent="0">
              <a:buNone/>
            </a:pPr>
            <a:r>
              <a:rPr lang="en-US" sz="2400" dirty="0">
                <a:solidFill>
                  <a:srgbClr val="C00000"/>
                </a:solidFill>
              </a:rPr>
              <a:t>Stress </a:t>
            </a:r>
            <a:r>
              <a:rPr lang="en-US" sz="2400" dirty="0" smtClean="0">
                <a:solidFill>
                  <a:srgbClr val="C00000"/>
                </a:solidFill>
              </a:rPr>
              <a:t>Testing</a:t>
            </a:r>
          </a:p>
          <a:p>
            <a:pPr>
              <a:buClr>
                <a:schemeClr val="tx2"/>
              </a:buClr>
              <a:buFont typeface="Arial" panose="020B0604020202020204" pitchFamily="34" charset="0"/>
              <a:buChar char="•"/>
            </a:pPr>
            <a:r>
              <a:rPr lang="en-US" sz="2200" dirty="0" smtClean="0"/>
              <a:t>Complication/Admission</a:t>
            </a:r>
          </a:p>
          <a:p>
            <a:pPr>
              <a:buClr>
                <a:schemeClr val="tx2"/>
              </a:buClr>
              <a:buFont typeface="Arial" panose="020B0604020202020204" pitchFamily="34" charset="0"/>
              <a:buChar char="•"/>
            </a:pPr>
            <a:r>
              <a:rPr lang="en-US" sz="2200" dirty="0" smtClean="0"/>
              <a:t>Abnormal w/Poor Prognosis</a:t>
            </a:r>
            <a:endParaRPr lang="en-US" sz="2200" dirty="0"/>
          </a:p>
          <a:p>
            <a:pPr>
              <a:buClr>
                <a:schemeClr val="tx2"/>
              </a:buClr>
              <a:buFont typeface="Arial" panose="020B0604020202020204" pitchFamily="34" charset="0"/>
              <a:buChar char="•"/>
            </a:pPr>
            <a:r>
              <a:rPr lang="en-US" sz="2200" dirty="0" smtClean="0"/>
              <a:t>Sustained Dysrhythmia</a:t>
            </a:r>
          </a:p>
        </p:txBody>
      </p:sp>
    </p:spTree>
    <p:extLst>
      <p:ext uri="{BB962C8B-B14F-4D97-AF65-F5344CB8AC3E}">
        <p14:creationId xmlns:p14="http://schemas.microsoft.com/office/powerpoint/2010/main" val="907185991"/>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628650" y="457200"/>
            <a:ext cx="7886700" cy="1270641"/>
          </a:xfrm>
        </p:spPr>
        <p:txBody>
          <a:bodyPr/>
          <a:lstStyle/>
          <a:p>
            <a:pPr algn="ctr" eaLnBrk="1" hangingPunct="1"/>
            <a:r>
              <a:rPr lang="en-US" altLang="en-US" sz="3600" dirty="0">
                <a:latin typeface="Arial" panose="020B0604020202020204" pitchFamily="34" charset="0"/>
                <a:cs typeface="Arial" panose="020B0604020202020204" pitchFamily="34" charset="0"/>
              </a:rPr>
              <a:t>Cardiology Critical Values </a:t>
            </a:r>
          </a:p>
        </p:txBody>
      </p:sp>
      <p:sp>
        <p:nvSpPr>
          <p:cNvPr id="23555" name="Content Placeholder 2"/>
          <p:cNvSpPr>
            <a:spLocks noGrp="1"/>
          </p:cNvSpPr>
          <p:nvPr>
            <p:ph idx="1"/>
          </p:nvPr>
        </p:nvSpPr>
        <p:spPr>
          <a:xfrm>
            <a:off x="990600" y="2209800"/>
            <a:ext cx="8001000" cy="3280173"/>
          </a:xfrm>
        </p:spPr>
        <p:txBody>
          <a:bodyPr/>
          <a:lstStyle/>
          <a:p>
            <a:pPr marL="0" indent="0" eaLnBrk="1" hangingPunct="1">
              <a:buNone/>
              <a:defRPr/>
            </a:pPr>
            <a:r>
              <a:rPr lang="en-US" altLang="en-US" sz="2400" dirty="0">
                <a:solidFill>
                  <a:srgbClr val="C00000"/>
                </a:solidFill>
                <a:latin typeface="Arial" panose="020B0604020202020204" pitchFamily="34" charset="0"/>
                <a:cs typeface="Arial" panose="020B0604020202020204" pitchFamily="34" charset="0"/>
              </a:rPr>
              <a:t>On </a:t>
            </a:r>
            <a:r>
              <a:rPr lang="en-US" altLang="en-US" sz="2400" dirty="0" smtClean="0">
                <a:solidFill>
                  <a:srgbClr val="C00000"/>
                </a:solidFill>
                <a:latin typeface="Arial" panose="020B0604020202020204" pitchFamily="34" charset="0"/>
                <a:cs typeface="Arial" panose="020B0604020202020204" pitchFamily="34" charset="0"/>
              </a:rPr>
              <a:t>EKG                                     Holter Monitor</a:t>
            </a:r>
            <a:endParaRPr lang="en-US" altLang="en-US" sz="2400" dirty="0">
              <a:solidFill>
                <a:srgbClr val="C00000"/>
              </a:solidFill>
              <a:latin typeface="Arial" panose="020B0604020202020204" pitchFamily="34" charset="0"/>
              <a:cs typeface="Arial" panose="020B0604020202020204" pitchFamily="34" charset="0"/>
            </a:endParaRPr>
          </a:p>
          <a:p>
            <a:pPr eaLnBrk="1" hangingPunct="1">
              <a:buClr>
                <a:schemeClr val="tx2"/>
              </a:buClr>
              <a:buFont typeface="Arial" panose="020B0604020202020204" pitchFamily="34" charset="0"/>
              <a:buChar char="•"/>
              <a:defRPr/>
            </a:pPr>
            <a:r>
              <a:rPr lang="en-US" altLang="en-US" sz="2200" dirty="0">
                <a:latin typeface="Arial" panose="020B0604020202020204" pitchFamily="34" charset="0"/>
                <a:cs typeface="Arial" panose="020B0604020202020204" pitchFamily="34" charset="0"/>
              </a:rPr>
              <a:t>Acute, recent or possible </a:t>
            </a:r>
            <a:r>
              <a:rPr lang="en-US" altLang="en-US" sz="2200" dirty="0" smtClean="0">
                <a:latin typeface="Arial" panose="020B0604020202020204" pitchFamily="34" charset="0"/>
                <a:cs typeface="Arial" panose="020B0604020202020204" pitchFamily="34" charset="0"/>
              </a:rPr>
              <a:t>MI      SVT/VT &gt; 30 seconds</a:t>
            </a:r>
            <a:endParaRPr lang="en-US" altLang="en-US" sz="2200" dirty="0">
              <a:latin typeface="Arial" panose="020B0604020202020204" pitchFamily="34" charset="0"/>
              <a:cs typeface="Arial" panose="020B0604020202020204" pitchFamily="34" charset="0"/>
            </a:endParaRPr>
          </a:p>
          <a:p>
            <a:pPr eaLnBrk="1" hangingPunct="1">
              <a:buClr>
                <a:schemeClr val="tx2"/>
              </a:buClr>
              <a:buFont typeface="Arial" panose="020B0604020202020204" pitchFamily="34" charset="0"/>
              <a:buChar char="•"/>
              <a:defRPr/>
            </a:pPr>
            <a:r>
              <a:rPr lang="en-US" altLang="en-US" sz="2200" dirty="0">
                <a:latin typeface="Arial" panose="020B0604020202020204" pitchFamily="34" charset="0"/>
                <a:cs typeface="Arial" panose="020B0604020202020204" pitchFamily="34" charset="0"/>
              </a:rPr>
              <a:t>Current </a:t>
            </a:r>
            <a:r>
              <a:rPr lang="en-US" altLang="en-US" sz="2200" dirty="0" smtClean="0">
                <a:latin typeface="Arial" panose="020B0604020202020204" pitchFamily="34" charset="0"/>
                <a:cs typeface="Arial" panose="020B0604020202020204" pitchFamily="34" charset="0"/>
              </a:rPr>
              <a:t>Injury                             CHB        </a:t>
            </a:r>
            <a:endParaRPr lang="en-US" altLang="en-US" sz="2200" dirty="0">
              <a:latin typeface="Arial" panose="020B0604020202020204" pitchFamily="34" charset="0"/>
              <a:cs typeface="Arial" panose="020B0604020202020204" pitchFamily="34" charset="0"/>
            </a:endParaRPr>
          </a:p>
          <a:p>
            <a:pPr eaLnBrk="1" hangingPunct="1">
              <a:buClr>
                <a:schemeClr val="tx2"/>
              </a:buClr>
              <a:buFont typeface="Arial" panose="020B0604020202020204" pitchFamily="34" charset="0"/>
              <a:buChar char="•"/>
              <a:defRPr/>
            </a:pPr>
            <a:r>
              <a:rPr lang="en-US" altLang="en-US" sz="2200" dirty="0">
                <a:latin typeface="Arial" panose="020B0604020202020204" pitchFamily="34" charset="0"/>
                <a:cs typeface="Arial" panose="020B0604020202020204" pitchFamily="34" charset="0"/>
              </a:rPr>
              <a:t>Bradycardia with HR ↓</a:t>
            </a:r>
            <a:r>
              <a:rPr lang="en-US" altLang="en-US" sz="2200" dirty="0" smtClean="0">
                <a:latin typeface="Arial" panose="020B0604020202020204" pitchFamily="34" charset="0"/>
                <a:cs typeface="Arial" panose="020B0604020202020204" pitchFamily="34" charset="0"/>
              </a:rPr>
              <a:t>40           Sinus Pause &gt; 3 seconds</a:t>
            </a:r>
            <a:endParaRPr lang="en-US" altLang="en-US" sz="2200" dirty="0">
              <a:latin typeface="Arial" panose="020B0604020202020204" pitchFamily="34" charset="0"/>
              <a:cs typeface="Arial" panose="020B0604020202020204" pitchFamily="34" charset="0"/>
            </a:endParaRPr>
          </a:p>
          <a:p>
            <a:pPr eaLnBrk="1" hangingPunct="1">
              <a:buClr>
                <a:schemeClr val="tx2"/>
              </a:buClr>
              <a:buFont typeface="Arial" panose="020B0604020202020204" pitchFamily="34" charset="0"/>
              <a:buChar char="•"/>
              <a:defRPr/>
            </a:pPr>
            <a:r>
              <a:rPr lang="en-US" altLang="en-US" sz="2200" dirty="0">
                <a:latin typeface="Arial" panose="020B0604020202020204" pitchFamily="34" charset="0"/>
                <a:cs typeface="Arial" panose="020B0604020202020204" pitchFamily="34" charset="0"/>
              </a:rPr>
              <a:t>Tachycardia with HR ↑ 150</a:t>
            </a:r>
          </a:p>
          <a:p>
            <a:pPr eaLnBrk="1" hangingPunct="1">
              <a:buClr>
                <a:schemeClr val="tx2"/>
              </a:buClr>
              <a:buFont typeface="Arial" panose="020B0604020202020204" pitchFamily="34" charset="0"/>
              <a:buChar char="•"/>
              <a:defRPr/>
            </a:pPr>
            <a:r>
              <a:rPr lang="en-US" altLang="en-US" sz="2200" dirty="0">
                <a:latin typeface="Arial" panose="020B0604020202020204" pitchFamily="34" charset="0"/>
                <a:cs typeface="Arial" panose="020B0604020202020204" pitchFamily="34" charset="0"/>
              </a:rPr>
              <a:t>2</a:t>
            </a:r>
            <a:r>
              <a:rPr lang="en-US" altLang="en-US" sz="2200" baseline="30000" dirty="0">
                <a:latin typeface="Arial" panose="020B0604020202020204" pitchFamily="34" charset="0"/>
                <a:cs typeface="Arial" panose="020B0604020202020204" pitchFamily="34" charset="0"/>
              </a:rPr>
              <a:t>nd</a:t>
            </a:r>
            <a:r>
              <a:rPr lang="en-US" altLang="en-US" sz="2200" dirty="0">
                <a:latin typeface="Arial" panose="020B0604020202020204" pitchFamily="34" charset="0"/>
                <a:cs typeface="Arial" panose="020B0604020202020204" pitchFamily="34" charset="0"/>
              </a:rPr>
              <a:t> degree Type II Block</a:t>
            </a:r>
          </a:p>
          <a:p>
            <a:pPr eaLnBrk="1" hangingPunct="1">
              <a:buClr>
                <a:schemeClr val="tx2"/>
              </a:buClr>
              <a:buFont typeface="Arial" panose="020B0604020202020204" pitchFamily="34" charset="0"/>
              <a:buChar char="•"/>
              <a:defRPr/>
            </a:pPr>
            <a:r>
              <a:rPr lang="en-US" altLang="en-US" sz="2200" dirty="0">
                <a:latin typeface="Arial" panose="020B0604020202020204" pitchFamily="34" charset="0"/>
                <a:cs typeface="Arial" panose="020B0604020202020204" pitchFamily="34" charset="0"/>
              </a:rPr>
              <a:t>Complete Heart </a:t>
            </a:r>
            <a:r>
              <a:rPr lang="en-US" altLang="en-US" sz="2200" dirty="0" smtClean="0">
                <a:latin typeface="Arial" panose="020B0604020202020204" pitchFamily="34" charset="0"/>
                <a:cs typeface="Arial" panose="020B0604020202020204" pitchFamily="34" charset="0"/>
              </a:rPr>
              <a:t>Block (CHB)</a:t>
            </a:r>
            <a:endParaRPr lang="en-US" altLang="en-US" sz="2200" dirty="0">
              <a:latin typeface="Arial" panose="020B0604020202020204" pitchFamily="34" charset="0"/>
              <a:cs typeface="Arial" panose="020B0604020202020204" pitchFamily="34" charset="0"/>
            </a:endParaRPr>
          </a:p>
          <a:p>
            <a:pPr eaLnBrk="1" hangingPunct="1">
              <a:buClr>
                <a:schemeClr val="tx2"/>
              </a:buClr>
              <a:buFont typeface="Arial" panose="020B0604020202020204" pitchFamily="34" charset="0"/>
              <a:buChar char="•"/>
              <a:defRPr/>
            </a:pPr>
            <a:r>
              <a:rPr lang="en-US" altLang="en-US" sz="2200" dirty="0" smtClean="0">
                <a:latin typeface="Arial" panose="020B0604020202020204" pitchFamily="34" charset="0"/>
                <a:cs typeface="Arial" panose="020B0604020202020204" pitchFamily="34" charset="0"/>
              </a:rPr>
              <a:t>Ventricular </a:t>
            </a:r>
            <a:r>
              <a:rPr lang="en-US" altLang="en-US" sz="2200" dirty="0">
                <a:latin typeface="Arial" panose="020B0604020202020204" pitchFamily="34" charset="0"/>
                <a:cs typeface="Arial" panose="020B0604020202020204" pitchFamily="34" charset="0"/>
              </a:rPr>
              <a:t>Tachycardia</a:t>
            </a:r>
          </a:p>
          <a:p>
            <a:pPr eaLnBrk="1" hangingPunct="1">
              <a:buClr>
                <a:schemeClr val="tx2"/>
              </a:buClr>
              <a:buFont typeface="Arial" panose="020B0604020202020204" pitchFamily="34" charset="0"/>
              <a:buChar char="•"/>
              <a:defRPr/>
            </a:pPr>
            <a:r>
              <a:rPr lang="en-US" altLang="en-US" sz="2200" dirty="0">
                <a:latin typeface="Arial" panose="020B0604020202020204" pitchFamily="34" charset="0"/>
                <a:cs typeface="Arial" panose="020B0604020202020204" pitchFamily="34" charset="0"/>
              </a:rPr>
              <a:t>Electrical </a:t>
            </a:r>
            <a:r>
              <a:rPr lang="en-US" altLang="en-US" sz="2200" dirty="0" smtClean="0">
                <a:latin typeface="Arial" panose="020B0604020202020204" pitchFamily="34" charset="0"/>
                <a:cs typeface="Arial" panose="020B0604020202020204" pitchFamily="34" charset="0"/>
              </a:rPr>
              <a:t>Alternans            </a:t>
            </a:r>
            <a:endParaRPr lang="en-US" altLang="en-US" sz="22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4308873"/>
            <a:ext cx="3009900" cy="1181100"/>
          </a:xfrm>
          <a:prstGeom prst="rect">
            <a:avLst/>
          </a:prstGeom>
        </p:spPr>
      </p:pic>
    </p:spTree>
    <p:extLst>
      <p:ext uri="{BB962C8B-B14F-4D97-AF65-F5344CB8AC3E}">
        <p14:creationId xmlns:p14="http://schemas.microsoft.com/office/powerpoint/2010/main" val="1315171152"/>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latin typeface="+mn-lt"/>
              </a:rPr>
              <a:t>Critical Values or Results</a:t>
            </a:r>
            <a:endParaRPr lang="en-US" b="1" dirty="0">
              <a:solidFill>
                <a:srgbClr val="0070C0"/>
              </a:solidFill>
              <a:latin typeface="+mn-lt"/>
            </a:endParaRPr>
          </a:p>
        </p:txBody>
      </p:sp>
      <p:sp>
        <p:nvSpPr>
          <p:cNvPr id="7" name="Right Arrow 6"/>
          <p:cNvSpPr/>
          <p:nvPr/>
        </p:nvSpPr>
        <p:spPr>
          <a:xfrm>
            <a:off x="3514725" y="3019425"/>
            <a:ext cx="1819275" cy="923925"/>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dirty="0"/>
          </a:p>
        </p:txBody>
      </p:sp>
      <p:sp>
        <p:nvSpPr>
          <p:cNvPr id="8" name="Rectangle 7"/>
          <p:cNvSpPr/>
          <p:nvPr/>
        </p:nvSpPr>
        <p:spPr>
          <a:xfrm>
            <a:off x="942975" y="2476500"/>
            <a:ext cx="2295525" cy="200977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500" dirty="0"/>
              <a:t>If a </a:t>
            </a:r>
            <a:r>
              <a:rPr lang="en-US" sz="1500" dirty="0" smtClean="0"/>
              <a:t>provider does </a:t>
            </a:r>
            <a:r>
              <a:rPr lang="en-US" sz="1500" u="sng" dirty="0"/>
              <a:t>not</a:t>
            </a:r>
            <a:r>
              <a:rPr lang="en-US" sz="1500" dirty="0"/>
              <a:t> call back </a:t>
            </a:r>
            <a:r>
              <a:rPr lang="en-US" sz="1500" b="1" dirty="0"/>
              <a:t>within 30 minutes</a:t>
            </a:r>
            <a:endParaRPr lang="en-US" sz="1500" dirty="0"/>
          </a:p>
        </p:txBody>
      </p:sp>
      <p:sp>
        <p:nvSpPr>
          <p:cNvPr id="9" name="Rectangle 8"/>
          <p:cNvSpPr/>
          <p:nvPr/>
        </p:nvSpPr>
        <p:spPr>
          <a:xfrm>
            <a:off x="5610225" y="2476500"/>
            <a:ext cx="2295525" cy="2009775"/>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b="1" dirty="0" smtClean="0"/>
              <a:t>Make </a:t>
            </a:r>
            <a:r>
              <a:rPr lang="en-US" b="1" dirty="0"/>
              <a:t>the call again</a:t>
            </a:r>
            <a:endParaRPr lang="en-US" dirty="0"/>
          </a:p>
          <a:p>
            <a:pPr algn="ctr"/>
            <a:r>
              <a:rPr lang="en-US" sz="1350" dirty="0"/>
              <a:t>Document time, whom you’ve spoke to and response (if any)</a:t>
            </a:r>
          </a:p>
        </p:txBody>
      </p:sp>
    </p:spTree>
    <p:extLst>
      <p:ext uri="{BB962C8B-B14F-4D97-AF65-F5344CB8AC3E}">
        <p14:creationId xmlns:p14="http://schemas.microsoft.com/office/powerpoint/2010/main" val="3409350204"/>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latin typeface="+mn-lt"/>
              </a:rPr>
              <a:t>Medical Chain of Command</a:t>
            </a:r>
            <a:endParaRPr lang="en-US" b="1" dirty="0">
              <a:solidFill>
                <a:srgbClr val="0070C0"/>
              </a:solidFill>
              <a:latin typeface="+mn-lt"/>
            </a:endParaRPr>
          </a:p>
        </p:txBody>
      </p:sp>
      <p:sp>
        <p:nvSpPr>
          <p:cNvPr id="7" name="Right Arrow 6"/>
          <p:cNvSpPr/>
          <p:nvPr/>
        </p:nvSpPr>
        <p:spPr>
          <a:xfrm>
            <a:off x="3514725" y="3019425"/>
            <a:ext cx="1819275" cy="923925"/>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dirty="0"/>
          </a:p>
        </p:txBody>
      </p:sp>
      <p:sp>
        <p:nvSpPr>
          <p:cNvPr id="8" name="Rectangle 7"/>
          <p:cNvSpPr/>
          <p:nvPr/>
        </p:nvSpPr>
        <p:spPr>
          <a:xfrm>
            <a:off x="942975" y="2476500"/>
            <a:ext cx="2295525" cy="200977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500" dirty="0"/>
              <a:t>If a </a:t>
            </a:r>
            <a:r>
              <a:rPr lang="en-US" sz="1500" dirty="0" smtClean="0"/>
              <a:t>provider </a:t>
            </a:r>
            <a:r>
              <a:rPr lang="en-US" sz="1500" dirty="0"/>
              <a:t>does </a:t>
            </a:r>
            <a:r>
              <a:rPr lang="en-US" sz="1500" u="sng" dirty="0"/>
              <a:t>not</a:t>
            </a:r>
            <a:r>
              <a:rPr lang="en-US" sz="1500" dirty="0"/>
              <a:t> call back </a:t>
            </a:r>
            <a:r>
              <a:rPr lang="en-US" sz="1500" b="1" dirty="0"/>
              <a:t>within </a:t>
            </a:r>
            <a:r>
              <a:rPr lang="en-US" sz="1500" b="1" u="sng" dirty="0"/>
              <a:t>an additional </a:t>
            </a:r>
            <a:r>
              <a:rPr lang="en-US" sz="1500" b="1" dirty="0"/>
              <a:t>30 minutes </a:t>
            </a:r>
            <a:r>
              <a:rPr lang="en-US" sz="1200" b="1" i="1" dirty="0"/>
              <a:t>(60 mins in total)</a:t>
            </a:r>
            <a:endParaRPr lang="en-US" sz="1200" i="1" dirty="0"/>
          </a:p>
        </p:txBody>
      </p:sp>
      <p:sp>
        <p:nvSpPr>
          <p:cNvPr id="9" name="Rectangle 8"/>
          <p:cNvSpPr/>
          <p:nvPr/>
        </p:nvSpPr>
        <p:spPr>
          <a:xfrm>
            <a:off x="5610225" y="2476500"/>
            <a:ext cx="2295525" cy="2009775"/>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a:t>Inform the charge nurse or supervisor</a:t>
            </a:r>
            <a:endParaRPr lang="en-US" dirty="0"/>
          </a:p>
        </p:txBody>
      </p:sp>
      <p:sp>
        <p:nvSpPr>
          <p:cNvPr id="3" name="Hexagon 2"/>
          <p:cNvSpPr/>
          <p:nvPr/>
        </p:nvSpPr>
        <p:spPr>
          <a:xfrm>
            <a:off x="3390900" y="4095750"/>
            <a:ext cx="2066925" cy="1704975"/>
          </a:xfrm>
          <a:prstGeom prst="hexagon">
            <a:avLst/>
          </a:prstGeom>
          <a:solidFill>
            <a:srgbClr val="FF00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Contact the </a:t>
            </a:r>
            <a:r>
              <a:rPr lang="en-US" sz="1350" b="1" dirty="0"/>
              <a:t>Hospitalist or Resident </a:t>
            </a:r>
            <a:r>
              <a:rPr lang="en-US" sz="1350" dirty="0"/>
              <a:t>if required immediate assistance</a:t>
            </a:r>
          </a:p>
        </p:txBody>
      </p:sp>
    </p:spTree>
    <p:extLst>
      <p:ext uri="{BB962C8B-B14F-4D97-AF65-F5344CB8AC3E}">
        <p14:creationId xmlns:p14="http://schemas.microsoft.com/office/powerpoint/2010/main" val="2706757568"/>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0" y="277813"/>
            <a:ext cx="7467600" cy="1139825"/>
          </a:xfrm>
        </p:spPr>
        <p:txBody>
          <a:bodyPr/>
          <a:lstStyle/>
          <a:p>
            <a:pPr eaLnBrk="1" hangingPunct="1"/>
            <a:r>
              <a:rPr lang="en-US" altLang="en-US" sz="3600" dirty="0" smtClean="0"/>
              <a:t>Rapid Response Team</a:t>
            </a:r>
            <a:br>
              <a:rPr lang="en-US" altLang="en-US" sz="3600" dirty="0" smtClean="0"/>
            </a:br>
            <a:r>
              <a:rPr lang="en-US" altLang="en-US" sz="3600" dirty="0" smtClean="0">
                <a:solidFill>
                  <a:schemeClr val="tx1"/>
                </a:solidFill>
              </a:rPr>
              <a:t>Patient Significant Change in Condition</a:t>
            </a:r>
          </a:p>
        </p:txBody>
      </p:sp>
      <p:sp>
        <p:nvSpPr>
          <p:cNvPr id="46083" name="Rectangle 3"/>
          <p:cNvSpPr>
            <a:spLocks noGrp="1" noChangeArrowheads="1"/>
          </p:cNvSpPr>
          <p:nvPr>
            <p:ph type="body" sz="half" idx="4294967295"/>
          </p:nvPr>
        </p:nvSpPr>
        <p:spPr>
          <a:xfrm>
            <a:off x="0" y="4267200"/>
            <a:ext cx="7378700" cy="2133600"/>
          </a:xfrm>
        </p:spPr>
        <p:txBody>
          <a:bodyPr/>
          <a:lstStyle/>
          <a:p>
            <a:pPr marL="0" indent="0" eaLnBrk="1" fontAlgn="auto" hangingPunct="1">
              <a:spcAft>
                <a:spcPts val="0"/>
              </a:spcAft>
              <a:buFont typeface="Arial" panose="020B0604020202020204" pitchFamily="34" charset="0"/>
              <a:buNone/>
              <a:defRPr/>
            </a:pPr>
            <a:r>
              <a:rPr lang="en-US" altLang="en-US" sz="2400" dirty="0">
                <a:solidFill>
                  <a:schemeClr val="tx2"/>
                </a:solidFill>
                <a:latin typeface="Arial" panose="020B0604020202020204" pitchFamily="34" charset="0"/>
                <a:cs typeface="Arial" panose="020B0604020202020204" pitchFamily="34" charset="0"/>
              </a:rPr>
              <a:t>Decisions </a:t>
            </a:r>
            <a:r>
              <a:rPr lang="en-US" altLang="en-US" sz="2400" dirty="0" smtClean="0">
                <a:solidFill>
                  <a:schemeClr val="tx2"/>
                </a:solidFill>
                <a:latin typeface="Arial" panose="020B0604020202020204" pitchFamily="34" charset="0"/>
                <a:cs typeface="Arial" panose="020B0604020202020204" pitchFamily="34" charset="0"/>
              </a:rPr>
              <a:t>may me made</a:t>
            </a:r>
            <a:endParaRPr lang="en-US" altLang="en-US" sz="2400" dirty="0">
              <a:solidFill>
                <a:schemeClr val="tx2"/>
              </a:solidFill>
              <a:latin typeface="Arial" panose="020B0604020202020204" pitchFamily="34" charset="0"/>
              <a:cs typeface="Arial" panose="020B0604020202020204" pitchFamily="34" charset="0"/>
            </a:endParaRPr>
          </a:p>
          <a:p>
            <a:pPr eaLnBrk="1" fontAlgn="auto" hangingPunct="1">
              <a:spcAft>
                <a:spcPts val="0"/>
              </a:spcAft>
              <a:buClr>
                <a:schemeClr val="tx2"/>
              </a:buClr>
              <a:buFont typeface="Arial" panose="020B0604020202020204" pitchFamily="34" charset="0"/>
              <a:buChar char="•"/>
              <a:defRPr/>
            </a:pPr>
            <a:r>
              <a:rPr lang="en-US" altLang="en-US" sz="2200" dirty="0">
                <a:latin typeface="Arial" panose="020B0604020202020204" pitchFamily="34" charset="0"/>
                <a:cs typeface="Arial" panose="020B0604020202020204" pitchFamily="34" charset="0"/>
              </a:rPr>
              <a:t>Fluid resuscitation, other </a:t>
            </a:r>
            <a:r>
              <a:rPr lang="en-US" altLang="en-US" sz="2200" dirty="0" smtClean="0">
                <a:latin typeface="Arial" panose="020B0604020202020204" pitchFamily="34" charset="0"/>
                <a:cs typeface="Arial" panose="020B0604020202020204" pitchFamily="34" charset="0"/>
              </a:rPr>
              <a:t>interventions are done</a:t>
            </a:r>
            <a:endParaRPr lang="en-US" altLang="en-US" sz="2200" dirty="0">
              <a:latin typeface="Arial" panose="020B0604020202020204" pitchFamily="34" charset="0"/>
              <a:cs typeface="Arial" panose="020B0604020202020204" pitchFamily="34" charset="0"/>
            </a:endParaRPr>
          </a:p>
          <a:p>
            <a:pPr eaLnBrk="1" fontAlgn="auto" hangingPunct="1">
              <a:spcAft>
                <a:spcPts val="0"/>
              </a:spcAft>
              <a:buClr>
                <a:schemeClr val="tx2"/>
              </a:buClr>
              <a:buFont typeface="Arial" panose="020B0604020202020204" pitchFamily="34" charset="0"/>
              <a:buChar char="•"/>
              <a:defRPr/>
            </a:pPr>
            <a:r>
              <a:rPr lang="en-US" altLang="en-US" sz="2200" dirty="0" smtClean="0">
                <a:latin typeface="Arial" panose="020B0604020202020204" pitchFamily="34" charset="0"/>
                <a:cs typeface="Arial" panose="020B0604020202020204" pitchFamily="34" charset="0"/>
              </a:rPr>
              <a:t>Code </a:t>
            </a:r>
            <a:r>
              <a:rPr lang="en-US" altLang="en-US" sz="2200" dirty="0">
                <a:latin typeface="Arial" panose="020B0604020202020204" pitchFamily="34" charset="0"/>
                <a:cs typeface="Arial" panose="020B0604020202020204" pitchFamily="34" charset="0"/>
              </a:rPr>
              <a:t>Stroke is called by </a:t>
            </a:r>
            <a:r>
              <a:rPr lang="en-US" altLang="en-US" sz="2200" dirty="0" smtClean="0">
                <a:latin typeface="Arial" panose="020B0604020202020204" pitchFamily="34" charset="0"/>
                <a:cs typeface="Arial" panose="020B0604020202020204" pitchFamily="34" charset="0"/>
              </a:rPr>
              <a:t>RRT once they have seen patient</a:t>
            </a:r>
          </a:p>
        </p:txBody>
      </p:sp>
      <p:pic>
        <p:nvPicPr>
          <p:cNvPr id="3" name="Picture 2"/>
          <p:cNvPicPr>
            <a:picLocks noChangeAspect="1"/>
          </p:cNvPicPr>
          <p:nvPr/>
        </p:nvPicPr>
        <p:blipFill>
          <a:blip r:embed="rId2"/>
          <a:stretch>
            <a:fillRect/>
          </a:stretch>
        </p:blipFill>
        <p:spPr>
          <a:xfrm>
            <a:off x="685801" y="2529680"/>
            <a:ext cx="6781799" cy="1609725"/>
          </a:xfrm>
          <a:prstGeom prst="rect">
            <a:avLst/>
          </a:prstGeom>
        </p:spPr>
      </p:pic>
      <p:sp>
        <p:nvSpPr>
          <p:cNvPr id="4" name="Rectangle 3"/>
          <p:cNvSpPr/>
          <p:nvPr/>
        </p:nvSpPr>
        <p:spPr>
          <a:xfrm>
            <a:off x="5162133" y="1227928"/>
            <a:ext cx="2120900" cy="1301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Look who will come to your bedside for a rapid response</a:t>
            </a:r>
            <a:endParaRPr lang="en-US" dirty="0">
              <a:solidFill>
                <a:srgbClr val="FF0000"/>
              </a:solidFill>
            </a:endParaRPr>
          </a:p>
        </p:txBody>
      </p:sp>
      <p:sp>
        <p:nvSpPr>
          <p:cNvPr id="5" name="Down Arrow 4"/>
          <p:cNvSpPr/>
          <p:nvPr/>
        </p:nvSpPr>
        <p:spPr>
          <a:xfrm rot="2136711">
            <a:off x="4227667" y="1512043"/>
            <a:ext cx="484632" cy="10667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Number for Rapid Response</a:t>
            </a:r>
            <a:endParaRPr lang="en-US" dirty="0"/>
          </a:p>
        </p:txBody>
      </p:sp>
      <p:sp>
        <p:nvSpPr>
          <p:cNvPr id="3" name="Content Placeholder 2"/>
          <p:cNvSpPr>
            <a:spLocks noGrp="1"/>
          </p:cNvSpPr>
          <p:nvPr>
            <p:ph idx="1"/>
          </p:nvPr>
        </p:nvSpPr>
        <p:spPr/>
        <p:txBody>
          <a:bodyPr/>
          <a:lstStyle/>
          <a:p>
            <a:endParaRPr lang="en-US" sz="6600" dirty="0" smtClean="0"/>
          </a:p>
          <a:p>
            <a:pPr marL="0" indent="0" algn="ctr">
              <a:buNone/>
            </a:pPr>
            <a:r>
              <a:rPr lang="en-US" sz="6600" dirty="0" smtClean="0">
                <a:solidFill>
                  <a:srgbClr val="FF0000"/>
                </a:solidFill>
              </a:rPr>
              <a:t>CALL 5 5 5 5 5</a:t>
            </a:r>
            <a:endParaRPr lang="en-US" sz="6600" dirty="0">
              <a:solidFill>
                <a:srgbClr val="FF0000"/>
              </a:solidFill>
            </a:endParaRPr>
          </a:p>
        </p:txBody>
      </p:sp>
    </p:spTree>
    <p:extLst>
      <p:ext uri="{BB962C8B-B14F-4D97-AF65-F5344CB8AC3E}">
        <p14:creationId xmlns:p14="http://schemas.microsoft.com/office/powerpoint/2010/main" val="2607587563"/>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228600" y="428714"/>
            <a:ext cx="8610600" cy="1371600"/>
          </a:xfrm>
        </p:spPr>
        <p:txBody>
          <a:bodyPr/>
          <a:lstStyle/>
          <a:p>
            <a:pPr eaLnBrk="1" hangingPunct="1"/>
            <a:r>
              <a:rPr lang="en-US" altLang="en-US" sz="3600" dirty="0" smtClean="0"/>
              <a:t>Call a Rapid Response for  </a:t>
            </a:r>
            <a:br>
              <a:rPr lang="en-US" altLang="en-US" sz="3600" dirty="0" smtClean="0"/>
            </a:br>
            <a:r>
              <a:rPr lang="en-US" altLang="en-US" sz="3600" dirty="0" smtClean="0">
                <a:solidFill>
                  <a:schemeClr val="tx1"/>
                </a:solidFill>
              </a:rPr>
              <a:t>Significant Change in Patient Condition</a:t>
            </a:r>
            <a:br>
              <a:rPr lang="en-US" altLang="en-US" sz="3600" dirty="0" smtClean="0">
                <a:solidFill>
                  <a:schemeClr val="tx1"/>
                </a:solidFill>
              </a:rPr>
            </a:br>
            <a:endParaRPr lang="en-US" altLang="en-US" sz="3600" dirty="0" smtClean="0">
              <a:solidFill>
                <a:schemeClr val="tx1"/>
              </a:solidFill>
            </a:endParaRPr>
          </a:p>
        </p:txBody>
      </p:sp>
      <p:sp>
        <p:nvSpPr>
          <p:cNvPr id="47107" name="Rectangle 3"/>
          <p:cNvSpPr>
            <a:spLocks noGrp="1" noChangeArrowheads="1"/>
          </p:cNvSpPr>
          <p:nvPr>
            <p:ph type="body" sz="half" idx="4294967295"/>
          </p:nvPr>
        </p:nvSpPr>
        <p:spPr>
          <a:xfrm>
            <a:off x="367095" y="1828800"/>
            <a:ext cx="6248400" cy="2925763"/>
          </a:xfrm>
        </p:spPr>
        <p:txBody>
          <a:bodyPr/>
          <a:lstStyle/>
          <a:p>
            <a:pPr eaLnBrk="1" hangingPunct="1">
              <a:lnSpc>
                <a:spcPct val="90000"/>
              </a:lnSpc>
              <a:buClr>
                <a:schemeClr val="tx2"/>
              </a:buClr>
              <a:buFontTx/>
              <a:buChar char="•"/>
            </a:pPr>
            <a:r>
              <a:rPr lang="en-US" altLang="en-US" sz="2400" dirty="0" smtClean="0"/>
              <a:t>Vital signs: HR, BP, RR, Cardiac rhythm </a:t>
            </a:r>
          </a:p>
          <a:p>
            <a:pPr eaLnBrk="1" hangingPunct="1">
              <a:lnSpc>
                <a:spcPct val="90000"/>
              </a:lnSpc>
              <a:buClr>
                <a:schemeClr val="tx2"/>
              </a:buClr>
              <a:buFontTx/>
              <a:buChar char="•"/>
            </a:pPr>
            <a:r>
              <a:rPr lang="en-US" altLang="en-US" sz="2400" dirty="0" smtClean="0"/>
              <a:t>Breathing/airway decline, </a:t>
            </a:r>
            <a:r>
              <a:rPr lang="en-US" altLang="en-US" sz="2400" dirty="0">
                <a:cs typeface="Arial" panose="020B0604020202020204" pitchFamily="34" charset="0"/>
              </a:rPr>
              <a:t>↓</a:t>
            </a:r>
            <a:r>
              <a:rPr lang="en-US" altLang="en-US" sz="2400" dirty="0"/>
              <a:t>O2% </a:t>
            </a:r>
            <a:endParaRPr lang="en-US" altLang="en-US" sz="2400" dirty="0" smtClean="0"/>
          </a:p>
          <a:p>
            <a:pPr eaLnBrk="1" hangingPunct="1">
              <a:lnSpc>
                <a:spcPct val="90000"/>
              </a:lnSpc>
              <a:buClr>
                <a:schemeClr val="tx2"/>
              </a:buClr>
              <a:buFontTx/>
              <a:buChar char="•"/>
            </a:pPr>
            <a:r>
              <a:rPr lang="en-US" altLang="en-US" sz="2400" dirty="0" smtClean="0"/>
              <a:t>Acute bleed – Severe bleed</a:t>
            </a:r>
          </a:p>
          <a:p>
            <a:pPr eaLnBrk="1" hangingPunct="1">
              <a:lnSpc>
                <a:spcPct val="90000"/>
              </a:lnSpc>
              <a:buClr>
                <a:schemeClr val="tx2"/>
              </a:buClr>
              <a:buFontTx/>
              <a:buChar char="•"/>
            </a:pPr>
            <a:r>
              <a:rPr lang="en-US" altLang="en-US" sz="2400" dirty="0" smtClean="0"/>
              <a:t>Unresolved chest pain</a:t>
            </a:r>
          </a:p>
          <a:p>
            <a:pPr eaLnBrk="1" hangingPunct="1">
              <a:lnSpc>
                <a:spcPct val="90000"/>
              </a:lnSpc>
              <a:buClr>
                <a:schemeClr val="tx2"/>
              </a:buClr>
              <a:buFontTx/>
              <a:buChar char="•"/>
            </a:pPr>
            <a:r>
              <a:rPr lang="en-US" altLang="en-US" sz="2400" dirty="0" smtClean="0"/>
              <a:t>Pt. not responsive to treatment </a:t>
            </a:r>
          </a:p>
          <a:p>
            <a:pPr eaLnBrk="1" hangingPunct="1">
              <a:lnSpc>
                <a:spcPct val="90000"/>
              </a:lnSpc>
              <a:buClr>
                <a:schemeClr val="tx2"/>
              </a:buClr>
              <a:buFontTx/>
              <a:buChar char="•"/>
            </a:pPr>
            <a:r>
              <a:rPr lang="en-US" sz="2400" dirty="0"/>
              <a:t>Signs or symptoms of </a:t>
            </a:r>
            <a:r>
              <a:rPr lang="en-US" sz="2400" dirty="0" smtClean="0"/>
              <a:t>Stroke</a:t>
            </a:r>
          </a:p>
          <a:p>
            <a:pPr eaLnBrk="1" hangingPunct="1">
              <a:lnSpc>
                <a:spcPct val="90000"/>
              </a:lnSpc>
              <a:buClr>
                <a:schemeClr val="tx2"/>
              </a:buClr>
              <a:buFontTx/>
              <a:buChar char="•"/>
            </a:pPr>
            <a:r>
              <a:rPr lang="en-US" sz="2400" dirty="0" smtClean="0"/>
              <a:t>New Onset Neuro decline </a:t>
            </a:r>
          </a:p>
          <a:p>
            <a:pPr eaLnBrk="1" hangingPunct="1">
              <a:lnSpc>
                <a:spcPct val="90000"/>
              </a:lnSpc>
              <a:buClr>
                <a:schemeClr val="tx2"/>
              </a:buClr>
              <a:buFontTx/>
              <a:buChar char="•"/>
            </a:pPr>
            <a:r>
              <a:rPr lang="en-US" sz="2400" dirty="0" smtClean="0"/>
              <a:t>Change in LOC or MS</a:t>
            </a:r>
          </a:p>
          <a:p>
            <a:pPr eaLnBrk="1" hangingPunct="1">
              <a:lnSpc>
                <a:spcPct val="90000"/>
              </a:lnSpc>
              <a:buClr>
                <a:schemeClr val="tx2"/>
              </a:buClr>
              <a:buFontTx/>
              <a:buChar char="•"/>
            </a:pPr>
            <a:r>
              <a:rPr lang="en-US" sz="2400" dirty="0" smtClean="0"/>
              <a:t>Patient/Family concern</a:t>
            </a:r>
            <a:endParaRPr lang="en-US" sz="2400" dirty="0"/>
          </a:p>
          <a:p>
            <a:pPr eaLnBrk="1" hangingPunct="1">
              <a:lnSpc>
                <a:spcPct val="90000"/>
              </a:lnSpc>
              <a:buClr>
                <a:schemeClr val="tx2"/>
              </a:buClr>
              <a:buFontTx/>
              <a:buChar char="•"/>
            </a:pPr>
            <a:endParaRPr lang="en-US" altLang="en-US" sz="2400" dirty="0" smtClean="0"/>
          </a:p>
        </p:txBody>
      </p:sp>
      <p:pic>
        <p:nvPicPr>
          <p:cNvPr id="23556" name="Picture 4" descr="th?id=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971800"/>
            <a:ext cx="1800991"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10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10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10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710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710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107">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7107">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7107">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710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Providing Excellent Care</a:t>
            </a:r>
            <a:endParaRPr lang="en-US" dirty="0">
              <a:solidFill>
                <a:schemeClr val="tx1"/>
              </a:solidFill>
            </a:endParaRPr>
          </a:p>
        </p:txBody>
      </p:sp>
      <p:sp>
        <p:nvSpPr>
          <p:cNvPr id="3" name="Content Placeholder 2"/>
          <p:cNvSpPr>
            <a:spLocks noGrp="1"/>
          </p:cNvSpPr>
          <p:nvPr>
            <p:ph idx="1"/>
          </p:nvPr>
        </p:nvSpPr>
        <p:spPr/>
        <p:txBody>
          <a:bodyPr/>
          <a:lstStyle/>
          <a:p>
            <a:r>
              <a:rPr lang="en-US" altLang="en-US" dirty="0"/>
              <a:t>At anytime you encounter a situation where you are </a:t>
            </a:r>
            <a:r>
              <a:rPr lang="en-US" altLang="en-US" dirty="0" smtClean="0"/>
              <a:t>unfamiliar with a situation, procedure or equipment, </a:t>
            </a:r>
            <a:r>
              <a:rPr lang="en-US" altLang="en-US" dirty="0"/>
              <a:t>it is your responsibility to seek out the appropriate resources before </a:t>
            </a:r>
            <a:r>
              <a:rPr lang="en-US" altLang="en-US" dirty="0" smtClean="0"/>
              <a:t>proceeding</a:t>
            </a:r>
          </a:p>
          <a:p>
            <a:r>
              <a:rPr lang="en-US" altLang="en-US" dirty="0" smtClean="0"/>
              <a:t>Know where to find your resources</a:t>
            </a:r>
            <a:endParaRPr lang="en-US" alt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3612869"/>
            <a:ext cx="2501900" cy="2501900"/>
          </a:xfrm>
          <a:prstGeom prst="rect">
            <a:avLst/>
          </a:prstGeom>
        </p:spPr>
      </p:pic>
    </p:spTree>
    <p:extLst>
      <p:ext uri="{BB962C8B-B14F-4D97-AF65-F5344CB8AC3E}">
        <p14:creationId xmlns:p14="http://schemas.microsoft.com/office/powerpoint/2010/main" val="3872278678"/>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Significant Event Timing</a:t>
            </a:r>
            <a:endParaRPr lang="en-US" dirty="0"/>
          </a:p>
        </p:txBody>
      </p:sp>
      <p:sp>
        <p:nvSpPr>
          <p:cNvPr id="3" name="Content Placeholder 2"/>
          <p:cNvSpPr>
            <a:spLocks noGrp="1"/>
          </p:cNvSpPr>
          <p:nvPr>
            <p:ph idx="1"/>
          </p:nvPr>
        </p:nvSpPr>
        <p:spPr/>
        <p:txBody>
          <a:bodyPr/>
          <a:lstStyle/>
          <a:p>
            <a:pPr eaLnBrk="1" hangingPunct="1">
              <a:buFont typeface="Wingdings" panose="05000000000000000000" pitchFamily="2" charset="2"/>
              <a:buNone/>
              <a:defRPr/>
            </a:pPr>
            <a:r>
              <a:rPr lang="en-US" altLang="en-US" sz="2600" dirty="0">
                <a:solidFill>
                  <a:schemeClr val="tx2"/>
                </a:solidFill>
              </a:rPr>
              <a:t>Time notation is c</a:t>
            </a:r>
            <a:r>
              <a:rPr lang="en-US" altLang="en-US" sz="2600" dirty="0">
                <a:solidFill>
                  <a:schemeClr val="tx2"/>
                </a:solidFill>
                <a:sym typeface="Wingdings" pitchFamily="2" charset="2"/>
              </a:rPr>
              <a:t>ritical when recording</a:t>
            </a:r>
          </a:p>
          <a:p>
            <a:pPr lvl="1" eaLnBrk="1" hangingPunct="1">
              <a:buFontTx/>
              <a:buChar char="•"/>
              <a:defRPr/>
            </a:pPr>
            <a:r>
              <a:rPr lang="en-US" altLang="en-US" sz="2600" dirty="0">
                <a:sym typeface="Wingdings" pitchFamily="2" charset="2"/>
              </a:rPr>
              <a:t>Patient condition changes </a:t>
            </a:r>
          </a:p>
          <a:p>
            <a:pPr lvl="1" eaLnBrk="1" hangingPunct="1">
              <a:buFontTx/>
              <a:buChar char="•"/>
              <a:defRPr/>
            </a:pPr>
            <a:r>
              <a:rPr lang="en-US" altLang="en-US" sz="2600" dirty="0">
                <a:sym typeface="Wingdings" pitchFamily="2" charset="2"/>
              </a:rPr>
              <a:t>Emergency meds given </a:t>
            </a:r>
          </a:p>
          <a:p>
            <a:pPr eaLnBrk="1" hangingPunct="1">
              <a:buClr>
                <a:schemeClr val="tx2"/>
              </a:buClr>
              <a:buFontTx/>
              <a:buNone/>
              <a:defRPr/>
            </a:pPr>
            <a:r>
              <a:rPr lang="en-US" altLang="en-US" sz="2600" dirty="0">
                <a:solidFill>
                  <a:schemeClr val="tx2"/>
                </a:solidFill>
                <a:sym typeface="Wingdings" pitchFamily="2" charset="2"/>
              </a:rPr>
              <a:t>Use for notation</a:t>
            </a:r>
          </a:p>
          <a:p>
            <a:pPr lvl="1" eaLnBrk="1" hangingPunct="1">
              <a:buFontTx/>
              <a:buChar char="•"/>
              <a:defRPr/>
            </a:pPr>
            <a:r>
              <a:rPr lang="en-US" altLang="en-US" sz="2600" dirty="0">
                <a:sym typeface="Wingdings" pitchFamily="2" charset="2"/>
              </a:rPr>
              <a:t>1</a:t>
            </a:r>
            <a:r>
              <a:rPr lang="en-US" altLang="en-US" sz="2600" baseline="30000" dirty="0">
                <a:sym typeface="Wingdings" pitchFamily="2" charset="2"/>
              </a:rPr>
              <a:t>st -</a:t>
            </a:r>
            <a:r>
              <a:rPr lang="en-US" altLang="en-US" sz="2600" dirty="0">
                <a:sym typeface="Wingdings" pitchFamily="2" charset="2"/>
              </a:rPr>
              <a:t> Computer screen</a:t>
            </a:r>
          </a:p>
          <a:p>
            <a:pPr lvl="1" eaLnBrk="1" hangingPunct="1">
              <a:buFontTx/>
              <a:buChar char="•"/>
              <a:defRPr/>
            </a:pPr>
            <a:r>
              <a:rPr lang="en-US" altLang="en-US" sz="2600" dirty="0">
                <a:sym typeface="Wingdings" pitchFamily="2" charset="2"/>
              </a:rPr>
              <a:t>2</a:t>
            </a:r>
            <a:r>
              <a:rPr lang="en-US" altLang="en-US" sz="2600" baseline="30000" dirty="0">
                <a:sym typeface="Wingdings" pitchFamily="2" charset="2"/>
              </a:rPr>
              <a:t>nd - </a:t>
            </a:r>
            <a:r>
              <a:rPr lang="en-US" altLang="en-US" sz="2600" dirty="0">
                <a:sym typeface="Wingdings" pitchFamily="2" charset="2"/>
              </a:rPr>
              <a:t>Phone display</a:t>
            </a:r>
          </a:p>
          <a:p>
            <a:pPr lvl="1" eaLnBrk="1" hangingPunct="1">
              <a:buFontTx/>
              <a:buChar char="•"/>
              <a:defRPr/>
            </a:pPr>
            <a:r>
              <a:rPr lang="en-US" altLang="en-US" sz="2600" dirty="0">
                <a:sym typeface="Wingdings" pitchFamily="2" charset="2"/>
              </a:rPr>
              <a:t>3</a:t>
            </a:r>
            <a:r>
              <a:rPr lang="en-US" altLang="en-US" sz="2600" baseline="30000" dirty="0">
                <a:sym typeface="Wingdings" pitchFamily="2" charset="2"/>
              </a:rPr>
              <a:t>rd -</a:t>
            </a:r>
            <a:r>
              <a:rPr lang="en-US" altLang="en-US" sz="2600" dirty="0">
                <a:sym typeface="Wingdings" pitchFamily="2" charset="2"/>
              </a:rPr>
              <a:t> Cell phone </a:t>
            </a:r>
            <a:endParaRPr lang="en-US" altLang="en-US" sz="2600" dirty="0" smtClean="0">
              <a:sym typeface="Wingdings" pitchFamily="2" charset="2"/>
            </a:endParaRPr>
          </a:p>
          <a:p>
            <a:pPr marL="457200" lvl="1" indent="0" eaLnBrk="1" hangingPunct="1">
              <a:buNone/>
              <a:defRPr/>
            </a:pPr>
            <a:endParaRPr lang="en-US" altLang="en-US" sz="2600" dirty="0">
              <a:sym typeface="Wingdings" pitchFamily="2" charset="2"/>
            </a:endParaRPr>
          </a:p>
          <a:p>
            <a:pPr lvl="1" eaLnBrk="1" hangingPunct="1">
              <a:buFontTx/>
              <a:buChar char="•"/>
              <a:defRPr/>
            </a:pPr>
            <a:r>
              <a:rPr lang="en-US" altLang="en-US" sz="2600" i="1" dirty="0">
                <a:solidFill>
                  <a:srgbClr val="FF0000"/>
                </a:solidFill>
                <a:sym typeface="Wingdings" pitchFamily="2" charset="2"/>
              </a:rPr>
              <a:t>Absolutely Last  -  Wall clock</a:t>
            </a:r>
            <a:endParaRPr lang="en-US" altLang="en-US" sz="2600" i="1" dirty="0">
              <a:solidFill>
                <a:srgbClr val="FF0000"/>
              </a:solidFill>
            </a:endParaRPr>
          </a:p>
          <a:p>
            <a:endParaRPr lang="en-US" sz="26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0" y="2362200"/>
            <a:ext cx="3102121" cy="2326591"/>
          </a:xfrm>
          <a:prstGeom prst="rect">
            <a:avLst/>
          </a:prstGeom>
        </p:spPr>
      </p:pic>
    </p:spTree>
    <p:extLst>
      <p:ext uri="{BB962C8B-B14F-4D97-AF65-F5344CB8AC3E}">
        <p14:creationId xmlns:p14="http://schemas.microsoft.com/office/powerpoint/2010/main" val="4221295359"/>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524000"/>
          </a:xfrm>
        </p:spPr>
        <p:txBody>
          <a:bodyPr/>
          <a:lstStyle/>
          <a:p>
            <a:r>
              <a:rPr lang="en-US" altLang="en-US" sz="4000" dirty="0" smtClean="0">
                <a:solidFill>
                  <a:srgbClr val="FF0000"/>
                </a:solidFill>
              </a:rPr>
              <a:t/>
            </a:r>
            <a:br>
              <a:rPr lang="en-US" altLang="en-US" sz="4000" dirty="0" smtClean="0">
                <a:solidFill>
                  <a:srgbClr val="FF0000"/>
                </a:solidFill>
              </a:rPr>
            </a:br>
            <a:r>
              <a:rPr lang="en-US" altLang="en-US" sz="3600" dirty="0" smtClean="0"/>
              <a:t>Rapid Response/Significant </a:t>
            </a:r>
            <a:r>
              <a:rPr lang="en-US" altLang="en-US" sz="3600" dirty="0"/>
              <a:t>Change </a:t>
            </a:r>
            <a:br>
              <a:rPr lang="en-US" altLang="en-US" sz="3600" dirty="0"/>
            </a:br>
            <a:r>
              <a:rPr lang="en-US" altLang="en-US" sz="3600" dirty="0"/>
              <a:t> </a:t>
            </a:r>
            <a:r>
              <a:rPr lang="en-US" altLang="en-US" sz="3600" dirty="0">
                <a:solidFill>
                  <a:schemeClr val="tx1"/>
                </a:solidFill>
              </a:rPr>
              <a:t>RN Role</a:t>
            </a:r>
            <a:endParaRPr lang="en-US" sz="3600" dirty="0">
              <a:solidFill>
                <a:schemeClr val="tx1"/>
              </a:solidFill>
            </a:endParaRPr>
          </a:p>
        </p:txBody>
      </p:sp>
      <p:sp>
        <p:nvSpPr>
          <p:cNvPr id="6" name="Content Placeholder 5"/>
          <p:cNvSpPr>
            <a:spLocks noGrp="1"/>
          </p:cNvSpPr>
          <p:nvPr>
            <p:ph idx="1"/>
          </p:nvPr>
        </p:nvSpPr>
        <p:spPr>
          <a:xfrm>
            <a:off x="435836" y="2209800"/>
            <a:ext cx="6553200" cy="3611563"/>
          </a:xfrm>
        </p:spPr>
        <p:txBody>
          <a:bodyPr/>
          <a:lstStyle/>
          <a:p>
            <a:pPr marL="0" indent="0">
              <a:buNone/>
            </a:pPr>
            <a:r>
              <a:rPr lang="en-US" dirty="0" smtClean="0">
                <a:solidFill>
                  <a:schemeClr val="tx2"/>
                </a:solidFill>
              </a:rPr>
              <a:t>The Nurse responsible for the patient should</a:t>
            </a:r>
          </a:p>
          <a:p>
            <a:pPr>
              <a:buClr>
                <a:schemeClr val="tx2"/>
              </a:buClr>
              <a:buFont typeface="Arial" panose="020B0604020202020204" pitchFamily="34" charset="0"/>
              <a:buChar char="•"/>
            </a:pPr>
            <a:r>
              <a:rPr lang="en-US" dirty="0" smtClean="0"/>
              <a:t>Remain at bedside  - have EMR available </a:t>
            </a:r>
          </a:p>
          <a:p>
            <a:pPr>
              <a:buClr>
                <a:schemeClr val="tx2"/>
              </a:buClr>
              <a:buFont typeface="Arial" panose="020B0604020202020204" pitchFamily="34" charset="0"/>
              <a:buChar char="•"/>
            </a:pPr>
            <a:r>
              <a:rPr lang="en-US" dirty="0" smtClean="0"/>
              <a:t>SBAR ready for the RR Team</a:t>
            </a:r>
          </a:p>
          <a:p>
            <a:pPr>
              <a:buClr>
                <a:schemeClr val="tx2"/>
              </a:buClr>
              <a:buFont typeface="Arial" panose="020B0604020202020204" pitchFamily="34" charset="0"/>
              <a:buChar char="•"/>
            </a:pPr>
            <a:r>
              <a:rPr lang="en-US" dirty="0" smtClean="0"/>
              <a:t>Assist as needed with Rapid Response needs</a:t>
            </a:r>
          </a:p>
          <a:p>
            <a:pPr>
              <a:buClr>
                <a:schemeClr val="tx2"/>
              </a:buClr>
              <a:buFont typeface="Arial" panose="020B0604020202020204" pitchFamily="34" charset="0"/>
              <a:buChar char="•"/>
            </a:pPr>
            <a:r>
              <a:rPr lang="en-US" dirty="0"/>
              <a:t>Communicate with family/surrogate</a:t>
            </a:r>
            <a:endParaRPr lang="en-US" dirty="0" smtClean="0"/>
          </a:p>
          <a:p>
            <a:pPr>
              <a:buClr>
                <a:schemeClr val="tx2"/>
              </a:buClr>
              <a:buFont typeface="Arial" panose="020B0604020202020204" pitchFamily="34" charset="0"/>
              <a:buChar char="•"/>
            </a:pPr>
            <a:endParaRPr lang="en-US" sz="2200" dirty="0">
              <a:solidFill>
                <a:srgbClr val="FFFF00"/>
              </a:solidFill>
            </a:endParaRPr>
          </a:p>
        </p:txBody>
      </p:sp>
      <p:pic>
        <p:nvPicPr>
          <p:cNvPr id="7" name="Picture 6"/>
          <p:cNvPicPr>
            <a:picLocks noChangeAspect="1"/>
          </p:cNvPicPr>
          <p:nvPr/>
        </p:nvPicPr>
        <p:blipFill>
          <a:blip r:embed="rId2"/>
          <a:stretch>
            <a:fillRect/>
          </a:stretch>
        </p:blipFill>
        <p:spPr>
          <a:xfrm>
            <a:off x="7086600" y="1525428"/>
            <a:ext cx="1372524" cy="1368743"/>
          </a:xfrm>
          <a:prstGeom prst="rect">
            <a:avLst/>
          </a:prstGeom>
        </p:spPr>
      </p:pic>
    </p:spTree>
    <p:extLst>
      <p:ext uri="{BB962C8B-B14F-4D97-AF65-F5344CB8AC3E}">
        <p14:creationId xmlns:p14="http://schemas.microsoft.com/office/powerpoint/2010/main" val="3811187390"/>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xEl>
                                              <p:pRg st="1" end="1"/>
                                            </p:txEl>
                                          </p:spTgt>
                                        </p:tgtEl>
                                      </p:cBhvr>
                                    </p:animEffect>
                                    <p:animScale>
                                      <p:cBhvr>
                                        <p:cTn id="7" dur="250" autoRev="1" fill="hold"/>
                                        <p:tgtEl>
                                          <p:spTgt spid="6">
                                            <p:txEl>
                                              <p:pRg st="1" end="1"/>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6">
                                            <p:txEl>
                                              <p:pRg st="2" end="2"/>
                                            </p:txEl>
                                          </p:spTgt>
                                        </p:tgtEl>
                                      </p:cBhvr>
                                    </p:animEffect>
                                    <p:animScale>
                                      <p:cBhvr>
                                        <p:cTn id="12" dur="250" autoRev="1" fill="hold"/>
                                        <p:tgtEl>
                                          <p:spTgt spid="6">
                                            <p:txEl>
                                              <p:pRg st="2" end="2"/>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6">
                                            <p:txEl>
                                              <p:pRg st="3" end="3"/>
                                            </p:txEl>
                                          </p:spTgt>
                                        </p:tgtEl>
                                      </p:cBhvr>
                                    </p:animEffect>
                                    <p:animScale>
                                      <p:cBhvr>
                                        <p:cTn id="17" dur="250" autoRev="1" fill="hold"/>
                                        <p:tgtEl>
                                          <p:spTgt spid="6">
                                            <p:txEl>
                                              <p:pRg st="3" end="3"/>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6">
                                            <p:txEl>
                                              <p:pRg st="4" end="4"/>
                                            </p:txEl>
                                          </p:spTgt>
                                        </p:tgtEl>
                                      </p:cBhvr>
                                    </p:animEffect>
                                    <p:animScale>
                                      <p:cBhvr>
                                        <p:cTn id="22" dur="250" autoRev="1" fill="hold"/>
                                        <p:tgtEl>
                                          <p:spTgt spid="6">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Bedside Reporting is </a:t>
            </a:r>
            <a:r>
              <a:rPr lang="en-US" u="sng" dirty="0" smtClean="0"/>
              <a:t>Expected</a:t>
            </a:r>
            <a:r>
              <a:rPr lang="en-US" dirty="0" smtClean="0"/>
              <a:t> </a:t>
            </a:r>
            <a:endParaRPr lang="en-US" dirty="0"/>
          </a:p>
        </p:txBody>
      </p:sp>
      <p:sp>
        <p:nvSpPr>
          <p:cNvPr id="2" name="Content Placeholder 1"/>
          <p:cNvSpPr>
            <a:spLocks noGrp="1"/>
          </p:cNvSpPr>
          <p:nvPr>
            <p:ph idx="1"/>
          </p:nvPr>
        </p:nvSpPr>
        <p:spPr/>
        <p:txBody>
          <a:bodyPr>
            <a:normAutofit/>
          </a:bodyPr>
          <a:lstStyle/>
          <a:p>
            <a:pPr>
              <a:buFont typeface="Arial" panose="020B0604020202020204" pitchFamily="34" charset="0"/>
              <a:buChar char="•"/>
            </a:pPr>
            <a:r>
              <a:rPr lang="en-US" dirty="0"/>
              <a:t>Bedside Reporting is done at the beginning of the </a:t>
            </a:r>
            <a:r>
              <a:rPr lang="en-US" dirty="0" smtClean="0"/>
              <a:t>shift</a:t>
            </a:r>
            <a:endParaRPr lang="en-US" dirty="0"/>
          </a:p>
          <a:p>
            <a:pPr>
              <a:buFont typeface="Arial" panose="020B0604020202020204" pitchFamily="34" charset="0"/>
              <a:buChar char="•"/>
            </a:pPr>
            <a:r>
              <a:rPr lang="en-US" dirty="0"/>
              <a:t>Bedside Reporting includes the patient and/or their family</a:t>
            </a:r>
          </a:p>
          <a:p>
            <a:pPr>
              <a:buFont typeface="Arial" panose="020B0604020202020204" pitchFamily="34" charset="0"/>
              <a:buChar char="•"/>
            </a:pPr>
            <a:r>
              <a:rPr lang="en-US" dirty="0"/>
              <a:t>This gives you the opportunity to assess the patient with the next shift nurse to make sure that your patient is comfortable and does not have any questions regarding their care thus </a:t>
            </a:r>
            <a:r>
              <a:rPr lang="en-US" dirty="0" smtClean="0"/>
              <a:t>far</a:t>
            </a:r>
          </a:p>
          <a:p>
            <a:pPr>
              <a:buFont typeface="Arial" panose="020B0604020202020204" pitchFamily="34" charset="0"/>
              <a:buChar char="•"/>
            </a:pPr>
            <a:endParaRPr lang="en-US" dirty="0"/>
          </a:p>
          <a:p>
            <a:pPr>
              <a:buFont typeface="Arial" panose="020B0604020202020204" pitchFamily="34" charset="0"/>
              <a:buChar char="•"/>
            </a:pPr>
            <a:endParaRPr lang="en-US" dirty="0" smtClean="0"/>
          </a:p>
          <a:p>
            <a:pPr>
              <a:buFont typeface="Arial" panose="020B0604020202020204" pitchFamily="34" charset="0"/>
              <a:buChar char="•"/>
            </a:pPr>
            <a:r>
              <a:rPr lang="en-US" dirty="0" smtClean="0">
                <a:solidFill>
                  <a:srgbClr val="C00000"/>
                </a:solidFill>
              </a:rPr>
              <a:t>CHS-QPS-015 </a:t>
            </a:r>
            <a:r>
              <a:rPr lang="en-US" dirty="0">
                <a:solidFill>
                  <a:srgbClr val="C00000"/>
                </a:solidFill>
              </a:rPr>
              <a:t>Effective Communication-Hand Off</a:t>
            </a:r>
          </a:p>
          <a:p>
            <a:pPr>
              <a:buFont typeface="Arial" panose="020B0604020202020204" pitchFamily="34" charset="0"/>
              <a:buChar char="•"/>
            </a:pPr>
            <a:endParaRPr lang="en-US"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1577" y="4191000"/>
            <a:ext cx="1142093" cy="1058966"/>
          </a:xfrm>
          <a:prstGeom prst="rect">
            <a:avLst/>
          </a:prstGeom>
        </p:spPr>
      </p:pic>
    </p:spTree>
    <p:extLst>
      <p:ext uri="{BB962C8B-B14F-4D97-AF65-F5344CB8AC3E}">
        <p14:creationId xmlns:p14="http://schemas.microsoft.com/office/powerpoint/2010/main" val="3907847426"/>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Bedside Report?</a:t>
            </a:r>
            <a:endParaRPr lang="en-US" dirty="0"/>
          </a:p>
        </p:txBody>
      </p:sp>
      <p:sp>
        <p:nvSpPr>
          <p:cNvPr id="3" name="Content Placeholder 2"/>
          <p:cNvSpPr>
            <a:spLocks noGrp="1"/>
          </p:cNvSpPr>
          <p:nvPr>
            <p:ph idx="1"/>
          </p:nvPr>
        </p:nvSpPr>
        <p:spPr/>
        <p:txBody>
          <a:bodyPr/>
          <a:lstStyle/>
          <a:p>
            <a:r>
              <a:rPr lang="en-US" dirty="0" smtClean="0"/>
              <a:t>When you give or receive bedside report, you have the opportunity to look at the patient, inspect IV fluids, IV or central line sites</a:t>
            </a:r>
          </a:p>
          <a:p>
            <a:pPr marL="0" indent="0">
              <a:buNone/>
            </a:pPr>
            <a:endParaRPr lang="en-US" dirty="0" smtClean="0"/>
          </a:p>
          <a:p>
            <a:r>
              <a:rPr lang="en-US" dirty="0" smtClean="0"/>
              <a:t>You see how the patient looks and is acting</a:t>
            </a:r>
          </a:p>
          <a:p>
            <a:pPr marL="0" indent="0">
              <a:buNone/>
            </a:pPr>
            <a:endParaRPr lang="en-US" dirty="0" smtClean="0"/>
          </a:p>
          <a:p>
            <a:r>
              <a:rPr lang="en-US" dirty="0" smtClean="0"/>
              <a:t>The </a:t>
            </a:r>
            <a:r>
              <a:rPr lang="en-US" dirty="0" smtClean="0">
                <a:solidFill>
                  <a:srgbClr val="C00000"/>
                </a:solidFill>
              </a:rPr>
              <a:t>patient sees you and hears </a:t>
            </a:r>
            <a:r>
              <a:rPr lang="en-US" dirty="0" smtClean="0"/>
              <a:t>that you know them and you are making sure that the next RN will continue to provide the same level of care </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2743200"/>
            <a:ext cx="1142093" cy="1058966"/>
          </a:xfrm>
          <a:prstGeom prst="rect">
            <a:avLst/>
          </a:prstGeom>
        </p:spPr>
      </p:pic>
    </p:spTree>
    <p:extLst>
      <p:ext uri="{BB962C8B-B14F-4D97-AF65-F5344CB8AC3E}">
        <p14:creationId xmlns:p14="http://schemas.microsoft.com/office/powerpoint/2010/main" val="199949130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p:cTn id="7"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 Bedside Report?</a:t>
            </a:r>
          </a:p>
        </p:txBody>
      </p:sp>
      <p:sp>
        <p:nvSpPr>
          <p:cNvPr id="3" name="Content Placeholder 2"/>
          <p:cNvSpPr>
            <a:spLocks noGrp="1"/>
          </p:cNvSpPr>
          <p:nvPr>
            <p:ph idx="1"/>
          </p:nvPr>
        </p:nvSpPr>
        <p:spPr/>
        <p:txBody>
          <a:bodyPr/>
          <a:lstStyle/>
          <a:p>
            <a:r>
              <a:rPr lang="en-US" dirty="0" smtClean="0"/>
              <a:t>Bedside report is part of nursing best- practice guidelines</a:t>
            </a:r>
          </a:p>
          <a:p>
            <a:r>
              <a:rPr lang="en-US" dirty="0" smtClean="0"/>
              <a:t>It allows us to confidently hand off our patients in the best condition possible</a:t>
            </a:r>
          </a:p>
        </p:txBody>
      </p:sp>
      <p:pic>
        <p:nvPicPr>
          <p:cNvPr id="5" name="Picture 4"/>
          <p:cNvPicPr>
            <a:picLocks noChangeAspect="1"/>
          </p:cNvPicPr>
          <p:nvPr/>
        </p:nvPicPr>
        <p:blipFill>
          <a:blip r:embed="rId2"/>
          <a:stretch>
            <a:fillRect/>
          </a:stretch>
        </p:blipFill>
        <p:spPr>
          <a:xfrm>
            <a:off x="2243983" y="4267200"/>
            <a:ext cx="6743700" cy="1819275"/>
          </a:xfrm>
          <a:prstGeom prst="rect">
            <a:avLst/>
          </a:prstGeom>
        </p:spPr>
      </p:pic>
      <p:sp>
        <p:nvSpPr>
          <p:cNvPr id="7" name="Oval 6"/>
          <p:cNvSpPr/>
          <p:nvPr/>
        </p:nvSpPr>
        <p:spPr>
          <a:xfrm>
            <a:off x="156317" y="3657600"/>
            <a:ext cx="2209800" cy="2011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Plenty of Evidence to support this </a:t>
            </a:r>
            <a:endParaRPr lang="en-US" dirty="0">
              <a:solidFill>
                <a:srgbClr val="FF0000"/>
              </a:solidFill>
            </a:endParaRPr>
          </a:p>
        </p:txBody>
      </p:sp>
      <p:sp>
        <p:nvSpPr>
          <p:cNvPr id="4" name="Down Arrow 3"/>
          <p:cNvSpPr/>
          <p:nvPr/>
        </p:nvSpPr>
        <p:spPr>
          <a:xfrm rot="15930655">
            <a:off x="1525571" y="5285991"/>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5717811"/>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 Bedside Report?</a:t>
            </a:r>
          </a:p>
        </p:txBody>
      </p:sp>
      <p:sp>
        <p:nvSpPr>
          <p:cNvPr id="3" name="Content Placeholder 2"/>
          <p:cNvSpPr>
            <a:spLocks noGrp="1"/>
          </p:cNvSpPr>
          <p:nvPr>
            <p:ph idx="1"/>
          </p:nvPr>
        </p:nvSpPr>
        <p:spPr/>
        <p:txBody>
          <a:bodyPr/>
          <a:lstStyle/>
          <a:p>
            <a:r>
              <a:rPr lang="en-US" dirty="0"/>
              <a:t>Patients report improved satisfaction when bedside reporting is the standard </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5700" y="2901114"/>
            <a:ext cx="4419600" cy="2966286"/>
          </a:xfrm>
          <a:prstGeom prst="rect">
            <a:avLst/>
          </a:prstGeom>
        </p:spPr>
      </p:pic>
      <p:sp>
        <p:nvSpPr>
          <p:cNvPr id="5" name="Rectangular Callout 4"/>
          <p:cNvSpPr/>
          <p:nvPr/>
        </p:nvSpPr>
        <p:spPr>
          <a:xfrm>
            <a:off x="685800" y="2514600"/>
            <a:ext cx="2438400" cy="2438400"/>
          </a:xfrm>
          <a:prstGeom prst="wedgeRectCallout">
            <a:avLst>
              <a:gd name="adj1" fmla="val -23637"/>
              <a:gd name="adj2" fmla="val 1210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0000"/>
                </a:solidFill>
              </a:rPr>
              <a:t>When I hear you give report, I feel confident about my care</a:t>
            </a:r>
            <a:endParaRPr lang="en-US" sz="2800" dirty="0">
              <a:solidFill>
                <a:srgbClr val="FF0000"/>
              </a:solidFill>
            </a:endParaRPr>
          </a:p>
        </p:txBody>
      </p:sp>
    </p:spTree>
    <p:extLst>
      <p:ext uri="{BB962C8B-B14F-4D97-AF65-F5344CB8AC3E}">
        <p14:creationId xmlns:p14="http://schemas.microsoft.com/office/powerpoint/2010/main" val="3902539548"/>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Isn't Bedside Report a HIPAA Violation?</a:t>
            </a:r>
            <a:endParaRPr lang="en-US" dirty="0"/>
          </a:p>
        </p:txBody>
      </p:sp>
      <p:sp>
        <p:nvSpPr>
          <p:cNvPr id="3" name="Content Placeholder 2"/>
          <p:cNvSpPr>
            <a:spLocks noGrp="1"/>
          </p:cNvSpPr>
          <p:nvPr>
            <p:ph idx="1"/>
          </p:nvPr>
        </p:nvSpPr>
        <p:spPr/>
        <p:txBody>
          <a:bodyPr/>
          <a:lstStyle/>
          <a:p>
            <a:r>
              <a:rPr lang="en-US" dirty="0" smtClean="0"/>
              <a:t>No it is not</a:t>
            </a:r>
          </a:p>
          <a:p>
            <a:r>
              <a:rPr lang="en-US" dirty="0" smtClean="0"/>
              <a:t>Don’t share confidential information during bedside report, wait for a private space for that</a:t>
            </a:r>
          </a:p>
          <a:p>
            <a:r>
              <a:rPr lang="en-US" dirty="0" smtClean="0"/>
              <a:t>Looking at the patient and setting the plan of care is not confidential</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0" y="4191000"/>
            <a:ext cx="3474720" cy="1524000"/>
          </a:xfrm>
          <a:prstGeom prst="rect">
            <a:avLst/>
          </a:prstGeom>
        </p:spPr>
      </p:pic>
    </p:spTree>
    <p:extLst>
      <p:ext uri="{BB962C8B-B14F-4D97-AF65-F5344CB8AC3E}">
        <p14:creationId xmlns:p14="http://schemas.microsoft.com/office/powerpoint/2010/main" val="726260827"/>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25291"/>
            <a:ext cx="8229600" cy="1995076"/>
          </a:xfrm>
        </p:spPr>
        <p:txBody>
          <a:bodyPr/>
          <a:lstStyle/>
          <a:p>
            <a:r>
              <a:rPr lang="en-US" dirty="0" smtClean="0">
                <a:solidFill>
                  <a:schemeClr val="tx1"/>
                </a:solidFill>
                <a:latin typeface="+mn-lt"/>
              </a:rPr>
              <a:t>Language Assistance Program</a:t>
            </a:r>
            <a:br>
              <a:rPr lang="en-US" dirty="0" smtClean="0">
                <a:solidFill>
                  <a:schemeClr val="tx1"/>
                </a:solidFill>
                <a:latin typeface="+mn-lt"/>
              </a:rPr>
            </a:br>
            <a:r>
              <a:rPr lang="en-US" sz="3200" dirty="0" smtClean="0">
                <a:solidFill>
                  <a:schemeClr val="tx1"/>
                </a:solidFill>
                <a:latin typeface="+mn-lt"/>
              </a:rPr>
              <a:t>Alternative Means for Communication Must Be Provided to Those in Need !</a:t>
            </a:r>
            <a:endParaRPr lang="en-US" sz="3200" dirty="0">
              <a:solidFill>
                <a:schemeClr val="tx1"/>
              </a:solidFill>
              <a:latin typeface="+mn-lt"/>
            </a:endParaRPr>
          </a:p>
        </p:txBody>
      </p:sp>
      <p:sp>
        <p:nvSpPr>
          <p:cNvPr id="3" name="Content Placeholder 2"/>
          <p:cNvSpPr>
            <a:spLocks noGrp="1"/>
          </p:cNvSpPr>
          <p:nvPr>
            <p:ph idx="1"/>
          </p:nvPr>
        </p:nvSpPr>
        <p:spPr>
          <a:xfrm>
            <a:off x="304800" y="2320366"/>
            <a:ext cx="6181725" cy="2937433"/>
          </a:xfrm>
        </p:spPr>
        <p:txBody>
          <a:bodyPr/>
          <a:lstStyle/>
          <a:p>
            <a:r>
              <a:rPr lang="en-US" dirty="0"/>
              <a:t>Interpreter services are available to CH patients, free of charge, </a:t>
            </a:r>
            <a:r>
              <a:rPr lang="en-US" dirty="0" smtClean="0"/>
              <a:t>24/7 </a:t>
            </a:r>
            <a:endParaRPr lang="en-US" dirty="0"/>
          </a:p>
          <a:p>
            <a:r>
              <a:rPr lang="en-US" dirty="0"/>
              <a:t>Video display monitors (VRI), are located throughout each acute hospital site.  To locate, please contact your facility patient representative for </a:t>
            </a:r>
            <a:r>
              <a:rPr lang="en-US" dirty="0" smtClean="0"/>
              <a:t>availability</a:t>
            </a:r>
            <a:endParaRPr lang="en-US" dirty="0"/>
          </a:p>
          <a:p>
            <a:r>
              <a:rPr lang="en-US" dirty="0"/>
              <a:t>In Demand Interpreting Phone # 1-877-899-3824</a:t>
            </a:r>
          </a:p>
          <a:p>
            <a:endParaRPr lang="en-US" dirty="0"/>
          </a:p>
        </p:txBody>
      </p:sp>
      <p:pic>
        <p:nvPicPr>
          <p:cNvPr id="4" name="Picture 3"/>
          <p:cNvPicPr>
            <a:picLocks noChangeAspect="1"/>
          </p:cNvPicPr>
          <p:nvPr/>
        </p:nvPicPr>
        <p:blipFill>
          <a:blip r:embed="rId3"/>
          <a:stretch>
            <a:fillRect/>
          </a:stretch>
        </p:blipFill>
        <p:spPr>
          <a:xfrm>
            <a:off x="7391400" y="2197185"/>
            <a:ext cx="1435894" cy="3650456"/>
          </a:xfrm>
          <a:prstGeom prst="rect">
            <a:avLst/>
          </a:prstGeom>
        </p:spPr>
      </p:pic>
      <p:sp>
        <p:nvSpPr>
          <p:cNvPr id="5" name="Rectangle 4"/>
          <p:cNvSpPr/>
          <p:nvPr/>
        </p:nvSpPr>
        <p:spPr>
          <a:xfrm>
            <a:off x="628650" y="5385976"/>
            <a:ext cx="7086600" cy="923330"/>
          </a:xfrm>
          <a:prstGeom prst="rect">
            <a:avLst/>
          </a:prstGeom>
        </p:spPr>
        <p:txBody>
          <a:bodyPr wrap="square">
            <a:spAutoFit/>
          </a:bodyPr>
          <a:lstStyle/>
          <a:p>
            <a:r>
              <a:rPr lang="en-US" dirty="0" smtClean="0"/>
              <a:t>Policy </a:t>
            </a:r>
            <a:r>
              <a:rPr lang="en-US" dirty="0"/>
              <a:t>#</a:t>
            </a:r>
            <a:r>
              <a:rPr lang="en-US" dirty="0" smtClean="0">
                <a:latin typeface="Calibri" panose="020F0502020204030204" pitchFamily="34" charset="0"/>
              </a:rPr>
              <a:t>CHS-CCP-121A</a:t>
            </a:r>
            <a:r>
              <a:rPr lang="en-US" dirty="0" smtClean="0"/>
              <a:t> </a:t>
            </a:r>
            <a:r>
              <a:rPr lang="en-US" b="1" dirty="0"/>
              <a:t>- </a:t>
            </a:r>
            <a:r>
              <a:rPr lang="en-US" dirty="0"/>
              <a:t>Communication Assistance for Limited English Proficient (LEP) Persons, Hard of Hearing and Visually Impaired Patients </a:t>
            </a:r>
          </a:p>
        </p:txBody>
      </p:sp>
      <p:sp>
        <p:nvSpPr>
          <p:cNvPr id="6" name="Down Arrow 5"/>
          <p:cNvSpPr/>
          <p:nvPr/>
        </p:nvSpPr>
        <p:spPr>
          <a:xfrm rot="772182">
            <a:off x="6500066" y="4189314"/>
            <a:ext cx="484632" cy="1112606"/>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07264313"/>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chemeClr val="tx1"/>
                </a:solidFill>
              </a:rPr>
              <a:t>GOAL: Improve the Safety of Using Medications</a:t>
            </a:r>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9429" y="3733800"/>
            <a:ext cx="3605142" cy="2705100"/>
          </a:xfrm>
          <a:prstGeom prst="rect">
            <a:avLst/>
          </a:prstGeom>
        </p:spPr>
      </p:pic>
    </p:spTree>
    <p:extLst>
      <p:ext uri="{BB962C8B-B14F-4D97-AF65-F5344CB8AC3E}">
        <p14:creationId xmlns:p14="http://schemas.microsoft.com/office/powerpoint/2010/main" val="2804219096"/>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GOAL: Improve the Safety of Using Medications</a:t>
            </a:r>
          </a:p>
        </p:txBody>
      </p:sp>
      <p:sp>
        <p:nvSpPr>
          <p:cNvPr id="3" name="Content Placeholder 2"/>
          <p:cNvSpPr>
            <a:spLocks noGrp="1"/>
          </p:cNvSpPr>
          <p:nvPr>
            <p:ph idx="1"/>
          </p:nvPr>
        </p:nvSpPr>
        <p:spPr/>
        <p:txBody>
          <a:bodyPr/>
          <a:lstStyle/>
          <a:p>
            <a:r>
              <a:rPr lang="en-US" dirty="0" smtClean="0"/>
              <a:t>Right Person</a:t>
            </a:r>
          </a:p>
          <a:p>
            <a:r>
              <a:rPr lang="en-US" dirty="0" smtClean="0"/>
              <a:t>Right Medication</a:t>
            </a:r>
          </a:p>
          <a:p>
            <a:r>
              <a:rPr lang="en-US" dirty="0" smtClean="0"/>
              <a:t>Right Dose</a:t>
            </a:r>
          </a:p>
          <a:p>
            <a:r>
              <a:rPr lang="en-US" dirty="0" smtClean="0"/>
              <a:t>Right Route</a:t>
            </a:r>
          </a:p>
          <a:p>
            <a:r>
              <a:rPr lang="en-US" dirty="0" smtClean="0"/>
              <a:t>Right Time</a:t>
            </a:r>
          </a:p>
          <a:p>
            <a:r>
              <a:rPr lang="en-US" dirty="0" smtClean="0"/>
              <a:t>Right </a:t>
            </a:r>
            <a:r>
              <a:rPr lang="en-US" dirty="0" smtClean="0"/>
              <a:t>Documentation</a:t>
            </a:r>
          </a:p>
          <a:p>
            <a:endParaRPr lang="en-US" dirty="0" smtClean="0"/>
          </a:p>
          <a:p>
            <a:pPr marL="0" indent="0">
              <a:buNone/>
            </a:pPr>
            <a:r>
              <a:rPr lang="en-US" sz="2800" b="1" dirty="0" smtClean="0"/>
              <a:t>Use scanning technology at all times</a:t>
            </a:r>
            <a:endParaRPr lang="en-US" sz="2800" b="1" dirty="0"/>
          </a:p>
        </p:txBody>
      </p:sp>
      <p:pic>
        <p:nvPicPr>
          <p:cNvPr id="5" name="Picture 4"/>
          <p:cNvPicPr>
            <a:picLocks noChangeAspect="1"/>
          </p:cNvPicPr>
          <p:nvPr/>
        </p:nvPicPr>
        <p:blipFill>
          <a:blip r:embed="rId2"/>
          <a:stretch>
            <a:fillRect/>
          </a:stretch>
        </p:blipFill>
        <p:spPr>
          <a:xfrm>
            <a:off x="6172200" y="2743200"/>
            <a:ext cx="2200275" cy="1724025"/>
          </a:xfrm>
          <a:prstGeom prst="rect">
            <a:avLst/>
          </a:prstGeom>
        </p:spPr>
      </p:pic>
    </p:spTree>
    <p:extLst>
      <p:ext uri="{BB962C8B-B14F-4D97-AF65-F5344CB8AC3E}">
        <p14:creationId xmlns:p14="http://schemas.microsoft.com/office/powerpoint/2010/main" val="413805778"/>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Locating a CH </a:t>
            </a:r>
            <a:r>
              <a:rPr lang="en-US" dirty="0" smtClean="0"/>
              <a:t>Policy-M-Files</a:t>
            </a:r>
            <a:endParaRPr lang="en-US" dirty="0"/>
          </a:p>
        </p:txBody>
      </p:sp>
      <p:sp>
        <p:nvSpPr>
          <p:cNvPr id="3" name="Content Placeholder 2"/>
          <p:cNvSpPr>
            <a:spLocks noGrp="1"/>
          </p:cNvSpPr>
          <p:nvPr>
            <p:ph idx="1"/>
          </p:nvPr>
        </p:nvSpPr>
        <p:spPr/>
        <p:txBody>
          <a:bodyPr/>
          <a:lstStyle/>
          <a:p>
            <a:r>
              <a:rPr lang="en-US" dirty="0" smtClean="0"/>
              <a:t>Catholic Health provides many resources </a:t>
            </a:r>
          </a:p>
          <a:p>
            <a:r>
              <a:rPr lang="en-US" sz="4000" dirty="0" smtClean="0">
                <a:solidFill>
                  <a:schemeClr val="accent6"/>
                </a:solidFill>
              </a:rPr>
              <a:t>M Files </a:t>
            </a:r>
            <a:r>
              <a:rPr lang="en-US" dirty="0" smtClean="0">
                <a:solidFill>
                  <a:schemeClr val="accent6"/>
                </a:solidFill>
              </a:rPr>
              <a:t>is where all </a:t>
            </a:r>
            <a:r>
              <a:rPr lang="en-US" sz="3200" dirty="0" smtClean="0">
                <a:solidFill>
                  <a:schemeClr val="accent6"/>
                </a:solidFill>
              </a:rPr>
              <a:t>policies and procedures </a:t>
            </a:r>
            <a:r>
              <a:rPr lang="en-US" dirty="0" smtClean="0">
                <a:solidFill>
                  <a:schemeClr val="accent6"/>
                </a:solidFill>
              </a:rPr>
              <a:t>are located on the Catholic Health Intranet</a:t>
            </a:r>
          </a:p>
          <a:p>
            <a:endParaRPr lang="en-US" dirty="0"/>
          </a:p>
        </p:txBody>
      </p:sp>
      <p:sp>
        <p:nvSpPr>
          <p:cNvPr id="5" name="Right Arrow 4"/>
          <p:cNvSpPr/>
          <p:nvPr/>
        </p:nvSpPr>
        <p:spPr>
          <a:xfrm rot="222534">
            <a:off x="3075698" y="5016869"/>
            <a:ext cx="2801437" cy="484632"/>
          </a:xfrm>
          <a:prstGeom prst="rightArrow">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
          <a:stretch>
            <a:fillRect/>
          </a:stretch>
        </p:blipFill>
        <p:spPr>
          <a:xfrm>
            <a:off x="6019800" y="3505200"/>
            <a:ext cx="2171033" cy="2803525"/>
          </a:xfrm>
          <a:prstGeom prst="rect">
            <a:avLst/>
          </a:prstGeom>
        </p:spPr>
      </p:pic>
    </p:spTree>
    <p:extLst>
      <p:ext uri="{BB962C8B-B14F-4D97-AF65-F5344CB8AC3E}">
        <p14:creationId xmlns:p14="http://schemas.microsoft.com/office/powerpoint/2010/main" val="4083352744"/>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GOAL: Improve the Safety of Using Medications</a:t>
            </a:r>
          </a:p>
        </p:txBody>
      </p:sp>
      <p:sp>
        <p:nvSpPr>
          <p:cNvPr id="3" name="Content Placeholder 2"/>
          <p:cNvSpPr>
            <a:spLocks noGrp="1"/>
          </p:cNvSpPr>
          <p:nvPr>
            <p:ph idx="1"/>
          </p:nvPr>
        </p:nvSpPr>
        <p:spPr/>
        <p:txBody>
          <a:bodyPr/>
          <a:lstStyle/>
          <a:p>
            <a:pPr eaLnBrk="1" hangingPunct="1">
              <a:buFont typeface="Wingdings" panose="05000000000000000000" pitchFamily="2" charset="2"/>
              <a:buNone/>
            </a:pPr>
            <a:r>
              <a:rPr lang="en-US" altLang="en-US" b="1" dirty="0">
                <a:solidFill>
                  <a:schemeClr val="tx2"/>
                </a:solidFill>
              </a:rPr>
              <a:t>Labeling Med container</a:t>
            </a:r>
          </a:p>
          <a:p>
            <a:pPr eaLnBrk="1" hangingPunct="1">
              <a:buClr>
                <a:schemeClr val="tx2"/>
              </a:buClr>
              <a:buFont typeface="Arial" panose="020B0604020202020204" pitchFamily="34" charset="0"/>
              <a:buChar char="•"/>
            </a:pPr>
            <a:r>
              <a:rPr lang="en-US" altLang="en-US" dirty="0"/>
              <a:t>Name, dose, route for drug</a:t>
            </a:r>
            <a:endParaRPr lang="en-US" altLang="en-US" dirty="0">
              <a:solidFill>
                <a:srgbClr val="FFFF00"/>
              </a:solidFill>
            </a:endParaRPr>
          </a:p>
          <a:p>
            <a:pPr eaLnBrk="1" hangingPunct="1">
              <a:buFont typeface="Wingdings" panose="05000000000000000000" pitchFamily="2" charset="2"/>
              <a:buNone/>
            </a:pPr>
            <a:r>
              <a:rPr lang="en-US" altLang="en-US" b="1" dirty="0">
                <a:solidFill>
                  <a:schemeClr val="tx2"/>
                </a:solidFill>
              </a:rPr>
              <a:t>Patient specific</a:t>
            </a:r>
          </a:p>
          <a:p>
            <a:pPr eaLnBrk="1" hangingPunct="1">
              <a:buClr>
                <a:schemeClr val="tx2"/>
              </a:buClr>
              <a:buFont typeface="Arial" panose="020B0604020202020204" pitchFamily="34" charset="0"/>
              <a:buChar char="•"/>
            </a:pPr>
            <a:r>
              <a:rPr lang="en-US" altLang="en-US" dirty="0"/>
              <a:t>Must have </a:t>
            </a:r>
            <a:r>
              <a:rPr lang="en-US" altLang="en-US" dirty="0" smtClean="0"/>
              <a:t>patient </a:t>
            </a:r>
            <a:r>
              <a:rPr lang="en-US" altLang="en-US" dirty="0"/>
              <a:t>name &amp; DOB</a:t>
            </a:r>
          </a:p>
          <a:p>
            <a:pPr eaLnBrk="1" hangingPunct="1">
              <a:buFont typeface="Wingdings" panose="05000000000000000000" pitchFamily="2" charset="2"/>
              <a:buNone/>
            </a:pPr>
            <a:r>
              <a:rPr lang="en-US" altLang="en-US" b="1" dirty="0">
                <a:solidFill>
                  <a:schemeClr val="tx2"/>
                </a:solidFill>
              </a:rPr>
              <a:t>Labeling must occur  </a:t>
            </a:r>
          </a:p>
          <a:p>
            <a:pPr eaLnBrk="1" hangingPunct="1">
              <a:buClr>
                <a:schemeClr val="tx2"/>
              </a:buClr>
            </a:pPr>
            <a:r>
              <a:rPr lang="en-US" altLang="en-US" i="1" dirty="0"/>
              <a:t>When medication or solution is taken out of it’s original packaging</a:t>
            </a:r>
          </a:p>
          <a:p>
            <a:pPr eaLnBrk="1" hangingPunct="1">
              <a:buClr>
                <a:schemeClr val="tx2"/>
              </a:buClr>
            </a:pPr>
            <a:r>
              <a:rPr lang="en-US" altLang="en-US" i="1" dirty="0"/>
              <a:t>Placed into a different container</a:t>
            </a:r>
          </a:p>
          <a:p>
            <a:endParaRPr lang="en-US" dirty="0"/>
          </a:p>
        </p:txBody>
      </p:sp>
    </p:spTree>
    <p:extLst>
      <p:ext uri="{BB962C8B-B14F-4D97-AF65-F5344CB8AC3E}">
        <p14:creationId xmlns:p14="http://schemas.microsoft.com/office/powerpoint/2010/main" val="2819728651"/>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p:cTn id="21"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 calcmode="lin" valueType="num">
                                      <p:cBhvr>
                                        <p:cTn id="28"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GOAL: Improve the Safety of Using Medications</a:t>
            </a:r>
          </a:p>
        </p:txBody>
      </p:sp>
      <p:sp>
        <p:nvSpPr>
          <p:cNvPr id="3" name="Content Placeholder 2"/>
          <p:cNvSpPr>
            <a:spLocks noGrp="1"/>
          </p:cNvSpPr>
          <p:nvPr>
            <p:ph idx="1"/>
          </p:nvPr>
        </p:nvSpPr>
        <p:spPr/>
        <p:txBody>
          <a:bodyPr/>
          <a:lstStyle/>
          <a:p>
            <a:pPr eaLnBrk="1" hangingPunct="1">
              <a:lnSpc>
                <a:spcPct val="90000"/>
              </a:lnSpc>
              <a:buFont typeface="Wingdings" panose="05000000000000000000" pitchFamily="2" charset="2"/>
              <a:buNone/>
            </a:pPr>
            <a:r>
              <a:rPr kumimoji="1" lang="en-US" altLang="en-US" sz="3200" dirty="0">
                <a:solidFill>
                  <a:schemeClr val="tx2"/>
                </a:solidFill>
              </a:rPr>
              <a:t>All Must be Labeled</a:t>
            </a:r>
          </a:p>
          <a:p>
            <a:pPr eaLnBrk="1" hangingPunct="1">
              <a:lnSpc>
                <a:spcPct val="90000"/>
              </a:lnSpc>
              <a:buClr>
                <a:schemeClr val="tx2"/>
              </a:buClr>
              <a:buFont typeface="Wingdings" panose="05000000000000000000" pitchFamily="2" charset="2"/>
              <a:buChar char="ü"/>
            </a:pPr>
            <a:r>
              <a:rPr kumimoji="1" lang="en-US" altLang="en-US" dirty="0"/>
              <a:t>Medications</a:t>
            </a:r>
          </a:p>
          <a:p>
            <a:pPr eaLnBrk="1" hangingPunct="1">
              <a:lnSpc>
                <a:spcPct val="90000"/>
              </a:lnSpc>
              <a:buClr>
                <a:schemeClr val="tx2"/>
              </a:buClr>
              <a:buFont typeface="Wingdings" panose="05000000000000000000" pitchFamily="2" charset="2"/>
              <a:buChar char="ü"/>
            </a:pPr>
            <a:r>
              <a:rPr kumimoji="1" lang="en-US" altLang="en-US" dirty="0"/>
              <a:t>Med containers</a:t>
            </a:r>
          </a:p>
          <a:p>
            <a:pPr lvl="1" eaLnBrk="1" hangingPunct="1">
              <a:lnSpc>
                <a:spcPct val="90000"/>
              </a:lnSpc>
              <a:buFont typeface="Wingdings" panose="05000000000000000000" pitchFamily="2" charset="2"/>
              <a:buChar char="ü"/>
            </a:pPr>
            <a:r>
              <a:rPr kumimoji="1" lang="en-US" altLang="en-US" dirty="0"/>
              <a:t>Syringes</a:t>
            </a:r>
          </a:p>
          <a:p>
            <a:pPr lvl="1" eaLnBrk="1" hangingPunct="1">
              <a:lnSpc>
                <a:spcPct val="90000"/>
              </a:lnSpc>
              <a:buFont typeface="Wingdings" panose="05000000000000000000" pitchFamily="2" charset="2"/>
              <a:buChar char="ü"/>
            </a:pPr>
            <a:r>
              <a:rPr kumimoji="1" lang="en-US" altLang="en-US" dirty="0"/>
              <a:t>Medication cups</a:t>
            </a:r>
          </a:p>
          <a:p>
            <a:pPr lvl="1" eaLnBrk="1" hangingPunct="1">
              <a:lnSpc>
                <a:spcPct val="90000"/>
              </a:lnSpc>
              <a:buFont typeface="Wingdings" panose="05000000000000000000" pitchFamily="2" charset="2"/>
              <a:buChar char="ü"/>
            </a:pPr>
            <a:r>
              <a:rPr kumimoji="1" lang="en-US" altLang="en-US" dirty="0"/>
              <a:t>Basins</a:t>
            </a:r>
          </a:p>
          <a:p>
            <a:pPr eaLnBrk="1" hangingPunct="1">
              <a:lnSpc>
                <a:spcPct val="90000"/>
              </a:lnSpc>
              <a:buClr>
                <a:schemeClr val="tx2"/>
              </a:buClr>
              <a:buFont typeface="Wingdings" panose="05000000000000000000" pitchFamily="2" charset="2"/>
              <a:buChar char="ü"/>
            </a:pPr>
            <a:r>
              <a:rPr kumimoji="1" lang="en-US" altLang="en-US" dirty="0"/>
              <a:t>Solution</a:t>
            </a:r>
            <a:r>
              <a:rPr kumimoji="1" lang="en-US" altLang="en-US" sz="2200" dirty="0"/>
              <a:t>s</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800" y="1981200"/>
            <a:ext cx="2740152" cy="2055114"/>
          </a:xfrm>
          <a:prstGeom prst="rect">
            <a:avLst/>
          </a:prstGeom>
        </p:spPr>
      </p:pic>
    </p:spTree>
    <p:extLst>
      <p:ext uri="{BB962C8B-B14F-4D97-AF65-F5344CB8AC3E}">
        <p14:creationId xmlns:p14="http://schemas.microsoft.com/office/powerpoint/2010/main" val="4008255234"/>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circle(in)">
                                      <p:cBhvr>
                                        <p:cTn id="13" dur="2000"/>
                                        <p:tgtEl>
                                          <p:spTgt spid="3">
                                            <p:txEl>
                                              <p:pRg st="3" end="3"/>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circle(in)">
                                      <p:cBhvr>
                                        <p:cTn id="16" dur="2000"/>
                                        <p:tgtEl>
                                          <p:spTgt spid="3">
                                            <p:txEl>
                                              <p:pRg st="4" end="4"/>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circle(in)">
                                      <p:cBhvr>
                                        <p:cTn id="19" dur="2000"/>
                                        <p:tgtEl>
                                          <p:spTgt spid="3">
                                            <p:txEl>
                                              <p:pRg st="5" end="5"/>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circle(in)">
                                      <p:cBhvr>
                                        <p:cTn id="2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latin typeface="+mn-lt"/>
              </a:rPr>
              <a:t>Alaris Guardrails for ALL Medications</a:t>
            </a:r>
            <a:endParaRPr lang="en-US" dirty="0">
              <a:solidFill>
                <a:schemeClr val="tx1"/>
              </a:solidFill>
              <a:latin typeface="+mn-lt"/>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 y="1828800"/>
            <a:ext cx="3252788" cy="4267199"/>
          </a:xfrm>
        </p:spPr>
      </p:pic>
      <p:sp>
        <p:nvSpPr>
          <p:cNvPr id="5" name="TextBox 4"/>
          <p:cNvSpPr txBox="1"/>
          <p:nvPr/>
        </p:nvSpPr>
        <p:spPr>
          <a:xfrm>
            <a:off x="3733800" y="1469409"/>
            <a:ext cx="4581526" cy="4985980"/>
          </a:xfrm>
          <a:prstGeom prst="rect">
            <a:avLst/>
          </a:prstGeom>
          <a:noFill/>
        </p:spPr>
        <p:txBody>
          <a:bodyPr wrap="square" rtlCol="0">
            <a:spAutoFit/>
          </a:bodyPr>
          <a:lstStyle/>
          <a:p>
            <a:pPr marL="214313" indent="-214313">
              <a:spcAft>
                <a:spcPts val="900"/>
              </a:spcAft>
              <a:buFont typeface="Arial" panose="020B0604020202020204" pitchFamily="34" charset="0"/>
              <a:buChar char="•"/>
            </a:pPr>
            <a:r>
              <a:rPr lang="en-US" sz="2400" dirty="0"/>
              <a:t>All IV solutions and IV medication drips </a:t>
            </a:r>
            <a:r>
              <a:rPr lang="en-US" sz="2400" dirty="0">
                <a:solidFill>
                  <a:srgbClr val="FF0000"/>
                </a:solidFill>
              </a:rPr>
              <a:t>must always be on </a:t>
            </a:r>
            <a:r>
              <a:rPr lang="en-US" sz="2400" b="1" dirty="0">
                <a:solidFill>
                  <a:srgbClr val="FF0000"/>
                </a:solidFill>
              </a:rPr>
              <a:t>Guardrails Infusion</a:t>
            </a:r>
            <a:r>
              <a:rPr lang="en-US" sz="2400" dirty="0"/>
              <a:t>, never use Basic </a:t>
            </a:r>
            <a:r>
              <a:rPr lang="en-US" sz="2400" dirty="0" smtClean="0"/>
              <a:t>Infusion</a:t>
            </a:r>
          </a:p>
          <a:p>
            <a:pPr>
              <a:spcAft>
                <a:spcPts val="900"/>
              </a:spcAft>
            </a:pPr>
            <a:endParaRPr lang="en-US" sz="2400" dirty="0"/>
          </a:p>
          <a:p>
            <a:pPr marL="214313" indent="-214313">
              <a:spcAft>
                <a:spcPts val="900"/>
              </a:spcAft>
              <a:buFont typeface="Arial" panose="020B0604020202020204" pitchFamily="34" charset="0"/>
              <a:buChar char="•"/>
            </a:pPr>
            <a:r>
              <a:rPr lang="en-US" sz="2400" dirty="0"/>
              <a:t>Each medication is set to a “hard max</a:t>
            </a:r>
            <a:r>
              <a:rPr lang="en-US" sz="2400" dirty="0" smtClean="0"/>
              <a:t>”</a:t>
            </a:r>
          </a:p>
          <a:p>
            <a:pPr marL="214313" indent="-214313">
              <a:spcAft>
                <a:spcPts val="900"/>
              </a:spcAft>
              <a:buFont typeface="Arial" panose="020B0604020202020204" pitchFamily="34" charset="0"/>
              <a:buChar char="•"/>
            </a:pPr>
            <a:endParaRPr lang="en-US" sz="2400" dirty="0"/>
          </a:p>
          <a:p>
            <a:pPr marL="214313" indent="-214313">
              <a:spcAft>
                <a:spcPts val="900"/>
              </a:spcAft>
              <a:buFont typeface="Arial" panose="020B0604020202020204" pitchFamily="34" charset="0"/>
              <a:buChar char="•"/>
            </a:pPr>
            <a:r>
              <a:rPr lang="en-US" sz="2400" dirty="0"/>
              <a:t>If a drug needs to exceed the hard max and run </a:t>
            </a:r>
            <a:r>
              <a:rPr lang="en-US" sz="2400" i="1" dirty="0"/>
              <a:t>off</a:t>
            </a:r>
            <a:r>
              <a:rPr lang="en-US" sz="2400" dirty="0"/>
              <a:t> Guardrails, pharmacy must be notified to verify the dose</a:t>
            </a:r>
          </a:p>
        </p:txBody>
      </p:sp>
    </p:spTree>
    <p:extLst>
      <p:ext uri="{BB962C8B-B14F-4D97-AF65-F5344CB8AC3E}">
        <p14:creationId xmlns:p14="http://schemas.microsoft.com/office/powerpoint/2010/main" val="1920316970"/>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8001000" cy="1828800"/>
          </a:xfrm>
        </p:spPr>
        <p:txBody>
          <a:bodyPr>
            <a:normAutofit fontScale="90000"/>
          </a:bodyPr>
          <a:lstStyle/>
          <a:p>
            <a:r>
              <a:rPr lang="en-US" dirty="0" smtClean="0"/>
              <a:t>Goal : Reduce the Likelihood of Patient Harm </a:t>
            </a:r>
            <a:br>
              <a:rPr lang="en-US" dirty="0" smtClean="0"/>
            </a:br>
            <a:r>
              <a:rPr lang="en-US" dirty="0" smtClean="0">
                <a:solidFill>
                  <a:srgbClr val="FF0000"/>
                </a:solidFill>
              </a:rPr>
              <a:t>Anticoagulation Therapy</a:t>
            </a:r>
            <a:r>
              <a:rPr lang="en-US" dirty="0" smtClean="0"/>
              <a:t/>
            </a:r>
            <a:br>
              <a:rPr lang="en-US" dirty="0" smtClean="0"/>
            </a:br>
            <a:endParaRPr lang="en-US" sz="3600" dirty="0"/>
          </a:p>
        </p:txBody>
      </p:sp>
      <p:sp>
        <p:nvSpPr>
          <p:cNvPr id="10" name="Rectangle 9"/>
          <p:cNvSpPr/>
          <p:nvPr/>
        </p:nvSpPr>
        <p:spPr>
          <a:xfrm>
            <a:off x="914400" y="3200400"/>
            <a:ext cx="6629400" cy="1323439"/>
          </a:xfrm>
          <a:prstGeom prst="rect">
            <a:avLst/>
          </a:prstGeom>
        </p:spPr>
        <p:txBody>
          <a:bodyPr wrap="square">
            <a:spAutoFit/>
          </a:bodyPr>
          <a:lstStyle/>
          <a:p>
            <a:pPr algn="ctr"/>
            <a:r>
              <a:rPr lang="en-US" altLang="en-US" sz="4000" dirty="0"/>
              <a:t>Adult Heparin </a:t>
            </a:r>
            <a:br>
              <a:rPr lang="en-US" altLang="en-US" sz="4000" dirty="0"/>
            </a:br>
            <a:r>
              <a:rPr lang="en-US" altLang="en-US" sz="4000" dirty="0"/>
              <a:t>Weight Based Protocol</a:t>
            </a:r>
            <a:endParaRPr lang="en-US" sz="4000" dirty="0"/>
          </a:p>
        </p:txBody>
      </p:sp>
    </p:spTree>
    <p:extLst>
      <p:ext uri="{BB962C8B-B14F-4D97-AF65-F5344CB8AC3E}">
        <p14:creationId xmlns:p14="http://schemas.microsoft.com/office/powerpoint/2010/main" val="570802539"/>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38328"/>
            <a:ext cx="8229600" cy="2481072"/>
          </a:xfrm>
        </p:spPr>
        <p:txBody>
          <a:bodyPr>
            <a:normAutofit fontScale="90000"/>
          </a:bodyPr>
          <a:lstStyle/>
          <a:p>
            <a:pPr algn="l"/>
            <a:r>
              <a:rPr lang="en-US" b="1" dirty="0" smtClean="0"/>
              <a:t/>
            </a:r>
            <a:br>
              <a:rPr lang="en-US" b="1" dirty="0" smtClean="0"/>
            </a:br>
            <a:r>
              <a:rPr lang="en-US" dirty="0" smtClean="0"/>
              <a:t>Anticoagulants are more likely to cause harm due to complex dosing, insufficient monitoring, and inconsistent patient compliance</a:t>
            </a:r>
            <a:endParaRPr lang="en-US" dirty="0">
              <a:solidFill>
                <a:srgbClr val="FF0000"/>
              </a:solidFill>
            </a:endParaRPr>
          </a:p>
        </p:txBody>
      </p:sp>
      <p:pic>
        <p:nvPicPr>
          <p:cNvPr id="5" name="Content Placeholder 4"/>
          <p:cNvPicPr>
            <a:picLocks noGrp="1" noChangeAspect="1"/>
          </p:cNvPicPr>
          <p:nvPr>
            <p:ph idx="1"/>
          </p:nvPr>
        </p:nvPicPr>
        <p:blipFill>
          <a:blip r:embed="rId3"/>
          <a:stretch>
            <a:fillRect/>
          </a:stretch>
        </p:blipFill>
        <p:spPr>
          <a:xfrm>
            <a:off x="3124200" y="3810000"/>
            <a:ext cx="2590800" cy="2101798"/>
          </a:xfrm>
          <a:prstGeom prst="rect">
            <a:avLst/>
          </a:prstGeom>
        </p:spPr>
      </p:pic>
    </p:spTree>
    <p:extLst>
      <p:ext uri="{BB962C8B-B14F-4D97-AF65-F5344CB8AC3E}">
        <p14:creationId xmlns:p14="http://schemas.microsoft.com/office/powerpoint/2010/main" val="2449777746"/>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EPIC Learning Home Dashboard</a:t>
            </a:r>
            <a:endParaRPr lang="en-US" dirty="0"/>
          </a:p>
        </p:txBody>
      </p:sp>
      <p:sp>
        <p:nvSpPr>
          <p:cNvPr id="3" name="Content Placeholder 2"/>
          <p:cNvSpPr>
            <a:spLocks noGrp="1"/>
          </p:cNvSpPr>
          <p:nvPr>
            <p:ph idx="1"/>
          </p:nvPr>
        </p:nvSpPr>
        <p:spPr/>
        <p:txBody>
          <a:bodyPr/>
          <a:lstStyle/>
          <a:p>
            <a:r>
              <a:rPr lang="en-US" dirty="0" smtClean="0"/>
              <a:t>Located on the EPIC Learning Dashboard is a very important resource for navigation in EPIC and contains many Tip Sheets</a:t>
            </a:r>
          </a:p>
          <a:p>
            <a:r>
              <a:rPr lang="en-US" dirty="0" smtClean="0"/>
              <a:t>This is very helpful for heparin protocol navigation</a:t>
            </a:r>
            <a:endParaRPr lang="en-US" dirty="0"/>
          </a:p>
        </p:txBody>
      </p:sp>
      <p:pic>
        <p:nvPicPr>
          <p:cNvPr id="4" name="Picture 3"/>
          <p:cNvPicPr>
            <a:picLocks noChangeAspect="1"/>
          </p:cNvPicPr>
          <p:nvPr/>
        </p:nvPicPr>
        <p:blipFill>
          <a:blip r:embed="rId2"/>
          <a:stretch>
            <a:fillRect/>
          </a:stretch>
        </p:blipFill>
        <p:spPr>
          <a:xfrm>
            <a:off x="1066800" y="3863181"/>
            <a:ext cx="7010400" cy="1819823"/>
          </a:xfrm>
          <a:prstGeom prst="rect">
            <a:avLst/>
          </a:prstGeom>
        </p:spPr>
      </p:pic>
    </p:spTree>
    <p:extLst>
      <p:ext uri="{BB962C8B-B14F-4D97-AF65-F5344CB8AC3E}">
        <p14:creationId xmlns:p14="http://schemas.microsoft.com/office/powerpoint/2010/main" val="1541618705"/>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Very Important</a:t>
            </a:r>
            <a:r>
              <a:rPr lang="en-US" dirty="0"/>
              <a:t/>
            </a:r>
            <a:br>
              <a:rPr lang="en-US" dirty="0"/>
            </a:br>
            <a:r>
              <a:rPr lang="en-US" dirty="0"/>
              <a:t>IV Heparin Safety </a:t>
            </a:r>
          </a:p>
        </p:txBody>
      </p:sp>
      <p:sp>
        <p:nvSpPr>
          <p:cNvPr id="3" name="Content Placeholder 2"/>
          <p:cNvSpPr>
            <a:spLocks noGrp="1"/>
          </p:cNvSpPr>
          <p:nvPr>
            <p:ph idx="1"/>
          </p:nvPr>
        </p:nvSpPr>
        <p:spPr/>
        <p:txBody>
          <a:bodyPr/>
          <a:lstStyle/>
          <a:p>
            <a:r>
              <a:rPr lang="en-US" dirty="0" smtClean="0"/>
              <a:t>Heparin therapy requires vigilance and attention to detail, every time, every patient</a:t>
            </a:r>
          </a:p>
          <a:p>
            <a:r>
              <a:rPr lang="en-US" dirty="0" smtClean="0"/>
              <a:t>Take the time to review the chart, the patient weight and the provider order</a:t>
            </a:r>
          </a:p>
          <a:p>
            <a:r>
              <a:rPr lang="en-US" sz="3600" dirty="0" smtClean="0"/>
              <a:t>2 RN check is mandatory when initiating and adjusting dose at all times</a:t>
            </a:r>
          </a:p>
          <a:p>
            <a:r>
              <a:rPr lang="en-US" dirty="0" smtClean="0"/>
              <a:t>Follow all safety processes, utilize references available on M Files and within EPIC</a:t>
            </a:r>
            <a:endParaRPr lang="en-US" dirty="0"/>
          </a:p>
        </p:txBody>
      </p:sp>
    </p:spTree>
    <p:extLst>
      <p:ext uri="{BB962C8B-B14F-4D97-AF65-F5344CB8AC3E}">
        <p14:creationId xmlns:p14="http://schemas.microsoft.com/office/powerpoint/2010/main" val="717028047"/>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Very Important</a:t>
            </a:r>
            <a:r>
              <a:rPr lang="en-US" dirty="0" smtClean="0"/>
              <a:t/>
            </a:r>
            <a:br>
              <a:rPr lang="en-US" dirty="0" smtClean="0"/>
            </a:br>
            <a:r>
              <a:rPr lang="en-US" dirty="0" smtClean="0"/>
              <a:t>IV Heparin Safety </a:t>
            </a:r>
            <a:endParaRPr lang="en-US" dirty="0"/>
          </a:p>
        </p:txBody>
      </p:sp>
      <p:sp>
        <p:nvSpPr>
          <p:cNvPr id="3" name="Content Placeholder 2"/>
          <p:cNvSpPr>
            <a:spLocks noGrp="1"/>
          </p:cNvSpPr>
          <p:nvPr>
            <p:ph idx="1"/>
          </p:nvPr>
        </p:nvSpPr>
        <p:spPr/>
        <p:txBody>
          <a:bodyPr/>
          <a:lstStyle/>
          <a:p>
            <a:r>
              <a:rPr lang="en-US" dirty="0" smtClean="0"/>
              <a:t>Heparin Protocol dosing in EPIC &amp; Infusion via the Alaris Pump should always be done using</a:t>
            </a:r>
          </a:p>
          <a:p>
            <a:r>
              <a:rPr lang="en-US" sz="4400" dirty="0" smtClean="0">
                <a:solidFill>
                  <a:srgbClr val="FF0000"/>
                </a:solidFill>
              </a:rPr>
              <a:t>Units/kg/Hour</a:t>
            </a:r>
          </a:p>
          <a:p>
            <a:r>
              <a:rPr lang="en-US" dirty="0" smtClean="0"/>
              <a:t>Program the Alaris pump to the patient weight that is in the initial order</a:t>
            </a:r>
          </a:p>
          <a:p>
            <a:r>
              <a:rPr lang="en-US" dirty="0" smtClean="0"/>
              <a:t>Input the patient dose in the pump always as units/kg/hr</a:t>
            </a:r>
          </a:p>
          <a:p>
            <a:r>
              <a:rPr lang="en-US" dirty="0" smtClean="0">
                <a:solidFill>
                  <a:srgbClr val="FF0000"/>
                </a:solidFill>
              </a:rPr>
              <a:t>Draw an antiXa level 6 hours after initiating heparin therapy and review the results</a:t>
            </a:r>
            <a:endParaRPr lang="en-US" dirty="0">
              <a:solidFill>
                <a:srgbClr val="FF0000"/>
              </a:solidFill>
            </a:endParaRPr>
          </a:p>
        </p:txBody>
      </p:sp>
    </p:spTree>
    <p:extLst>
      <p:ext uri="{BB962C8B-B14F-4D97-AF65-F5344CB8AC3E}">
        <p14:creationId xmlns:p14="http://schemas.microsoft.com/office/powerpoint/2010/main" val="2232369111"/>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p:cTn id="15"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Very Important</a:t>
            </a:r>
            <a:br>
              <a:rPr lang="en-US" dirty="0">
                <a:solidFill>
                  <a:srgbClr val="FF0000"/>
                </a:solidFill>
              </a:rPr>
            </a:br>
            <a:r>
              <a:rPr lang="en-US" dirty="0">
                <a:solidFill>
                  <a:srgbClr val="000000"/>
                </a:solidFill>
              </a:rPr>
              <a:t>IV Heparin Safety </a:t>
            </a:r>
            <a:endParaRPr lang="en-US" dirty="0"/>
          </a:p>
        </p:txBody>
      </p:sp>
      <p:sp>
        <p:nvSpPr>
          <p:cNvPr id="3" name="Content Placeholder 2"/>
          <p:cNvSpPr>
            <a:spLocks noGrp="1"/>
          </p:cNvSpPr>
          <p:nvPr>
            <p:ph idx="1"/>
          </p:nvPr>
        </p:nvSpPr>
        <p:spPr/>
        <p:txBody>
          <a:bodyPr/>
          <a:lstStyle/>
          <a:p>
            <a:r>
              <a:rPr lang="en-US" dirty="0" smtClean="0"/>
              <a:t>Heparin is </a:t>
            </a:r>
            <a:r>
              <a:rPr lang="en-US" dirty="0" smtClean="0">
                <a:solidFill>
                  <a:srgbClr val="FF0000"/>
                </a:solidFill>
              </a:rPr>
              <a:t>weight based </a:t>
            </a:r>
            <a:r>
              <a:rPr lang="en-US" dirty="0" smtClean="0"/>
              <a:t>for the low and high dose therapies</a:t>
            </a:r>
          </a:p>
          <a:p>
            <a:pPr marL="0" indent="0">
              <a:buNone/>
            </a:pPr>
            <a:endParaRPr lang="en-US" dirty="0" smtClean="0"/>
          </a:p>
          <a:p>
            <a:r>
              <a:rPr lang="en-US" dirty="0" smtClean="0"/>
              <a:t>It is not adjusted by MLs!!!</a:t>
            </a:r>
          </a:p>
          <a:p>
            <a:endParaRPr lang="en-US" dirty="0" smtClean="0"/>
          </a:p>
          <a:p>
            <a:r>
              <a:rPr lang="en-US" dirty="0" smtClean="0"/>
              <a:t>Adjusting the drip will be by changing the units!</a:t>
            </a:r>
          </a:p>
          <a:p>
            <a:endParaRPr lang="en-US" dirty="0"/>
          </a:p>
          <a:p>
            <a:endParaRPr lang="en-US"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371600" y="4343400"/>
            <a:ext cx="5943600" cy="1199198"/>
          </a:xfrm>
          <a:prstGeom prst="rect">
            <a:avLst/>
          </a:prstGeom>
        </p:spPr>
      </p:pic>
      <p:sp>
        <p:nvSpPr>
          <p:cNvPr id="7" name="Up Arrow 6"/>
          <p:cNvSpPr/>
          <p:nvPr/>
        </p:nvSpPr>
        <p:spPr>
          <a:xfrm rot="3875166">
            <a:off x="836939" y="5208148"/>
            <a:ext cx="484632" cy="978408"/>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76647320"/>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Administer Medications Safely</a:t>
            </a:r>
            <a:endParaRPr lang="en-US" dirty="0"/>
          </a:p>
        </p:txBody>
      </p:sp>
      <p:sp>
        <p:nvSpPr>
          <p:cNvPr id="2" name="Content Placeholder 1"/>
          <p:cNvSpPr>
            <a:spLocks noGrp="1"/>
          </p:cNvSpPr>
          <p:nvPr>
            <p:ph idx="1"/>
          </p:nvPr>
        </p:nvSpPr>
        <p:spPr>
          <a:xfrm>
            <a:off x="609599" y="1897534"/>
            <a:ext cx="6347714" cy="3880773"/>
          </a:xfrm>
        </p:spPr>
        <p:txBody>
          <a:bodyPr>
            <a:normAutofit/>
          </a:bodyPr>
          <a:lstStyle/>
          <a:p>
            <a:r>
              <a:rPr lang="en-US" dirty="0" smtClean="0"/>
              <a:t>Before a procedure, label medicine that are not labeled</a:t>
            </a:r>
          </a:p>
          <a:p>
            <a:r>
              <a:rPr lang="en-US" dirty="0" smtClean="0"/>
              <a:t>Record and pass along correct information about a patients medicine </a:t>
            </a:r>
          </a:p>
          <a:p>
            <a:r>
              <a:rPr lang="en-US" dirty="0" smtClean="0"/>
              <a:t>Find out what medicines the patient is taking </a:t>
            </a:r>
          </a:p>
          <a:p>
            <a:r>
              <a:rPr lang="en-US" dirty="0" smtClean="0"/>
              <a:t>Compare those medicines to new medicines given to the patient</a:t>
            </a:r>
          </a:p>
          <a:p>
            <a:endParaRPr lang="en-US" dirty="0"/>
          </a:p>
        </p:txBody>
      </p:sp>
      <p:sp>
        <p:nvSpPr>
          <p:cNvPr id="6" name="Rounded Rectangle 5"/>
          <p:cNvSpPr/>
          <p:nvPr/>
        </p:nvSpPr>
        <p:spPr>
          <a:xfrm>
            <a:off x="6957313" y="1219200"/>
            <a:ext cx="1828800" cy="3880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Medication Reconciliation Policy</a:t>
            </a:r>
            <a:endParaRPr lang="en-US" dirty="0">
              <a:solidFill>
                <a:srgbClr val="FF0000"/>
              </a:solidFill>
            </a:endParaRPr>
          </a:p>
        </p:txBody>
      </p:sp>
      <p:sp>
        <p:nvSpPr>
          <p:cNvPr id="7" name="TextBox 6"/>
          <p:cNvSpPr txBox="1"/>
          <p:nvPr/>
        </p:nvSpPr>
        <p:spPr>
          <a:xfrm>
            <a:off x="4899913" y="6044535"/>
            <a:ext cx="4114800" cy="369332"/>
          </a:xfrm>
          <a:prstGeom prst="rect">
            <a:avLst/>
          </a:prstGeom>
          <a:noFill/>
        </p:spPr>
        <p:txBody>
          <a:bodyPr wrap="square" rtlCol="0">
            <a:spAutoFit/>
          </a:bodyPr>
          <a:lstStyle/>
          <a:p>
            <a:r>
              <a:rPr lang="en-US" dirty="0" smtClean="0"/>
              <a:t>Medication Reconciliation QPS-005</a:t>
            </a:r>
            <a:endParaRPr lang="en-US" dirty="0"/>
          </a:p>
        </p:txBody>
      </p:sp>
    </p:spTree>
    <p:extLst>
      <p:ext uri="{BB962C8B-B14F-4D97-AF65-F5344CB8AC3E}">
        <p14:creationId xmlns:p14="http://schemas.microsoft.com/office/powerpoint/2010/main" val="2607730590"/>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Locating a CH Policy</a:t>
            </a:r>
            <a:endParaRPr lang="en-US" dirty="0"/>
          </a:p>
        </p:txBody>
      </p:sp>
      <p:sp>
        <p:nvSpPr>
          <p:cNvPr id="3" name="Content Placeholder 2"/>
          <p:cNvSpPr>
            <a:spLocks noGrp="1"/>
          </p:cNvSpPr>
          <p:nvPr>
            <p:ph idx="1"/>
          </p:nvPr>
        </p:nvSpPr>
        <p:spPr/>
        <p:txBody>
          <a:bodyPr/>
          <a:lstStyle/>
          <a:p>
            <a:r>
              <a:rPr lang="en-US" dirty="0" smtClean="0"/>
              <a:t>When looking for a policy-make sure it is for the area you are working in. CH policy has divisions like Homecare/CBC/Acute Care</a:t>
            </a:r>
          </a:p>
          <a:p>
            <a:endParaRPr lang="en-US" dirty="0"/>
          </a:p>
        </p:txBody>
      </p:sp>
      <p:pic>
        <p:nvPicPr>
          <p:cNvPr id="4" name="Picture 3"/>
          <p:cNvPicPr>
            <a:picLocks noChangeAspect="1"/>
          </p:cNvPicPr>
          <p:nvPr/>
        </p:nvPicPr>
        <p:blipFill>
          <a:blip r:embed="rId2"/>
          <a:stretch>
            <a:fillRect/>
          </a:stretch>
        </p:blipFill>
        <p:spPr>
          <a:xfrm>
            <a:off x="5181600" y="2667000"/>
            <a:ext cx="1733550" cy="1175092"/>
          </a:xfrm>
          <a:prstGeom prst="rect">
            <a:avLst/>
          </a:prstGeom>
        </p:spPr>
      </p:pic>
      <p:pic>
        <p:nvPicPr>
          <p:cNvPr id="5" name="Picture 4"/>
          <p:cNvPicPr>
            <a:picLocks noChangeAspect="1"/>
          </p:cNvPicPr>
          <p:nvPr/>
        </p:nvPicPr>
        <p:blipFill>
          <a:blip r:embed="rId3"/>
          <a:stretch>
            <a:fillRect/>
          </a:stretch>
        </p:blipFill>
        <p:spPr>
          <a:xfrm>
            <a:off x="457200" y="3933373"/>
            <a:ext cx="7991475" cy="1943100"/>
          </a:xfrm>
          <a:prstGeom prst="rect">
            <a:avLst/>
          </a:prstGeom>
        </p:spPr>
      </p:pic>
      <p:sp>
        <p:nvSpPr>
          <p:cNvPr id="6" name="Right Arrow 5"/>
          <p:cNvSpPr/>
          <p:nvPr/>
        </p:nvSpPr>
        <p:spPr>
          <a:xfrm>
            <a:off x="4232390" y="2757807"/>
            <a:ext cx="978408" cy="484632"/>
          </a:xfrm>
          <a:prstGeom prst="rightArrow">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Left Arrow 6"/>
          <p:cNvSpPr/>
          <p:nvPr/>
        </p:nvSpPr>
        <p:spPr>
          <a:xfrm rot="18806826">
            <a:off x="5204737" y="4235578"/>
            <a:ext cx="978408" cy="484632"/>
          </a:xfrm>
          <a:prstGeom prst="leftArrow">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54282521"/>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7302"/>
            <a:ext cx="9144000" cy="2457868"/>
          </a:xfrm>
          <a:prstGeom prst="rect">
            <a:avLst/>
          </a:prstGeom>
        </p:spPr>
      </p:pic>
      <p:pic>
        <p:nvPicPr>
          <p:cNvPr id="3" name="Picture 2"/>
          <p:cNvPicPr>
            <a:picLocks noChangeAspect="1"/>
          </p:cNvPicPr>
          <p:nvPr/>
        </p:nvPicPr>
        <p:blipFill>
          <a:blip r:embed="rId3"/>
          <a:stretch>
            <a:fillRect/>
          </a:stretch>
        </p:blipFill>
        <p:spPr>
          <a:xfrm>
            <a:off x="76200" y="2534068"/>
            <a:ext cx="4743450" cy="2562225"/>
          </a:xfrm>
          <a:prstGeom prst="rect">
            <a:avLst/>
          </a:prstGeom>
        </p:spPr>
      </p:pic>
      <p:pic>
        <p:nvPicPr>
          <p:cNvPr id="4" name="Picture 3"/>
          <p:cNvPicPr>
            <a:picLocks noChangeAspect="1"/>
          </p:cNvPicPr>
          <p:nvPr/>
        </p:nvPicPr>
        <p:blipFill>
          <a:blip r:embed="rId4"/>
          <a:stretch>
            <a:fillRect/>
          </a:stretch>
        </p:blipFill>
        <p:spPr>
          <a:xfrm>
            <a:off x="4953000" y="2919830"/>
            <a:ext cx="3702912" cy="1790700"/>
          </a:xfrm>
          <a:prstGeom prst="rect">
            <a:avLst/>
          </a:prstGeom>
        </p:spPr>
      </p:pic>
      <p:pic>
        <p:nvPicPr>
          <p:cNvPr id="5" name="Picture 4"/>
          <p:cNvPicPr>
            <a:picLocks noChangeAspect="1"/>
          </p:cNvPicPr>
          <p:nvPr/>
        </p:nvPicPr>
        <p:blipFill>
          <a:blip r:embed="rId5"/>
          <a:stretch>
            <a:fillRect/>
          </a:stretch>
        </p:blipFill>
        <p:spPr>
          <a:xfrm>
            <a:off x="1971362" y="5239794"/>
            <a:ext cx="5201275" cy="1532387"/>
          </a:xfrm>
          <a:prstGeom prst="rect">
            <a:avLst/>
          </a:prstGeom>
        </p:spPr>
      </p:pic>
    </p:spTree>
    <p:extLst>
      <p:ext uri="{BB962C8B-B14F-4D97-AF65-F5344CB8AC3E}">
        <p14:creationId xmlns:p14="http://schemas.microsoft.com/office/powerpoint/2010/main" val="942791569"/>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57201"/>
            <a:ext cx="9144000" cy="5277920"/>
          </a:xfrm>
          <a:prstGeom prst="rect">
            <a:avLst/>
          </a:prstGeom>
        </p:spPr>
      </p:pic>
      <p:sp>
        <p:nvSpPr>
          <p:cNvPr id="3" name="Down Arrow 2"/>
          <p:cNvSpPr/>
          <p:nvPr/>
        </p:nvSpPr>
        <p:spPr>
          <a:xfrm>
            <a:off x="381000" y="2209800"/>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25849847"/>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0"/>
            <a:ext cx="7155233" cy="6096000"/>
          </a:xfrm>
          <a:prstGeom prst="rect">
            <a:avLst/>
          </a:prstGeom>
        </p:spPr>
      </p:pic>
    </p:spTree>
    <p:extLst>
      <p:ext uri="{BB962C8B-B14F-4D97-AF65-F5344CB8AC3E}">
        <p14:creationId xmlns:p14="http://schemas.microsoft.com/office/powerpoint/2010/main" val="1199793902"/>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2525" y="1228725"/>
            <a:ext cx="6838950" cy="4400550"/>
          </a:xfrm>
          <a:prstGeom prst="rect">
            <a:avLst/>
          </a:prstGeom>
        </p:spPr>
      </p:pic>
    </p:spTree>
    <p:extLst>
      <p:ext uri="{BB962C8B-B14F-4D97-AF65-F5344CB8AC3E}">
        <p14:creationId xmlns:p14="http://schemas.microsoft.com/office/powerpoint/2010/main" val="3747219087"/>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Maintain and Communicate Accurate Patient Medication Information</a:t>
            </a:r>
            <a:endParaRPr lang="en-US" dirty="0"/>
          </a:p>
        </p:txBody>
      </p:sp>
      <p:sp>
        <p:nvSpPr>
          <p:cNvPr id="2" name="Content Placeholder 1"/>
          <p:cNvSpPr>
            <a:spLocks noGrp="1"/>
          </p:cNvSpPr>
          <p:nvPr>
            <p:ph idx="1"/>
          </p:nvPr>
        </p:nvSpPr>
        <p:spPr>
          <a:xfrm>
            <a:off x="609599" y="2590800"/>
            <a:ext cx="6347714" cy="3450563"/>
          </a:xfrm>
        </p:spPr>
        <p:txBody>
          <a:bodyPr/>
          <a:lstStyle/>
          <a:p>
            <a:r>
              <a:rPr lang="en-US" dirty="0" smtClean="0"/>
              <a:t>Make sure sure the patient knows which medicines to take when they are at home</a:t>
            </a:r>
          </a:p>
          <a:p>
            <a:pPr marL="0" indent="0">
              <a:buNone/>
            </a:pPr>
            <a:endParaRPr lang="en-US" dirty="0" smtClean="0"/>
          </a:p>
          <a:p>
            <a:r>
              <a:rPr lang="en-US" dirty="0" smtClean="0"/>
              <a:t>Tell the patient it is important to bring their up-to-date list of medicines every time they visit a doctor </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1524000"/>
            <a:ext cx="1885950" cy="2514600"/>
          </a:xfrm>
          <a:prstGeom prst="rect">
            <a:avLst/>
          </a:prstGeom>
        </p:spPr>
      </p:pic>
    </p:spTree>
    <p:extLst>
      <p:ext uri="{BB962C8B-B14F-4D97-AF65-F5344CB8AC3E}">
        <p14:creationId xmlns:p14="http://schemas.microsoft.com/office/powerpoint/2010/main" val="1801134675"/>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1"/>
                </a:solidFill>
                <a:latin typeface="+mn-lt"/>
              </a:rPr>
              <a:t>Pharmaceutical Waste Program</a:t>
            </a:r>
            <a:endParaRPr lang="en-US" dirty="0">
              <a:solidFill>
                <a:schemeClr val="tx1"/>
              </a:solidFill>
              <a:latin typeface="+mn-lt"/>
            </a:endParaRPr>
          </a:p>
        </p:txBody>
      </p:sp>
      <p:sp>
        <p:nvSpPr>
          <p:cNvPr id="3" name="Content Placeholder 2"/>
          <p:cNvSpPr>
            <a:spLocks noGrp="1"/>
          </p:cNvSpPr>
          <p:nvPr>
            <p:ph idx="1"/>
          </p:nvPr>
        </p:nvSpPr>
        <p:spPr>
          <a:xfrm>
            <a:off x="457200" y="1143000"/>
            <a:ext cx="3981450" cy="5244704"/>
          </a:xfrm>
        </p:spPr>
        <p:txBody>
          <a:bodyPr>
            <a:noAutofit/>
          </a:bodyPr>
          <a:lstStyle/>
          <a:p>
            <a:r>
              <a:rPr lang="en-US" sz="2400" dirty="0"/>
              <a:t>Various waste bins are located on the units that are designated for specific medications to be discarded into</a:t>
            </a:r>
            <a:br>
              <a:rPr lang="en-US" sz="2400" dirty="0"/>
            </a:br>
            <a:r>
              <a:rPr lang="en-US" sz="2400" dirty="0"/>
              <a:t/>
            </a:r>
            <a:br>
              <a:rPr lang="en-US" sz="2400" dirty="0"/>
            </a:br>
            <a:r>
              <a:rPr lang="en-US" sz="2400" dirty="0"/>
              <a:t/>
            </a:r>
            <a:br>
              <a:rPr lang="en-US" sz="2400" dirty="0"/>
            </a:br>
            <a:endParaRPr lang="en-US" sz="2400" dirty="0"/>
          </a:p>
          <a:p>
            <a:r>
              <a:rPr lang="en-US" sz="2400" dirty="0"/>
              <a:t>Specific coding or messages on </a:t>
            </a:r>
            <a:r>
              <a:rPr lang="en-US" sz="2400" i="1" dirty="0"/>
              <a:t>hazardous </a:t>
            </a:r>
            <a:r>
              <a:rPr lang="en-US" sz="2400" dirty="0"/>
              <a:t>medications can determine which waste bins must be used for discarding (per pharmacy)</a:t>
            </a:r>
          </a:p>
          <a:p>
            <a:pPr marL="0" indent="0">
              <a:buNone/>
            </a:pPr>
            <a:endParaRPr lang="en-US" sz="2400" dirty="0"/>
          </a:p>
        </p:txBody>
      </p:sp>
      <p:pic>
        <p:nvPicPr>
          <p:cNvPr id="4" name="Picture 3"/>
          <p:cNvPicPr>
            <a:picLocks noChangeAspect="1"/>
          </p:cNvPicPr>
          <p:nvPr/>
        </p:nvPicPr>
        <p:blipFill>
          <a:blip r:embed="rId3"/>
          <a:stretch>
            <a:fillRect/>
          </a:stretch>
        </p:blipFill>
        <p:spPr>
          <a:xfrm>
            <a:off x="6907125" y="4235113"/>
            <a:ext cx="1806179" cy="1965533"/>
          </a:xfrm>
          <a:prstGeom prst="rect">
            <a:avLst/>
          </a:prstGeom>
        </p:spPr>
      </p:pic>
      <p:pic>
        <p:nvPicPr>
          <p:cNvPr id="5" name="Picture 4"/>
          <p:cNvPicPr>
            <a:picLocks noChangeAspect="1"/>
          </p:cNvPicPr>
          <p:nvPr/>
        </p:nvPicPr>
        <p:blipFill>
          <a:blip r:embed="rId4"/>
          <a:stretch>
            <a:fillRect/>
          </a:stretch>
        </p:blipFill>
        <p:spPr>
          <a:xfrm>
            <a:off x="4750595" y="4191000"/>
            <a:ext cx="1627584" cy="2009646"/>
          </a:xfrm>
          <a:prstGeom prst="rect">
            <a:avLst/>
          </a:prstGeom>
        </p:spPr>
      </p:pic>
      <p:sp>
        <p:nvSpPr>
          <p:cNvPr id="6" name="Isosceles Triangle 5"/>
          <p:cNvSpPr/>
          <p:nvPr/>
        </p:nvSpPr>
        <p:spPr>
          <a:xfrm>
            <a:off x="4572000" y="1143000"/>
            <a:ext cx="2438400" cy="2441713"/>
          </a:xfrm>
          <a:prstGeom prst="triangle">
            <a:avLst>
              <a:gd name="adj" fmla="val 512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Dispose Meds Properly</a:t>
            </a:r>
            <a:endParaRPr lang="en-US" dirty="0">
              <a:solidFill>
                <a:srgbClr val="FF0000"/>
              </a:solidFill>
            </a:endParaRPr>
          </a:p>
        </p:txBody>
      </p:sp>
    </p:spTree>
    <p:extLst>
      <p:ext uri="{BB962C8B-B14F-4D97-AF65-F5344CB8AC3E}">
        <p14:creationId xmlns:p14="http://schemas.microsoft.com/office/powerpoint/2010/main" val="1955632468"/>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1"/>
                </a:solidFill>
                <a:latin typeface="+mn-lt"/>
              </a:rPr>
              <a:t>Pharmaceutical Waste Program</a:t>
            </a:r>
            <a:endParaRPr lang="en-US" dirty="0">
              <a:solidFill>
                <a:schemeClr val="tx1"/>
              </a:solidFill>
              <a:latin typeface="+mn-lt"/>
            </a:endParaRPr>
          </a:p>
        </p:txBody>
      </p:sp>
      <p:sp>
        <p:nvSpPr>
          <p:cNvPr id="3" name="Content Placeholder 2"/>
          <p:cNvSpPr>
            <a:spLocks noGrp="1"/>
          </p:cNvSpPr>
          <p:nvPr>
            <p:ph idx="1"/>
          </p:nvPr>
        </p:nvSpPr>
        <p:spPr>
          <a:xfrm>
            <a:off x="628650" y="2226469"/>
            <a:ext cx="7886700" cy="3263504"/>
          </a:xfrm>
        </p:spPr>
        <p:txBody>
          <a:bodyPr/>
          <a:lstStyle/>
          <a:p>
            <a:pPr marL="0" indent="0">
              <a:buNone/>
            </a:pPr>
            <a:r>
              <a:rPr lang="en-US" dirty="0" smtClean="0"/>
              <a:t>Controlled substances:</a:t>
            </a:r>
          </a:p>
          <a:p>
            <a:pPr lvl="1"/>
            <a:r>
              <a:rPr lang="en-US" dirty="0" smtClean="0"/>
              <a:t>Full and partial doses must be destroyed in the patient care area</a:t>
            </a:r>
          </a:p>
          <a:p>
            <a:pPr lvl="1"/>
            <a:r>
              <a:rPr lang="en-US" dirty="0" smtClean="0"/>
              <a:t>Must be destroyed by one RN and witnessed by another RN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4343400"/>
            <a:ext cx="2619375" cy="1743075"/>
          </a:xfrm>
          <a:prstGeom prst="rect">
            <a:avLst/>
          </a:prstGeom>
        </p:spPr>
      </p:pic>
    </p:spTree>
    <p:extLst>
      <p:ext uri="{BB962C8B-B14F-4D97-AF65-F5344CB8AC3E}">
        <p14:creationId xmlns:p14="http://schemas.microsoft.com/office/powerpoint/2010/main" val="601811182"/>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Pharmaceutical Waste Program</a:t>
            </a:r>
          </a:p>
        </p:txBody>
      </p:sp>
      <p:sp>
        <p:nvSpPr>
          <p:cNvPr id="3" name="Content Placeholder 2"/>
          <p:cNvSpPr>
            <a:spLocks noGrp="1"/>
          </p:cNvSpPr>
          <p:nvPr>
            <p:ph idx="1"/>
          </p:nvPr>
        </p:nvSpPr>
        <p:spPr/>
        <p:txBody>
          <a:bodyPr/>
          <a:lstStyle/>
          <a:p>
            <a:pPr lvl="1"/>
            <a:r>
              <a:rPr lang="en-US" dirty="0"/>
              <a:t>Must wear protective gloves when handling</a:t>
            </a:r>
          </a:p>
          <a:p>
            <a:pPr lvl="1"/>
            <a:r>
              <a:rPr lang="en-US" dirty="0"/>
              <a:t>Placement and removal of Transdermal patches must be documented every shift</a:t>
            </a:r>
          </a:p>
          <a:p>
            <a:pPr lvl="2"/>
            <a:r>
              <a:rPr lang="en-US" dirty="0"/>
              <a:t>Fold patch in half and flush down the toilet</a:t>
            </a:r>
          </a:p>
          <a:p>
            <a:pPr lvl="2"/>
            <a:r>
              <a:rPr lang="en-US" dirty="0"/>
              <a:t>Destruction of the patches must be witnessed and documented by 2 RNs</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4472292"/>
            <a:ext cx="2590800" cy="163068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4121811"/>
            <a:ext cx="1676539" cy="2186914"/>
          </a:xfrm>
          <a:prstGeom prst="rect">
            <a:avLst/>
          </a:prstGeom>
        </p:spPr>
      </p:pic>
    </p:spTree>
    <p:extLst>
      <p:ext uri="{BB962C8B-B14F-4D97-AF65-F5344CB8AC3E}">
        <p14:creationId xmlns:p14="http://schemas.microsoft.com/office/powerpoint/2010/main" val="4106514790"/>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latin typeface="Arial" panose="020B0604020202020204" pitchFamily="34" charset="0"/>
                <a:cs typeface="Arial" panose="020B0604020202020204" pitchFamily="34" charset="0"/>
              </a:rPr>
              <a:t>Pyxis </a:t>
            </a:r>
            <a:r>
              <a:rPr lang="en-US" sz="3600" dirty="0" smtClean="0">
                <a:latin typeface="Arial" panose="020B0604020202020204" pitchFamily="34" charset="0"/>
                <a:cs typeface="Arial" panose="020B0604020202020204" pitchFamily="34" charset="0"/>
              </a:rPr>
              <a:t>Machine – 2</a:t>
            </a:r>
            <a:r>
              <a:rPr lang="en-US" sz="3600" baseline="30000" dirty="0" smtClean="0">
                <a:latin typeface="Arial" panose="020B0604020202020204" pitchFamily="34" charset="0"/>
                <a:cs typeface="Arial" panose="020B0604020202020204" pitchFamily="34" charset="0"/>
              </a:rPr>
              <a:t>nd</a:t>
            </a:r>
            <a:r>
              <a:rPr lang="en-US" sz="3600" dirty="0" smtClean="0">
                <a:latin typeface="Arial" panose="020B0604020202020204" pitchFamily="34" charset="0"/>
                <a:cs typeface="Arial" panose="020B0604020202020204" pitchFamily="34" charset="0"/>
              </a:rPr>
              <a:t> RN Witness </a:t>
            </a:r>
            <a:r>
              <a:rPr lang="en-US" sz="3600" dirty="0">
                <a:latin typeface="Arial" panose="020B0604020202020204" pitchFamily="34" charset="0"/>
                <a:cs typeface="Arial" panose="020B0604020202020204" pitchFamily="34" charset="0"/>
              </a:rPr>
              <a:t/>
            </a:r>
            <a:br>
              <a:rPr lang="en-US" sz="3600" dirty="0">
                <a:latin typeface="Arial" panose="020B0604020202020204" pitchFamily="34" charset="0"/>
                <a:cs typeface="Arial" panose="020B0604020202020204" pitchFamily="34" charset="0"/>
              </a:rPr>
            </a:br>
            <a:r>
              <a:rPr lang="en-US" sz="3600" dirty="0" smtClean="0">
                <a:solidFill>
                  <a:schemeClr val="tx1"/>
                </a:solidFill>
                <a:latin typeface="Arial" panose="020B0604020202020204" pitchFamily="34" charset="0"/>
                <a:cs typeface="Arial" panose="020B0604020202020204" pitchFamily="34" charset="0"/>
              </a:rPr>
              <a:t>Controlled </a:t>
            </a:r>
            <a:r>
              <a:rPr lang="en-US" sz="3600" dirty="0">
                <a:solidFill>
                  <a:schemeClr val="tx1"/>
                </a:solidFill>
                <a:latin typeface="Arial" panose="020B0604020202020204" pitchFamily="34" charset="0"/>
                <a:cs typeface="Arial" panose="020B0604020202020204" pitchFamily="34" charset="0"/>
              </a:rPr>
              <a:t>Substance Removal  </a:t>
            </a:r>
          </a:p>
        </p:txBody>
      </p:sp>
      <p:sp>
        <p:nvSpPr>
          <p:cNvPr id="3" name="Content Placeholder 2"/>
          <p:cNvSpPr>
            <a:spLocks noGrp="1"/>
          </p:cNvSpPr>
          <p:nvPr>
            <p:ph idx="1"/>
          </p:nvPr>
        </p:nvSpPr>
        <p:spPr>
          <a:xfrm>
            <a:off x="1066800" y="1912981"/>
            <a:ext cx="6506819" cy="2899172"/>
          </a:xfrm>
        </p:spPr>
        <p:txBody>
          <a:bodyPr/>
          <a:lstStyle/>
          <a:p>
            <a:pPr marL="0" indent="0">
              <a:buNone/>
            </a:pPr>
            <a:r>
              <a:rPr lang="en-US" sz="2400" dirty="0">
                <a:solidFill>
                  <a:schemeClr val="tx2"/>
                </a:solidFill>
                <a:latin typeface="Arial" panose="020B0604020202020204" pitchFamily="34" charset="0"/>
                <a:cs typeface="Arial" panose="020B0604020202020204" pitchFamily="34" charset="0"/>
              </a:rPr>
              <a:t>Pyxis machines </a:t>
            </a:r>
            <a:r>
              <a:rPr lang="en-US" sz="2400" dirty="0" smtClean="0">
                <a:solidFill>
                  <a:schemeClr val="tx2"/>
                </a:solidFill>
                <a:latin typeface="Arial" panose="020B0604020202020204" pitchFamily="34" charset="0"/>
                <a:cs typeface="Arial" panose="020B0604020202020204" pitchFamily="34" charset="0"/>
              </a:rPr>
              <a:t>require n</a:t>
            </a:r>
            <a:r>
              <a:rPr lang="en-US" sz="2400" dirty="0" smtClean="0">
                <a:latin typeface="Arial" panose="020B0604020202020204" pitchFamily="34" charset="0"/>
                <a:cs typeface="Arial" panose="020B0604020202020204" pitchFamily="34" charset="0"/>
              </a:rPr>
              <a:t>urse </a:t>
            </a:r>
            <a:r>
              <a:rPr lang="en-US" sz="2400" dirty="0">
                <a:latin typeface="Arial" panose="020B0604020202020204" pitchFamily="34" charset="0"/>
                <a:cs typeface="Arial" panose="020B0604020202020204" pitchFamily="34" charset="0"/>
              </a:rPr>
              <a:t>verification of count listed on screen</a:t>
            </a:r>
          </a:p>
          <a:p>
            <a:pPr>
              <a:buClr>
                <a:schemeClr val="tx2"/>
              </a:buClr>
              <a:buFont typeface="Arial" panose="020B0604020202020204" pitchFamily="34" charset="0"/>
              <a:buChar char="•"/>
            </a:pPr>
            <a:r>
              <a:rPr lang="en-US" sz="2200" dirty="0">
                <a:latin typeface="Arial" panose="020B0604020202020204" pitchFamily="34" charset="0"/>
                <a:cs typeface="Arial" panose="020B0604020202020204" pitchFamily="34" charset="0"/>
              </a:rPr>
              <a:t>Nurse to do a physical count of remaining medication</a:t>
            </a:r>
          </a:p>
          <a:p>
            <a:pPr>
              <a:buClr>
                <a:schemeClr val="tx2"/>
              </a:buClr>
              <a:buFont typeface="Arial" panose="020B0604020202020204" pitchFamily="34" charset="0"/>
              <a:buChar char="•"/>
            </a:pPr>
            <a:r>
              <a:rPr lang="en-US" sz="2200" dirty="0">
                <a:latin typeface="Arial" panose="020B0604020202020204" pitchFamily="34" charset="0"/>
                <a:cs typeface="Arial" panose="020B0604020202020204" pitchFamily="34" charset="0"/>
              </a:rPr>
              <a:t>If count is incorrect Pyxis will alert the RN to correct  </a:t>
            </a:r>
            <a:r>
              <a:rPr lang="en-US" sz="2200" dirty="0" smtClean="0">
                <a:latin typeface="Arial" panose="020B060402020202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a:p>
            <a:pPr marL="0" indent="0">
              <a:buNone/>
            </a:pPr>
            <a:r>
              <a:rPr lang="en-US" sz="4000" dirty="0" smtClean="0">
                <a:solidFill>
                  <a:srgbClr val="C00000"/>
                </a:solidFill>
                <a:latin typeface="Arial" panose="020B0604020202020204" pitchFamily="34" charset="0"/>
                <a:cs typeface="Arial" panose="020B0604020202020204" pitchFamily="34" charset="0"/>
              </a:rPr>
              <a:t>2</a:t>
            </a:r>
            <a:r>
              <a:rPr lang="en-US" sz="4000" baseline="30000" dirty="0" smtClean="0">
                <a:solidFill>
                  <a:srgbClr val="C00000"/>
                </a:solidFill>
                <a:latin typeface="Arial" panose="020B0604020202020204" pitchFamily="34" charset="0"/>
                <a:cs typeface="Arial" panose="020B0604020202020204" pitchFamily="34" charset="0"/>
              </a:rPr>
              <a:t>nd</a:t>
            </a:r>
            <a:r>
              <a:rPr lang="en-US" sz="4000" dirty="0" smtClean="0">
                <a:solidFill>
                  <a:srgbClr val="C00000"/>
                </a:solidFill>
                <a:latin typeface="Arial" panose="020B0604020202020204" pitchFamily="34" charset="0"/>
                <a:cs typeface="Arial" panose="020B0604020202020204" pitchFamily="34" charset="0"/>
              </a:rPr>
              <a:t> Nurse witness </a:t>
            </a:r>
            <a:r>
              <a:rPr lang="en-US" sz="4000" dirty="0">
                <a:solidFill>
                  <a:srgbClr val="C00000"/>
                </a:solidFill>
                <a:latin typeface="Arial" panose="020B0604020202020204" pitchFamily="34" charset="0"/>
                <a:cs typeface="Arial" panose="020B0604020202020204" pitchFamily="34" charset="0"/>
              </a:rPr>
              <a:t>for </a:t>
            </a:r>
            <a:r>
              <a:rPr lang="en-US" sz="4000" i="1" dirty="0" smtClean="0">
                <a:solidFill>
                  <a:srgbClr val="C00000"/>
                </a:solidFill>
                <a:latin typeface="Arial" panose="020B0604020202020204" pitchFamily="34" charset="0"/>
                <a:cs typeface="Arial" panose="020B0604020202020204" pitchFamily="34" charset="0"/>
              </a:rPr>
              <a:t>any</a:t>
            </a:r>
            <a:r>
              <a:rPr lang="en-US" sz="4000" dirty="0" smtClean="0">
                <a:solidFill>
                  <a:srgbClr val="C00000"/>
                </a:solidFill>
                <a:latin typeface="Arial" panose="020B0604020202020204" pitchFamily="34" charset="0"/>
                <a:cs typeface="Arial" panose="020B0604020202020204" pitchFamily="34" charset="0"/>
              </a:rPr>
              <a:t> medication </a:t>
            </a:r>
            <a:r>
              <a:rPr lang="en-US" sz="4000" dirty="0">
                <a:solidFill>
                  <a:srgbClr val="C00000"/>
                </a:solidFill>
                <a:latin typeface="Arial" panose="020B0604020202020204" pitchFamily="34" charset="0"/>
                <a:cs typeface="Arial" panose="020B0604020202020204" pitchFamily="34" charset="0"/>
              </a:rPr>
              <a:t>returned to Pyxis </a:t>
            </a:r>
            <a:r>
              <a:rPr lang="en-US" sz="4000" dirty="0" smtClean="0">
                <a:solidFill>
                  <a:srgbClr val="C00000"/>
                </a:solidFill>
                <a:latin typeface="Arial" panose="020B0604020202020204" pitchFamily="34" charset="0"/>
                <a:cs typeface="Arial" panose="020B0604020202020204" pitchFamily="34" charset="0"/>
              </a:rPr>
              <a:t>is </a:t>
            </a:r>
            <a:r>
              <a:rPr lang="en-US" sz="4000" i="1" dirty="0" smtClean="0">
                <a:solidFill>
                  <a:srgbClr val="C00000"/>
                </a:solidFill>
                <a:latin typeface="Arial" panose="020B0604020202020204" pitchFamily="34" charset="0"/>
                <a:cs typeface="Arial" panose="020B0604020202020204" pitchFamily="34" charset="0"/>
              </a:rPr>
              <a:t>mandatory</a:t>
            </a:r>
            <a:r>
              <a:rPr lang="en-US" sz="4000" dirty="0" smtClean="0">
                <a:solidFill>
                  <a:srgbClr val="C00000"/>
                </a:solidFill>
                <a:latin typeface="Arial" panose="020B0604020202020204" pitchFamily="34" charset="0"/>
                <a:cs typeface="Arial" panose="020B0604020202020204" pitchFamily="34" charset="0"/>
              </a:rPr>
              <a:t> </a:t>
            </a:r>
            <a:endParaRPr lang="en-US" sz="4000" dirty="0">
              <a:solidFill>
                <a:srgbClr val="C0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4562475" y="3424237"/>
            <a:ext cx="19050" cy="952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6319" y="5486400"/>
            <a:ext cx="2514600" cy="1085850"/>
          </a:xfrm>
          <a:prstGeom prst="rect">
            <a:avLst/>
          </a:prstGeom>
        </p:spPr>
      </p:pic>
    </p:spTree>
    <p:extLst>
      <p:ext uri="{BB962C8B-B14F-4D97-AF65-F5344CB8AC3E}">
        <p14:creationId xmlns:p14="http://schemas.microsoft.com/office/powerpoint/2010/main" val="3101582509"/>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latin typeface="Arial" panose="020B0604020202020204" pitchFamily="34" charset="0"/>
                <a:cs typeface="Arial" panose="020B0604020202020204" pitchFamily="34" charset="0"/>
              </a:rPr>
              <a:t>FYI-Information from </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Pharmacy </a:t>
            </a:r>
            <a:r>
              <a:rPr lang="en-US" sz="3600" dirty="0">
                <a:latin typeface="Arial" panose="020B0604020202020204" pitchFamily="34" charset="0"/>
                <a:cs typeface="Arial" panose="020B0604020202020204" pitchFamily="34" charset="0"/>
              </a:rPr>
              <a:t>and Nursing Leadership</a:t>
            </a:r>
          </a:p>
        </p:txBody>
      </p:sp>
      <p:sp>
        <p:nvSpPr>
          <p:cNvPr id="3" name="Content Placeholder 2"/>
          <p:cNvSpPr>
            <a:spLocks noGrp="1"/>
          </p:cNvSpPr>
          <p:nvPr>
            <p:ph idx="1"/>
          </p:nvPr>
        </p:nvSpPr>
        <p:spPr>
          <a:xfrm>
            <a:off x="1067888" y="1981200"/>
            <a:ext cx="7447462" cy="3508772"/>
          </a:xfrm>
        </p:spPr>
        <p:txBody>
          <a:bodyPr/>
          <a:lstStyle/>
          <a:p>
            <a:pPr marL="0" indent="0">
              <a:buNone/>
            </a:pPr>
            <a:r>
              <a:rPr lang="en-US" sz="2400" dirty="0">
                <a:solidFill>
                  <a:schemeClr val="tx2"/>
                </a:solidFill>
                <a:latin typeface="Arial" panose="020B0604020202020204" pitchFamily="34" charset="0"/>
                <a:cs typeface="Arial" panose="020B0604020202020204" pitchFamily="34" charset="0"/>
              </a:rPr>
              <a:t>Daily &amp; Monthly </a:t>
            </a:r>
          </a:p>
          <a:p>
            <a:pPr>
              <a:buClr>
                <a:schemeClr val="tx2"/>
              </a:buClr>
              <a:buFont typeface="Arial" panose="020B0604020202020204" pitchFamily="34" charset="0"/>
              <a:buChar char="•"/>
            </a:pPr>
            <a:r>
              <a:rPr lang="en-US" sz="2200" dirty="0">
                <a:latin typeface="Arial" panose="020B0604020202020204" pitchFamily="34" charset="0"/>
                <a:cs typeface="Arial" panose="020B0604020202020204" pitchFamily="34" charset="0"/>
              </a:rPr>
              <a:t>Narcotic reports are being monitored and discussed together</a:t>
            </a:r>
          </a:p>
          <a:p>
            <a:pPr marL="0" indent="0">
              <a:buNone/>
            </a:pPr>
            <a:r>
              <a:rPr lang="en-US" sz="2400" dirty="0">
                <a:solidFill>
                  <a:schemeClr val="tx2"/>
                </a:solidFill>
                <a:latin typeface="Arial" panose="020B0604020202020204" pitchFamily="34" charset="0"/>
                <a:cs typeface="Arial" panose="020B0604020202020204" pitchFamily="34" charset="0"/>
              </a:rPr>
              <a:t>Daily</a:t>
            </a:r>
          </a:p>
          <a:p>
            <a:pPr>
              <a:buClr>
                <a:schemeClr val="tx2"/>
              </a:buClr>
              <a:buFont typeface="Arial" panose="020B0604020202020204" pitchFamily="34" charset="0"/>
              <a:buChar char="•"/>
            </a:pPr>
            <a:r>
              <a:rPr lang="en-US" sz="2200" dirty="0">
                <a:latin typeface="Arial" panose="020B0604020202020204" pitchFamily="34" charset="0"/>
                <a:cs typeface="Arial" panose="020B0604020202020204" pitchFamily="34" charset="0"/>
              </a:rPr>
              <a:t>Pharmacy runs reports to monitor internal pharmacy department controls and additional reports to monitor Pyxis MedStation activity</a:t>
            </a:r>
          </a:p>
          <a:p>
            <a:pPr>
              <a:buClr>
                <a:schemeClr val="tx2"/>
              </a:buClr>
              <a:buFont typeface="Arial" panose="020B0604020202020204" pitchFamily="34" charset="0"/>
              <a:buChar char="•"/>
            </a:pPr>
            <a:r>
              <a:rPr lang="en-US" sz="2200" dirty="0">
                <a:latin typeface="Arial" panose="020B0604020202020204" pitchFamily="34" charset="0"/>
                <a:cs typeface="Arial" panose="020B0604020202020204" pitchFamily="34" charset="0"/>
              </a:rPr>
              <a:t>Override reports – verifying that any med pulled on override has a corresponding physician order</a:t>
            </a:r>
          </a:p>
          <a:p>
            <a:pPr marL="0" indent="0">
              <a:buClr>
                <a:schemeClr val="tx2"/>
              </a:buClr>
              <a:buNone/>
            </a:pPr>
            <a:r>
              <a:rPr lang="en-US" sz="2400" dirty="0">
                <a:solidFill>
                  <a:schemeClr val="tx2"/>
                </a:solidFill>
                <a:latin typeface="Arial" panose="020B0604020202020204" pitchFamily="34" charset="0"/>
                <a:cs typeface="Arial" panose="020B0604020202020204" pitchFamily="34" charset="0"/>
              </a:rPr>
              <a:t>On Demand </a:t>
            </a:r>
          </a:p>
          <a:p>
            <a:pPr>
              <a:buClr>
                <a:schemeClr val="tx2"/>
              </a:buClr>
              <a:buFont typeface="Arial" panose="020B0604020202020204" pitchFamily="34" charset="0"/>
              <a:buChar char="•"/>
            </a:pPr>
            <a:r>
              <a:rPr lang="en-US" sz="2200" dirty="0">
                <a:latin typeface="Arial" panose="020B0604020202020204" pitchFamily="34" charset="0"/>
                <a:cs typeface="Arial" panose="020B0604020202020204" pitchFamily="34" charset="0"/>
              </a:rPr>
              <a:t>Investigation of suspicious activity via Pyxis or MAK </a:t>
            </a:r>
          </a:p>
          <a:p>
            <a:pPr>
              <a:buClr>
                <a:schemeClr val="tx2"/>
              </a:buClr>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1524000"/>
            <a:ext cx="2514600" cy="1016725"/>
          </a:xfrm>
          <a:prstGeom prst="rect">
            <a:avLst/>
          </a:prstGeom>
        </p:spPr>
      </p:pic>
    </p:spTree>
    <p:extLst>
      <p:ext uri="{BB962C8B-B14F-4D97-AF65-F5344CB8AC3E}">
        <p14:creationId xmlns:p14="http://schemas.microsoft.com/office/powerpoint/2010/main" val="1455508274"/>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9725" y="0"/>
            <a:ext cx="8229600" cy="2133600"/>
          </a:xfrm>
        </p:spPr>
        <p:txBody>
          <a:bodyPr>
            <a:normAutofit/>
          </a:bodyPr>
          <a:lstStyle/>
          <a:p>
            <a:r>
              <a:rPr lang="en-US" dirty="0" smtClean="0"/>
              <a:t>I Never Have Done That???</a:t>
            </a:r>
            <a:br>
              <a:rPr lang="en-US" dirty="0" smtClean="0"/>
            </a:br>
            <a:r>
              <a:rPr lang="en-US" dirty="0" smtClean="0"/>
              <a:t>Watch the </a:t>
            </a:r>
            <a:r>
              <a:rPr lang="en-US" dirty="0" smtClean="0">
                <a:solidFill>
                  <a:srgbClr val="FF0000"/>
                </a:solidFill>
              </a:rPr>
              <a:t>Elsevier</a:t>
            </a:r>
            <a:r>
              <a:rPr lang="en-US" dirty="0" smtClean="0"/>
              <a:t> Video!!</a:t>
            </a:r>
            <a:br>
              <a:rPr lang="en-US" dirty="0" smtClean="0"/>
            </a:br>
            <a:endParaRPr lang="en-US" dirty="0"/>
          </a:p>
        </p:txBody>
      </p:sp>
      <p:pic>
        <p:nvPicPr>
          <p:cNvPr id="4" name="Content Placeholder 3"/>
          <p:cNvPicPr>
            <a:picLocks noGrp="1" noChangeAspect="1"/>
          </p:cNvPicPr>
          <p:nvPr>
            <p:ph idx="1"/>
          </p:nvPr>
        </p:nvPicPr>
        <p:blipFill>
          <a:blip r:embed="rId3"/>
          <a:stretch>
            <a:fillRect/>
          </a:stretch>
        </p:blipFill>
        <p:spPr>
          <a:xfrm>
            <a:off x="656410" y="1600200"/>
            <a:ext cx="4572000" cy="3962400"/>
          </a:xfrm>
          <a:prstGeom prst="rect">
            <a:avLst/>
          </a:prstGeom>
        </p:spPr>
      </p:pic>
      <p:pic>
        <p:nvPicPr>
          <p:cNvPr id="5" name="Picture 4"/>
          <p:cNvPicPr>
            <a:picLocks noChangeAspect="1"/>
          </p:cNvPicPr>
          <p:nvPr/>
        </p:nvPicPr>
        <p:blipFill>
          <a:blip r:embed="rId4"/>
          <a:stretch>
            <a:fillRect/>
          </a:stretch>
        </p:blipFill>
        <p:spPr>
          <a:xfrm>
            <a:off x="5257800" y="1752600"/>
            <a:ext cx="3209925" cy="4295775"/>
          </a:xfrm>
          <a:prstGeom prst="rect">
            <a:avLst/>
          </a:prstGeom>
        </p:spPr>
      </p:pic>
      <p:sp>
        <p:nvSpPr>
          <p:cNvPr id="6" name="Right Arrow 5"/>
          <p:cNvSpPr/>
          <p:nvPr/>
        </p:nvSpPr>
        <p:spPr>
          <a:xfrm rot="20996297">
            <a:off x="2969471" y="5544244"/>
            <a:ext cx="2449449"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Up Arrow 1"/>
          <p:cNvSpPr/>
          <p:nvPr/>
        </p:nvSpPr>
        <p:spPr>
          <a:xfrm>
            <a:off x="4343400" y="2869692"/>
            <a:ext cx="484632" cy="978408"/>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75128879"/>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80">
                                          <p:stCondLst>
                                            <p:cond delay="0"/>
                                          </p:stCondLst>
                                        </p:cTn>
                                        <p:tgtEl>
                                          <p:spTgt spid="2"/>
                                        </p:tgtEl>
                                      </p:cBhvr>
                                    </p:animEffect>
                                    <p:anim calcmode="lin" valueType="num">
                                      <p:cBhvr>
                                        <p:cTn id="1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9" dur="26">
                                          <p:stCondLst>
                                            <p:cond delay="650"/>
                                          </p:stCondLst>
                                        </p:cTn>
                                        <p:tgtEl>
                                          <p:spTgt spid="2"/>
                                        </p:tgtEl>
                                      </p:cBhvr>
                                      <p:to x="100000" y="60000"/>
                                    </p:animScale>
                                    <p:animScale>
                                      <p:cBhvr>
                                        <p:cTn id="20" dur="166" decel="50000">
                                          <p:stCondLst>
                                            <p:cond delay="676"/>
                                          </p:stCondLst>
                                        </p:cTn>
                                        <p:tgtEl>
                                          <p:spTgt spid="2"/>
                                        </p:tgtEl>
                                      </p:cBhvr>
                                      <p:to x="100000" y="100000"/>
                                    </p:animScale>
                                    <p:animScale>
                                      <p:cBhvr>
                                        <p:cTn id="21" dur="26">
                                          <p:stCondLst>
                                            <p:cond delay="1312"/>
                                          </p:stCondLst>
                                        </p:cTn>
                                        <p:tgtEl>
                                          <p:spTgt spid="2"/>
                                        </p:tgtEl>
                                      </p:cBhvr>
                                      <p:to x="100000" y="80000"/>
                                    </p:animScale>
                                    <p:animScale>
                                      <p:cBhvr>
                                        <p:cTn id="22" dur="166" decel="50000">
                                          <p:stCondLst>
                                            <p:cond delay="1338"/>
                                          </p:stCondLst>
                                        </p:cTn>
                                        <p:tgtEl>
                                          <p:spTgt spid="2"/>
                                        </p:tgtEl>
                                      </p:cBhvr>
                                      <p:to x="100000" y="100000"/>
                                    </p:animScale>
                                    <p:animScale>
                                      <p:cBhvr>
                                        <p:cTn id="23" dur="26">
                                          <p:stCondLst>
                                            <p:cond delay="1642"/>
                                          </p:stCondLst>
                                        </p:cTn>
                                        <p:tgtEl>
                                          <p:spTgt spid="2"/>
                                        </p:tgtEl>
                                      </p:cBhvr>
                                      <p:to x="100000" y="90000"/>
                                    </p:animScale>
                                    <p:animScale>
                                      <p:cBhvr>
                                        <p:cTn id="24" dur="166" decel="50000">
                                          <p:stCondLst>
                                            <p:cond delay="1668"/>
                                          </p:stCondLst>
                                        </p:cTn>
                                        <p:tgtEl>
                                          <p:spTgt spid="2"/>
                                        </p:tgtEl>
                                      </p:cBhvr>
                                      <p:to x="100000" y="100000"/>
                                    </p:animScale>
                                    <p:animScale>
                                      <p:cBhvr>
                                        <p:cTn id="25" dur="26">
                                          <p:stCondLst>
                                            <p:cond delay="1808"/>
                                          </p:stCondLst>
                                        </p:cTn>
                                        <p:tgtEl>
                                          <p:spTgt spid="2"/>
                                        </p:tgtEl>
                                      </p:cBhvr>
                                      <p:to x="100000" y="95000"/>
                                    </p:animScale>
                                    <p:animScale>
                                      <p:cBhvr>
                                        <p:cTn id="2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latin typeface="Arial" panose="020B0604020202020204" pitchFamily="34" charset="0"/>
                <a:cs typeface="Arial" panose="020B0604020202020204" pitchFamily="34" charset="0"/>
              </a:rPr>
              <a:t>Information </a:t>
            </a:r>
            <a:r>
              <a:rPr lang="en-US" sz="3600" dirty="0" smtClean="0">
                <a:latin typeface="Arial" panose="020B0604020202020204" pitchFamily="34" charset="0"/>
                <a:cs typeface="Arial" panose="020B0604020202020204" pitchFamily="34" charset="0"/>
              </a:rPr>
              <a:t>from</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Pharmacy and Nursing Leadership</a:t>
            </a:r>
            <a:endParaRPr lang="en-US" sz="3600" dirty="0"/>
          </a:p>
        </p:txBody>
      </p:sp>
      <p:sp>
        <p:nvSpPr>
          <p:cNvPr id="3" name="Content Placeholder 2"/>
          <p:cNvSpPr>
            <a:spLocks noGrp="1"/>
          </p:cNvSpPr>
          <p:nvPr>
            <p:ph idx="1"/>
          </p:nvPr>
        </p:nvSpPr>
        <p:spPr>
          <a:xfrm>
            <a:off x="1077685" y="2438400"/>
            <a:ext cx="7437665" cy="3051572"/>
          </a:xfrm>
        </p:spPr>
        <p:txBody>
          <a:bodyPr/>
          <a:lstStyle/>
          <a:p>
            <a:pPr marL="0" indent="0">
              <a:buNone/>
            </a:pPr>
            <a:r>
              <a:rPr lang="en-US" sz="2400" dirty="0">
                <a:solidFill>
                  <a:schemeClr val="tx2"/>
                </a:solidFill>
                <a:latin typeface="Arial" panose="020B0604020202020204" pitchFamily="34" charset="0"/>
                <a:cs typeface="Arial" panose="020B0604020202020204" pitchFamily="34" charset="0"/>
              </a:rPr>
              <a:t>Monthly </a:t>
            </a:r>
          </a:p>
          <a:p>
            <a:pPr marL="0" indent="0">
              <a:buNone/>
            </a:pPr>
            <a:r>
              <a:rPr lang="en-US" sz="2200" dirty="0">
                <a:latin typeface="Arial" panose="020B0604020202020204" pitchFamily="34" charset="0"/>
                <a:cs typeface="Arial" panose="020B0604020202020204" pitchFamily="34" charset="0"/>
              </a:rPr>
              <a:t>Pharmacy IT </a:t>
            </a:r>
            <a:r>
              <a:rPr lang="en-US" sz="2200" dirty="0" smtClean="0">
                <a:latin typeface="Arial" panose="020B0604020202020204" pitchFamily="34" charset="0"/>
                <a:cs typeface="Arial" panose="020B0604020202020204" pitchFamily="34" charset="0"/>
              </a:rPr>
              <a:t>runs </a:t>
            </a:r>
            <a:r>
              <a:rPr lang="en-US" sz="2200" dirty="0">
                <a:latin typeface="Arial" panose="020B0604020202020204" pitchFamily="34" charset="0"/>
                <a:cs typeface="Arial" panose="020B0604020202020204" pitchFamily="34" charset="0"/>
              </a:rPr>
              <a:t>diversion reports for each site and posts them on the S drive for Pharmacy &amp; Nursing to monitor &amp; examine together. Examples include:  </a:t>
            </a:r>
          </a:p>
          <a:p>
            <a:pPr>
              <a:buClr>
                <a:schemeClr val="tx2"/>
              </a:buClr>
              <a:buFont typeface="Arial" panose="020B0604020202020204" pitchFamily="34" charset="0"/>
              <a:buChar char="•"/>
            </a:pPr>
            <a:r>
              <a:rPr lang="en-US" sz="2000" dirty="0">
                <a:latin typeface="Arial" panose="020B0604020202020204" pitchFamily="34" charset="0"/>
                <a:cs typeface="Arial" panose="020B0604020202020204" pitchFamily="34" charset="0"/>
              </a:rPr>
              <a:t>Reports are run for float &amp; agency nurse activity</a:t>
            </a:r>
          </a:p>
          <a:p>
            <a:pPr>
              <a:buClr>
                <a:schemeClr val="tx2"/>
              </a:buClr>
              <a:buFont typeface="Arial" panose="020B0604020202020204" pitchFamily="34" charset="0"/>
              <a:buChar char="•"/>
            </a:pPr>
            <a:r>
              <a:rPr lang="en-US" sz="2000" dirty="0">
                <a:latin typeface="Arial" panose="020B0604020202020204" pitchFamily="34" charset="0"/>
                <a:cs typeface="Arial" panose="020B0604020202020204" pitchFamily="34" charset="0"/>
              </a:rPr>
              <a:t>Diversion Watch List – reviews each user (pharmacy and nursing) in 5 categories of controlled substance (CS) activity &amp; ranks them against their peers</a:t>
            </a:r>
          </a:p>
          <a:p>
            <a:pPr>
              <a:buClr>
                <a:schemeClr val="tx2"/>
              </a:buClr>
              <a:buFont typeface="Arial" panose="020B0604020202020204" pitchFamily="34" charset="0"/>
              <a:buChar char="•"/>
            </a:pPr>
            <a:r>
              <a:rPr lang="en-US" sz="2000" dirty="0">
                <a:latin typeface="Arial" panose="020B0604020202020204" pitchFamily="34" charset="0"/>
                <a:cs typeface="Arial" panose="020B0604020202020204" pitchFamily="34" charset="0"/>
              </a:rPr>
              <a:t>Cancelled Transactions</a:t>
            </a:r>
          </a:p>
          <a:p>
            <a:pPr>
              <a:buClr>
                <a:schemeClr val="tx2"/>
              </a:buClr>
              <a:buFont typeface="Arial" panose="020B0604020202020204" pitchFamily="34" charset="0"/>
              <a:buChar char="•"/>
            </a:pPr>
            <a:r>
              <a:rPr lang="en-US" sz="2000" dirty="0">
                <a:latin typeface="Arial" panose="020B0604020202020204" pitchFamily="34" charset="0"/>
                <a:cs typeface="Arial" panose="020B0604020202020204" pitchFamily="34" charset="0"/>
              </a:rPr>
              <a:t>CS doses Dispensed, Discrepancies and Waste Activities</a:t>
            </a:r>
          </a:p>
          <a:p>
            <a:pPr>
              <a:buClr>
                <a:schemeClr val="tx2"/>
              </a:buClr>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1524000"/>
            <a:ext cx="2514600" cy="1016725"/>
          </a:xfrm>
          <a:prstGeom prst="rect">
            <a:avLst/>
          </a:prstGeom>
        </p:spPr>
      </p:pic>
    </p:spTree>
    <p:extLst>
      <p:ext uri="{BB962C8B-B14F-4D97-AF65-F5344CB8AC3E}">
        <p14:creationId xmlns:p14="http://schemas.microsoft.com/office/powerpoint/2010/main" val="3424385175"/>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latin typeface="Arial" panose="020B0604020202020204" pitchFamily="34" charset="0"/>
                <a:cs typeface="Arial" panose="020B0604020202020204" pitchFamily="34" charset="0"/>
              </a:rPr>
              <a:t>Pyxis </a:t>
            </a:r>
            <a:r>
              <a:rPr lang="en-US" sz="3600" dirty="0" smtClean="0">
                <a:latin typeface="Arial" panose="020B0604020202020204" pitchFamily="34" charset="0"/>
                <a:cs typeface="Arial" panose="020B0604020202020204" pitchFamily="34" charset="0"/>
              </a:rPr>
              <a:t>– Reminder  </a:t>
            </a:r>
            <a:br>
              <a:rPr lang="en-US" sz="3600" dirty="0" smtClean="0">
                <a:latin typeface="Arial" panose="020B0604020202020204" pitchFamily="34" charset="0"/>
                <a:cs typeface="Arial" panose="020B0604020202020204" pitchFamily="34" charset="0"/>
              </a:rPr>
            </a:br>
            <a:r>
              <a:rPr lang="en-US" sz="3600" dirty="0" smtClean="0">
                <a:solidFill>
                  <a:schemeClr val="tx1"/>
                </a:solidFill>
                <a:latin typeface="Arial" panose="020B0604020202020204" pitchFamily="34" charset="0"/>
                <a:cs typeface="Arial" panose="020B0604020202020204" pitchFamily="34" charset="0"/>
              </a:rPr>
              <a:t>Controlled </a:t>
            </a:r>
            <a:r>
              <a:rPr lang="en-US" sz="3600" dirty="0">
                <a:solidFill>
                  <a:schemeClr val="tx1"/>
                </a:solidFill>
                <a:latin typeface="Arial" panose="020B0604020202020204" pitchFamily="34" charset="0"/>
                <a:cs typeface="Arial" panose="020B0604020202020204" pitchFamily="34" charset="0"/>
              </a:rPr>
              <a:t>Substance Removal  </a:t>
            </a:r>
          </a:p>
        </p:txBody>
      </p:sp>
      <p:sp>
        <p:nvSpPr>
          <p:cNvPr id="3" name="Content Placeholder 2"/>
          <p:cNvSpPr>
            <a:spLocks noGrp="1"/>
          </p:cNvSpPr>
          <p:nvPr>
            <p:ph idx="1"/>
          </p:nvPr>
        </p:nvSpPr>
        <p:spPr>
          <a:xfrm>
            <a:off x="457200" y="1828800"/>
            <a:ext cx="4665292" cy="3813573"/>
          </a:xfrm>
        </p:spPr>
        <p:txBody>
          <a:bodyPr/>
          <a:lstStyle/>
          <a:p>
            <a:pPr marL="0" indent="0">
              <a:buNone/>
            </a:pPr>
            <a:r>
              <a:rPr lang="en-US" sz="2400" dirty="0">
                <a:solidFill>
                  <a:schemeClr val="tx2"/>
                </a:solidFill>
                <a:latin typeface="Arial" panose="020B0604020202020204" pitchFamily="34" charset="0"/>
                <a:cs typeface="Arial" panose="020B0604020202020204" pitchFamily="34" charset="0"/>
              </a:rPr>
              <a:t>Pyxis machines </a:t>
            </a:r>
            <a:r>
              <a:rPr lang="en-US" sz="2400" dirty="0" smtClean="0">
                <a:solidFill>
                  <a:schemeClr val="tx2"/>
                </a:solidFill>
                <a:latin typeface="Arial" panose="020B0604020202020204" pitchFamily="34" charset="0"/>
                <a:cs typeface="Arial" panose="020B0604020202020204" pitchFamily="34" charset="0"/>
              </a:rPr>
              <a:t>require </a:t>
            </a:r>
            <a:endParaRPr lang="en-US" sz="2400" dirty="0">
              <a:solidFill>
                <a:schemeClr val="tx2"/>
              </a:solidFill>
              <a:latin typeface="Arial" panose="020B0604020202020204" pitchFamily="34" charset="0"/>
              <a:cs typeface="Arial" panose="020B0604020202020204" pitchFamily="34" charset="0"/>
            </a:endParaRPr>
          </a:p>
          <a:p>
            <a:pPr>
              <a:buClr>
                <a:schemeClr val="tx2"/>
              </a:buClr>
              <a:buFont typeface="Arial" panose="020B0604020202020204" pitchFamily="34" charset="0"/>
              <a:buChar char="•"/>
            </a:pPr>
            <a:r>
              <a:rPr lang="en-US" sz="2200" dirty="0">
                <a:latin typeface="Arial" panose="020B0604020202020204" pitchFamily="34" charset="0"/>
                <a:cs typeface="Arial" panose="020B0604020202020204" pitchFamily="34" charset="0"/>
              </a:rPr>
              <a:t>Nurse verification of count listed on screen</a:t>
            </a:r>
          </a:p>
          <a:p>
            <a:pPr marL="0" indent="0">
              <a:buClr>
                <a:schemeClr val="tx2"/>
              </a:buClr>
              <a:buNone/>
            </a:pPr>
            <a:r>
              <a:rPr lang="en-US" sz="2200" dirty="0">
                <a:solidFill>
                  <a:schemeClr val="tx2"/>
                </a:solidFill>
                <a:latin typeface="Arial" panose="020B0604020202020204" pitchFamily="34" charset="0"/>
                <a:cs typeface="Arial" panose="020B0604020202020204" pitchFamily="34" charset="0"/>
              </a:rPr>
              <a:t>AND</a:t>
            </a:r>
          </a:p>
          <a:p>
            <a:pPr>
              <a:buClr>
                <a:schemeClr val="tx2"/>
              </a:buClr>
              <a:buFont typeface="Arial" panose="020B0604020202020204" pitchFamily="34" charset="0"/>
              <a:buChar char="•"/>
            </a:pPr>
            <a:r>
              <a:rPr lang="en-US" sz="2200" dirty="0">
                <a:latin typeface="Arial" panose="020B0604020202020204" pitchFamily="34" charset="0"/>
                <a:cs typeface="Arial" panose="020B0604020202020204" pitchFamily="34" charset="0"/>
              </a:rPr>
              <a:t>Nurse to do a physical count of remaining medication</a:t>
            </a:r>
          </a:p>
          <a:p>
            <a:pPr>
              <a:buClr>
                <a:schemeClr val="tx2"/>
              </a:buClr>
              <a:buFont typeface="Arial" panose="020B0604020202020204" pitchFamily="34" charset="0"/>
              <a:buChar char="•"/>
            </a:pPr>
            <a:r>
              <a:rPr lang="en-US" sz="2200" dirty="0">
                <a:latin typeface="Arial" panose="020B0604020202020204" pitchFamily="34" charset="0"/>
                <a:cs typeface="Arial" panose="020B0604020202020204" pitchFamily="34" charset="0"/>
              </a:rPr>
              <a:t>If count is incorrect Pyxis will alert the RN to correct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514600"/>
            <a:ext cx="3357563" cy="2286000"/>
          </a:xfrm>
          <a:prstGeom prst="rect">
            <a:avLst/>
          </a:prstGeom>
        </p:spPr>
      </p:pic>
    </p:spTree>
    <p:extLst>
      <p:ext uri="{BB962C8B-B14F-4D97-AF65-F5344CB8AC3E}">
        <p14:creationId xmlns:p14="http://schemas.microsoft.com/office/powerpoint/2010/main" val="3658103848"/>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Reduce the Harm Associated With Clinical Alarm Systems</a:t>
            </a:r>
          </a:p>
        </p:txBody>
      </p:sp>
      <p:sp>
        <p:nvSpPr>
          <p:cNvPr id="3" name="Subtitle 2"/>
          <p:cNvSpPr>
            <a:spLocks noGrp="1"/>
          </p:cNvSpPr>
          <p:nvPr>
            <p:ph type="subTitle" idx="1"/>
          </p:nvPr>
        </p:nvSpPr>
        <p:spPr>
          <a:xfrm>
            <a:off x="1371600" y="4267200"/>
            <a:ext cx="6400800" cy="1905000"/>
          </a:xfrm>
        </p:spPr>
        <p:txBody>
          <a:bodyPr/>
          <a:lstStyle/>
          <a:p>
            <a:r>
              <a:rPr lang="en-US" dirty="0"/>
              <a:t>Cardiac Monitoring/ Telemetry CSC0102</a:t>
            </a:r>
          </a:p>
          <a:p>
            <a:r>
              <a:rPr lang="en-US" dirty="0"/>
              <a:t>Chair Alarms, bed alarms, and personal alarms CSC0036</a:t>
            </a:r>
          </a:p>
          <a:p>
            <a:endParaRPr lang="en-US" dirty="0"/>
          </a:p>
        </p:txBody>
      </p:sp>
    </p:spTree>
    <p:extLst>
      <p:ext uri="{BB962C8B-B14F-4D97-AF65-F5344CB8AC3E}">
        <p14:creationId xmlns:p14="http://schemas.microsoft.com/office/powerpoint/2010/main" val="593295736"/>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Alarm Safety</a:t>
            </a:r>
            <a:endParaRPr lang="en-US" dirty="0"/>
          </a:p>
        </p:txBody>
      </p:sp>
      <p:sp>
        <p:nvSpPr>
          <p:cNvPr id="3" name="Content Placeholder 2"/>
          <p:cNvSpPr>
            <a:spLocks noGrp="1"/>
          </p:cNvSpPr>
          <p:nvPr>
            <p:ph idx="1"/>
          </p:nvPr>
        </p:nvSpPr>
        <p:spPr/>
        <p:txBody>
          <a:bodyPr/>
          <a:lstStyle/>
          <a:p>
            <a:r>
              <a:rPr lang="en-US" dirty="0" smtClean="0"/>
              <a:t>Follow established policy guidelines for alarm settings on alarm equipped medical devices</a:t>
            </a:r>
          </a:p>
          <a:p>
            <a:r>
              <a:rPr lang="en-US" dirty="0" smtClean="0"/>
              <a:t>Follow established policy guidelines for tailoring alarm settings and limits for individual patient</a:t>
            </a:r>
          </a:p>
          <a:p>
            <a:r>
              <a:rPr lang="en-US" dirty="0" smtClean="0"/>
              <a:t>Respond to patient alarms timely and evaluate patient for change in condition</a:t>
            </a:r>
          </a:p>
          <a:p>
            <a:r>
              <a:rPr lang="en-US" dirty="0" smtClean="0"/>
              <a:t>Assure the volume on alarms is audible to staff at all times</a:t>
            </a:r>
            <a:endParaRPr lang="en-US" dirty="0"/>
          </a:p>
        </p:txBody>
      </p:sp>
    </p:spTree>
    <p:extLst>
      <p:ext uri="{BB962C8B-B14F-4D97-AF65-F5344CB8AC3E}">
        <p14:creationId xmlns:p14="http://schemas.microsoft.com/office/powerpoint/2010/main" val="2648413732"/>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GOAL: Reduce the Harm Associated With Clinical Alarm Systems</a:t>
            </a:r>
            <a:endParaRPr lang="en-US" dirty="0"/>
          </a:p>
        </p:txBody>
      </p:sp>
      <p:sp>
        <p:nvSpPr>
          <p:cNvPr id="2" name="Content Placeholder 1"/>
          <p:cNvSpPr>
            <a:spLocks noGrp="1"/>
          </p:cNvSpPr>
          <p:nvPr>
            <p:ph idx="1"/>
          </p:nvPr>
        </p:nvSpPr>
        <p:spPr/>
        <p:txBody>
          <a:bodyPr/>
          <a:lstStyle/>
          <a:p>
            <a:r>
              <a:rPr lang="en-US" dirty="0" smtClean="0"/>
              <a:t>Make improvements to ensure that alarms on medical equipment are heard and responded to on time</a:t>
            </a:r>
          </a:p>
          <a:p>
            <a:endParaRPr lang="en-US" dirty="0"/>
          </a:p>
          <a:p>
            <a:r>
              <a:rPr lang="en-US" dirty="0" smtClean="0"/>
              <a:t>Prevent Alarm Fatigue</a:t>
            </a:r>
          </a:p>
          <a:p>
            <a:r>
              <a:rPr lang="en-US" dirty="0" smtClean="0"/>
              <a:t>Prolonged alarms are a  Patient Dissatisfier </a:t>
            </a:r>
          </a:p>
          <a:p>
            <a:pPr marL="0" indent="0">
              <a:buNone/>
            </a:pPr>
            <a:r>
              <a:rPr lang="en-US" dirty="0" smtClean="0"/>
              <a:t>  </a:t>
            </a:r>
          </a:p>
        </p:txBody>
      </p:sp>
      <p:sp>
        <p:nvSpPr>
          <p:cNvPr id="5" name="Rectangle 4"/>
          <p:cNvSpPr/>
          <p:nvPr/>
        </p:nvSpPr>
        <p:spPr>
          <a:xfrm>
            <a:off x="533400" y="5715000"/>
            <a:ext cx="6705600" cy="646331"/>
          </a:xfrm>
          <a:prstGeom prst="rect">
            <a:avLst/>
          </a:prstGeom>
        </p:spPr>
        <p:txBody>
          <a:bodyPr wrap="square">
            <a:spAutoFit/>
          </a:bodyPr>
          <a:lstStyle/>
          <a:p>
            <a:r>
              <a:rPr lang="en-US" dirty="0"/>
              <a:t>Cardiac Monitoring/ Telemetry CSC0102</a:t>
            </a:r>
          </a:p>
          <a:p>
            <a:r>
              <a:rPr lang="en-US" dirty="0"/>
              <a:t>Chair Alarms, bed alarms, and personal alarms CSC0036</a:t>
            </a:r>
          </a:p>
        </p:txBody>
      </p:sp>
      <p:sp>
        <p:nvSpPr>
          <p:cNvPr id="7" name="Down Arrow 6"/>
          <p:cNvSpPr/>
          <p:nvPr/>
        </p:nvSpPr>
        <p:spPr>
          <a:xfrm rot="3320704">
            <a:off x="5074393" y="4822919"/>
            <a:ext cx="970564" cy="1446712"/>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07853238"/>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GOAL: Prevent Infection </a:t>
            </a:r>
            <a:endParaRPr lang="en-US" dirty="0"/>
          </a:p>
        </p:txBody>
      </p:sp>
      <p:sp>
        <p:nvSpPr>
          <p:cNvPr id="3" name="Subtitle 2"/>
          <p:cNvSpPr>
            <a:spLocks noGrp="1"/>
          </p:cNvSpPr>
          <p:nvPr>
            <p:ph type="subTitle" idx="1"/>
          </p:nvPr>
        </p:nvSpPr>
        <p:spPr/>
        <p:txBody>
          <a:bodyPr/>
          <a:lstStyle/>
          <a:p>
            <a:r>
              <a:rPr lang="en-US" dirty="0" smtClean="0"/>
              <a:t>Implement evidence-based practices to prevent healthcare-associated infections</a:t>
            </a:r>
            <a:endParaRPr lang="en-US" dirty="0"/>
          </a:p>
        </p:txBody>
      </p:sp>
    </p:spTree>
    <p:extLst>
      <p:ext uri="{BB962C8B-B14F-4D97-AF65-F5344CB8AC3E}">
        <p14:creationId xmlns:p14="http://schemas.microsoft.com/office/powerpoint/2010/main" val="1170243284"/>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7315200" cy="990600"/>
          </a:xfrm>
        </p:spPr>
        <p:txBody>
          <a:bodyPr>
            <a:noAutofit/>
          </a:bodyPr>
          <a:lstStyle/>
          <a:p>
            <a:r>
              <a:rPr lang="en-US" sz="3600" dirty="0"/>
              <a:t>GOAL: Reduce the Risk of Health Care Associated Infections</a:t>
            </a:r>
          </a:p>
        </p:txBody>
      </p:sp>
      <p:sp>
        <p:nvSpPr>
          <p:cNvPr id="5" name="Content Placeholder 2"/>
          <p:cNvSpPr>
            <a:spLocks noGrp="1"/>
          </p:cNvSpPr>
          <p:nvPr>
            <p:ph idx="1"/>
          </p:nvPr>
        </p:nvSpPr>
        <p:spPr>
          <a:xfrm>
            <a:off x="447650" y="1866726"/>
            <a:ext cx="6860795" cy="1587575"/>
          </a:xfrm>
        </p:spPr>
        <p:txBody>
          <a:bodyPr/>
          <a:lstStyle/>
          <a:p>
            <a:pPr eaLnBrk="1" hangingPunct="1"/>
            <a:r>
              <a:rPr lang="en-US" altLang="en-US" dirty="0" smtClean="0">
                <a:latin typeface="Arial" panose="020B0604020202020204" pitchFamily="34" charset="0"/>
                <a:cs typeface="Arial" panose="020B0604020202020204" pitchFamily="34" charset="0"/>
              </a:rPr>
              <a:t>A Healthcare Associated Infection-(HAI) </a:t>
            </a:r>
            <a:r>
              <a:rPr lang="en-US" altLang="en-US" dirty="0">
                <a:latin typeface="Arial" panose="020B0604020202020204" pitchFamily="34" charset="0"/>
                <a:cs typeface="Arial" panose="020B0604020202020204" pitchFamily="34" charset="0"/>
              </a:rPr>
              <a:t>is an infection that is a localized or systemic condition that was not present or incubating at the time of </a:t>
            </a:r>
            <a:r>
              <a:rPr lang="en-US" altLang="en-US" dirty="0" smtClean="0">
                <a:latin typeface="Arial" panose="020B0604020202020204" pitchFamily="34" charset="0"/>
                <a:cs typeface="Arial" panose="020B0604020202020204" pitchFamily="34" charset="0"/>
              </a:rPr>
              <a:t>admission</a:t>
            </a:r>
          </a:p>
          <a:p>
            <a:pPr marL="0" indent="0" eaLnBrk="1" hangingPunct="1">
              <a:buNone/>
            </a:pPr>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Preventing HAIs requires the constant interaction of every department in the hospital. This includes nursing, clinical departments, quality, environmental services and administration.          </a:t>
            </a:r>
          </a:p>
        </p:txBody>
      </p:sp>
      <p:pic>
        <p:nvPicPr>
          <p:cNvPr id="4" name="Content Placeholder 3" descr="thumbnail">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400800" y="4973130"/>
            <a:ext cx="2440629" cy="1542707"/>
          </a:xfrm>
          <a:prstGeom prst="rect">
            <a:avLst/>
          </a:prstGeom>
          <a:extLs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7" name="Straight Connector 6"/>
          <p:cNvCxnSpPr/>
          <p:nvPr/>
        </p:nvCxnSpPr>
        <p:spPr>
          <a:xfrm flipV="1">
            <a:off x="447651" y="1712016"/>
            <a:ext cx="6658828" cy="3975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6391232"/>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GOAL: Reduce the Risk of Health Care Associated Infections</a:t>
            </a:r>
          </a:p>
        </p:txBody>
      </p:sp>
      <p:sp>
        <p:nvSpPr>
          <p:cNvPr id="3" name="Content Placeholder 2"/>
          <p:cNvSpPr>
            <a:spLocks noGrp="1"/>
          </p:cNvSpPr>
          <p:nvPr>
            <p:ph idx="1"/>
          </p:nvPr>
        </p:nvSpPr>
        <p:spPr/>
        <p:txBody>
          <a:bodyPr/>
          <a:lstStyle/>
          <a:p>
            <a:r>
              <a:rPr lang="en-US" dirty="0" smtClean="0"/>
              <a:t>Infection Control performance improvement activities are intended to monitor, document, and improve the quality of Infection Control practice through ongoing surveillance</a:t>
            </a:r>
          </a:p>
          <a:p>
            <a:r>
              <a:rPr lang="en-US" dirty="0" smtClean="0"/>
              <a:t>Preventing infection is the responsibility of everyone working at Catholic Health</a:t>
            </a:r>
          </a:p>
          <a:p>
            <a:r>
              <a:rPr lang="en-US" dirty="0" smtClean="0"/>
              <a:t>Infections can put everyone at risk</a:t>
            </a:r>
          </a:p>
          <a:p>
            <a:r>
              <a:rPr lang="en-US" dirty="0" smtClean="0"/>
              <a:t>Infections can be prevented if everyone is committed to doing their part</a:t>
            </a:r>
            <a:endParaRPr lang="en-US" dirty="0"/>
          </a:p>
        </p:txBody>
      </p:sp>
    </p:spTree>
    <p:extLst>
      <p:ext uri="{BB962C8B-B14F-4D97-AF65-F5344CB8AC3E}">
        <p14:creationId xmlns:p14="http://schemas.microsoft.com/office/powerpoint/2010/main" val="836199667"/>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54538"/>
            <a:ext cx="7435627" cy="2002338"/>
          </a:xfrm>
        </p:spPr>
        <p:txBody>
          <a:bodyPr>
            <a:normAutofit/>
          </a:bodyPr>
          <a:lstStyle/>
          <a:p>
            <a:pPr algn="ctr"/>
            <a:r>
              <a:rPr lang="en-US" dirty="0" smtClean="0">
                <a:latin typeface="+mn-lt"/>
              </a:rPr>
              <a:t>Hand Hygiene</a:t>
            </a:r>
            <a:endParaRPr lang="en-US" dirty="0">
              <a:latin typeface="+mn-lt"/>
            </a:endParaRPr>
          </a:p>
        </p:txBody>
      </p:sp>
      <p:pic>
        <p:nvPicPr>
          <p:cNvPr id="4" name="Content Placeholder 3"/>
          <p:cNvPicPr>
            <a:picLocks noGrp="1" noChangeAspect="1"/>
          </p:cNvPicPr>
          <p:nvPr>
            <p:ph idx="1"/>
          </p:nvPr>
        </p:nvPicPr>
        <p:blipFill>
          <a:blip r:embed="rId2"/>
          <a:stretch>
            <a:fillRect/>
          </a:stretch>
        </p:blipFill>
        <p:spPr>
          <a:xfrm>
            <a:off x="381001" y="1773738"/>
            <a:ext cx="4114800" cy="4034084"/>
          </a:xfrm>
          <a:prstGeom prst="rect">
            <a:avLst/>
          </a:prstGeom>
        </p:spPr>
      </p:pic>
      <p:sp>
        <p:nvSpPr>
          <p:cNvPr id="3" name="Oval 2"/>
          <p:cNvSpPr/>
          <p:nvPr/>
        </p:nvSpPr>
        <p:spPr>
          <a:xfrm>
            <a:off x="5450080" y="914400"/>
            <a:ext cx="2667000" cy="2286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Traditional Hand Washing</a:t>
            </a:r>
            <a:endParaRPr lang="en-US" dirty="0"/>
          </a:p>
          <a:p>
            <a:pPr algn="ctr"/>
            <a:r>
              <a:rPr lang="en-US" dirty="0" smtClean="0"/>
              <a:t>15-20 seconds using running water and soap</a:t>
            </a:r>
            <a:endParaRPr lang="en-US" dirty="0"/>
          </a:p>
        </p:txBody>
      </p:sp>
      <p:sp>
        <p:nvSpPr>
          <p:cNvPr id="5" name="Oval 4"/>
          <p:cNvSpPr/>
          <p:nvPr/>
        </p:nvSpPr>
        <p:spPr>
          <a:xfrm>
            <a:off x="4800600" y="3352800"/>
            <a:ext cx="2362200" cy="146893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Use Waterless Hand Sanitizer</a:t>
            </a:r>
            <a:endParaRPr lang="en-US" dirty="0"/>
          </a:p>
        </p:txBody>
      </p:sp>
      <p:sp>
        <p:nvSpPr>
          <p:cNvPr id="6" name="Oval 5"/>
          <p:cNvSpPr/>
          <p:nvPr/>
        </p:nvSpPr>
        <p:spPr>
          <a:xfrm>
            <a:off x="5791200" y="4669338"/>
            <a:ext cx="3124200" cy="188386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Artificial fingernails of any sort are not to be worn if you work in any clinical area</a:t>
            </a:r>
            <a:endParaRPr lang="en-US" dirty="0"/>
          </a:p>
        </p:txBody>
      </p:sp>
    </p:spTree>
    <p:extLst>
      <p:ext uri="{BB962C8B-B14F-4D97-AF65-F5344CB8AC3E}">
        <p14:creationId xmlns:p14="http://schemas.microsoft.com/office/powerpoint/2010/main" val="4100712217"/>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80">
                                          <p:stCondLst>
                                            <p:cond delay="0"/>
                                          </p:stCondLst>
                                        </p:cTn>
                                        <p:tgtEl>
                                          <p:spTgt spid="6">
                                            <p:txEl>
                                              <p:pRg st="0" end="0"/>
                                            </p:txEl>
                                          </p:spTgt>
                                        </p:tgtEl>
                                      </p:cBhvr>
                                    </p:animEffect>
                                    <p:anim calcmode="lin" valueType="num">
                                      <p:cBhvr>
                                        <p:cTn id="23"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28" dur="26">
                                          <p:stCondLst>
                                            <p:cond delay="650"/>
                                          </p:stCondLst>
                                        </p:cTn>
                                        <p:tgtEl>
                                          <p:spTgt spid="6">
                                            <p:txEl>
                                              <p:pRg st="0" end="0"/>
                                            </p:txEl>
                                          </p:spTgt>
                                        </p:tgtEl>
                                      </p:cBhvr>
                                      <p:to x="100000" y="60000"/>
                                    </p:animScale>
                                    <p:animScale>
                                      <p:cBhvr>
                                        <p:cTn id="29" dur="166" decel="50000">
                                          <p:stCondLst>
                                            <p:cond delay="676"/>
                                          </p:stCondLst>
                                        </p:cTn>
                                        <p:tgtEl>
                                          <p:spTgt spid="6">
                                            <p:txEl>
                                              <p:pRg st="0" end="0"/>
                                            </p:txEl>
                                          </p:spTgt>
                                        </p:tgtEl>
                                      </p:cBhvr>
                                      <p:to x="100000" y="100000"/>
                                    </p:animScale>
                                    <p:animScale>
                                      <p:cBhvr>
                                        <p:cTn id="30" dur="26">
                                          <p:stCondLst>
                                            <p:cond delay="1312"/>
                                          </p:stCondLst>
                                        </p:cTn>
                                        <p:tgtEl>
                                          <p:spTgt spid="6">
                                            <p:txEl>
                                              <p:pRg st="0" end="0"/>
                                            </p:txEl>
                                          </p:spTgt>
                                        </p:tgtEl>
                                      </p:cBhvr>
                                      <p:to x="100000" y="80000"/>
                                    </p:animScale>
                                    <p:animScale>
                                      <p:cBhvr>
                                        <p:cTn id="31" dur="166" decel="50000">
                                          <p:stCondLst>
                                            <p:cond delay="1338"/>
                                          </p:stCondLst>
                                        </p:cTn>
                                        <p:tgtEl>
                                          <p:spTgt spid="6">
                                            <p:txEl>
                                              <p:pRg st="0" end="0"/>
                                            </p:txEl>
                                          </p:spTgt>
                                        </p:tgtEl>
                                      </p:cBhvr>
                                      <p:to x="100000" y="100000"/>
                                    </p:animScale>
                                    <p:animScale>
                                      <p:cBhvr>
                                        <p:cTn id="32" dur="26">
                                          <p:stCondLst>
                                            <p:cond delay="1642"/>
                                          </p:stCondLst>
                                        </p:cTn>
                                        <p:tgtEl>
                                          <p:spTgt spid="6">
                                            <p:txEl>
                                              <p:pRg st="0" end="0"/>
                                            </p:txEl>
                                          </p:spTgt>
                                        </p:tgtEl>
                                      </p:cBhvr>
                                      <p:to x="100000" y="90000"/>
                                    </p:animScale>
                                    <p:animScale>
                                      <p:cBhvr>
                                        <p:cTn id="33" dur="166" decel="50000">
                                          <p:stCondLst>
                                            <p:cond delay="1668"/>
                                          </p:stCondLst>
                                        </p:cTn>
                                        <p:tgtEl>
                                          <p:spTgt spid="6">
                                            <p:txEl>
                                              <p:pRg st="0" end="0"/>
                                            </p:txEl>
                                          </p:spTgt>
                                        </p:tgtEl>
                                      </p:cBhvr>
                                      <p:to x="100000" y="100000"/>
                                    </p:animScale>
                                    <p:animScale>
                                      <p:cBhvr>
                                        <p:cTn id="34" dur="26">
                                          <p:stCondLst>
                                            <p:cond delay="1808"/>
                                          </p:stCondLst>
                                        </p:cTn>
                                        <p:tgtEl>
                                          <p:spTgt spid="6">
                                            <p:txEl>
                                              <p:pRg st="0" end="0"/>
                                            </p:txEl>
                                          </p:spTgt>
                                        </p:tgtEl>
                                      </p:cBhvr>
                                      <p:to x="100000" y="95000"/>
                                    </p:animScale>
                                    <p:animScale>
                                      <p:cBhvr>
                                        <p:cTn id="35" dur="166" decel="50000">
                                          <p:stCondLst>
                                            <p:cond delay="1834"/>
                                          </p:stCondLst>
                                        </p:cTn>
                                        <p:tgtEl>
                                          <p:spTgt spid="6">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Reduce the Risk of Health Care Associated Infections</a:t>
            </a:r>
          </a:p>
        </p:txBody>
      </p:sp>
      <p:sp>
        <p:nvSpPr>
          <p:cNvPr id="3" name="Content Placeholder 2"/>
          <p:cNvSpPr>
            <a:spLocks noGrp="1"/>
          </p:cNvSpPr>
          <p:nvPr>
            <p:ph idx="1"/>
          </p:nvPr>
        </p:nvSpPr>
        <p:spPr/>
        <p:txBody>
          <a:bodyPr/>
          <a:lstStyle/>
          <a:p>
            <a:r>
              <a:rPr lang="en-US" dirty="0"/>
              <a:t>Use proven guidelines:</a:t>
            </a:r>
          </a:p>
          <a:p>
            <a:r>
              <a:rPr lang="en-US" dirty="0"/>
              <a:t>To prevent infections in the blood</a:t>
            </a:r>
          </a:p>
          <a:p>
            <a:r>
              <a:rPr lang="en-US" dirty="0"/>
              <a:t>To prevent infections after surgery</a:t>
            </a:r>
          </a:p>
          <a:p>
            <a:r>
              <a:rPr lang="en-US" dirty="0"/>
              <a:t>To prevent infections of the urinary tract caused by catheters</a:t>
            </a:r>
          </a:p>
          <a:p>
            <a:endParaRPr lang="en-US" dirty="0"/>
          </a:p>
        </p:txBody>
      </p:sp>
      <p:sp>
        <p:nvSpPr>
          <p:cNvPr id="4" name="Rectangle 3"/>
          <p:cNvSpPr/>
          <p:nvPr/>
        </p:nvSpPr>
        <p:spPr>
          <a:xfrm>
            <a:off x="1600200" y="4724400"/>
            <a:ext cx="51435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chemeClr val="accent2">
                    <a:lumMod val="40000"/>
                    <a:lumOff val="60000"/>
                  </a:schemeClr>
                </a:solidFill>
                <a:latin typeface="Berlin Sans FB Demi" panose="020E0802020502020306" pitchFamily="34" charset="0"/>
              </a:rPr>
              <a:t>Using Bundles</a:t>
            </a:r>
            <a:endParaRPr lang="en-US" sz="6000" dirty="0">
              <a:solidFill>
                <a:schemeClr val="accent2">
                  <a:lumMod val="40000"/>
                  <a:lumOff val="60000"/>
                </a:schemeClr>
              </a:solidFill>
              <a:latin typeface="Berlin Sans FB Demi" panose="020E0802020502020306" pitchFamily="34" charset="0"/>
            </a:endParaRPr>
          </a:p>
        </p:txBody>
      </p:sp>
    </p:spTree>
    <p:extLst>
      <p:ext uri="{BB962C8B-B14F-4D97-AF65-F5344CB8AC3E}">
        <p14:creationId xmlns:p14="http://schemas.microsoft.com/office/powerpoint/2010/main" val="451617712"/>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Elsevier Provides Educational Resources </a:t>
            </a:r>
            <a:endParaRPr lang="en-US" dirty="0">
              <a:solidFill>
                <a:schemeClr val="tx1"/>
              </a:solidFill>
            </a:endParaRPr>
          </a:p>
        </p:txBody>
      </p:sp>
      <p:pic>
        <p:nvPicPr>
          <p:cNvPr id="4" name="Content Placeholder 3"/>
          <p:cNvPicPr>
            <a:picLocks noGrp="1" noChangeAspect="1"/>
          </p:cNvPicPr>
          <p:nvPr>
            <p:ph idx="1"/>
          </p:nvPr>
        </p:nvPicPr>
        <p:blipFill>
          <a:blip r:embed="rId2"/>
          <a:stretch>
            <a:fillRect/>
          </a:stretch>
        </p:blipFill>
        <p:spPr>
          <a:xfrm>
            <a:off x="3298220" y="1417638"/>
            <a:ext cx="4251021" cy="4525963"/>
          </a:xfrm>
          <a:prstGeom prst="rect">
            <a:avLst/>
          </a:prstGeom>
        </p:spPr>
      </p:pic>
      <p:sp>
        <p:nvSpPr>
          <p:cNvPr id="7" name="Notched Right Arrow 6"/>
          <p:cNvSpPr/>
          <p:nvPr/>
        </p:nvSpPr>
        <p:spPr>
          <a:xfrm rot="2258479">
            <a:off x="1958804" y="1520430"/>
            <a:ext cx="1632994" cy="982315"/>
          </a:xfrm>
          <a:prstGeom prst="notch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Callout 7"/>
          <p:cNvSpPr/>
          <p:nvPr/>
        </p:nvSpPr>
        <p:spPr>
          <a:xfrm>
            <a:off x="152400" y="990600"/>
            <a:ext cx="2224066" cy="51054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If you see NOTE-READ FIRST on the Elsevier page, it means there is a slight variation from CHS policy. </a:t>
            </a:r>
          </a:p>
          <a:p>
            <a:pPr algn="ctr"/>
            <a:endParaRPr lang="en-US" dirty="0">
              <a:solidFill>
                <a:srgbClr val="FF0000"/>
              </a:solidFill>
            </a:endParaRPr>
          </a:p>
          <a:p>
            <a:pPr algn="ctr"/>
            <a:r>
              <a:rPr lang="en-US" dirty="0" smtClean="0">
                <a:solidFill>
                  <a:srgbClr val="FF0000"/>
                </a:solidFill>
              </a:rPr>
              <a:t>Look up the policy before proceeding  </a:t>
            </a:r>
            <a:endParaRPr lang="en-US" dirty="0">
              <a:solidFill>
                <a:srgbClr val="FF0000"/>
              </a:solidFill>
            </a:endParaRPr>
          </a:p>
        </p:txBody>
      </p:sp>
    </p:spTree>
    <p:extLst>
      <p:ext uri="{BB962C8B-B14F-4D97-AF65-F5344CB8AC3E}">
        <p14:creationId xmlns:p14="http://schemas.microsoft.com/office/powerpoint/2010/main" val="432881703"/>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382000" cy="990600"/>
          </a:xfrm>
        </p:spPr>
        <p:txBody>
          <a:bodyPr>
            <a:normAutofit fontScale="90000"/>
          </a:bodyPr>
          <a:lstStyle/>
          <a:p>
            <a:r>
              <a:rPr lang="en-US" dirty="0" smtClean="0"/>
              <a:t>Central Line Maintenance Bundle </a:t>
            </a:r>
            <a:endParaRPr lang="en-US" dirty="0"/>
          </a:p>
        </p:txBody>
      </p:sp>
      <p:sp>
        <p:nvSpPr>
          <p:cNvPr id="3" name="Content Placeholder 2"/>
          <p:cNvSpPr>
            <a:spLocks noGrp="1"/>
          </p:cNvSpPr>
          <p:nvPr>
            <p:ph idx="1"/>
          </p:nvPr>
        </p:nvSpPr>
        <p:spPr>
          <a:xfrm>
            <a:off x="508001" y="2133600"/>
            <a:ext cx="6447501" cy="4267200"/>
          </a:xfrm>
        </p:spPr>
        <p:txBody>
          <a:bodyPr>
            <a:normAutofit fontScale="92500" lnSpcReduction="10000"/>
          </a:bodyPr>
          <a:lstStyle/>
          <a:p>
            <a:pPr lvl="0"/>
            <a:r>
              <a:rPr lang="en-US" sz="3600" dirty="0" smtClean="0"/>
              <a:t>Hand Hygiene</a:t>
            </a:r>
          </a:p>
          <a:p>
            <a:pPr lvl="0"/>
            <a:r>
              <a:rPr lang="en-US" sz="3600" dirty="0" smtClean="0"/>
              <a:t>Maximal barriers for insertion</a:t>
            </a:r>
          </a:p>
          <a:p>
            <a:pPr lvl="0"/>
            <a:r>
              <a:rPr lang="en-US" sz="3600" dirty="0" smtClean="0"/>
              <a:t>Aseptic technique</a:t>
            </a:r>
          </a:p>
          <a:p>
            <a:pPr lvl="0"/>
            <a:r>
              <a:rPr lang="en-US" sz="3600" dirty="0" smtClean="0"/>
              <a:t>Assure </a:t>
            </a:r>
            <a:r>
              <a:rPr lang="en-US" sz="3600" dirty="0"/>
              <a:t>Dressing is clean, dry and intact </a:t>
            </a:r>
          </a:p>
          <a:p>
            <a:pPr lvl="0"/>
            <a:r>
              <a:rPr lang="en-US" sz="3600" dirty="0" smtClean="0"/>
              <a:t>Change </a:t>
            </a:r>
            <a:r>
              <a:rPr lang="en-US" sz="3600" dirty="0"/>
              <a:t>suture-free securement device at the same time as the transparent dressing</a:t>
            </a:r>
          </a:p>
          <a:p>
            <a:pPr marL="0" indent="0">
              <a:buNone/>
            </a:pPr>
            <a:endParaRPr lang="en-US" dirty="0"/>
          </a:p>
        </p:txBody>
      </p:sp>
    </p:spTree>
    <p:extLst>
      <p:ext uri="{BB962C8B-B14F-4D97-AF65-F5344CB8AC3E}">
        <p14:creationId xmlns:p14="http://schemas.microsoft.com/office/powerpoint/2010/main" val="1246892691"/>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Central Line Maintenance Bundle </a:t>
            </a:r>
            <a:endParaRPr lang="en-US" sz="3600" dirty="0">
              <a:solidFill>
                <a:schemeClr val="tx1"/>
              </a:solidFill>
            </a:endParaRPr>
          </a:p>
        </p:txBody>
      </p:sp>
      <p:sp>
        <p:nvSpPr>
          <p:cNvPr id="3" name="Content Placeholder 2"/>
          <p:cNvSpPr>
            <a:spLocks noGrp="1"/>
          </p:cNvSpPr>
          <p:nvPr>
            <p:ph idx="1"/>
          </p:nvPr>
        </p:nvSpPr>
        <p:spPr>
          <a:xfrm>
            <a:off x="442147" y="2078726"/>
            <a:ext cx="6324600" cy="3763963"/>
          </a:xfrm>
        </p:spPr>
        <p:txBody>
          <a:bodyPr/>
          <a:lstStyle/>
          <a:p>
            <a:pPr>
              <a:buClr>
                <a:schemeClr val="tx2"/>
              </a:buClr>
              <a:buFont typeface="Arial" panose="020B0604020202020204" pitchFamily="34" charset="0"/>
              <a:buChar char="•"/>
            </a:pPr>
            <a:r>
              <a:rPr lang="en-US" sz="2400" dirty="0" smtClean="0"/>
              <a:t>Use of Curos Caps for central lines </a:t>
            </a:r>
          </a:p>
          <a:p>
            <a:pPr>
              <a:buClr>
                <a:schemeClr val="tx2"/>
              </a:buClr>
              <a:buFont typeface="Arial" panose="020B0604020202020204" pitchFamily="34" charset="0"/>
              <a:buChar char="•"/>
            </a:pPr>
            <a:r>
              <a:rPr lang="en-US" sz="2400" dirty="0" smtClean="0"/>
              <a:t>Scrub the Hub when indicated</a:t>
            </a:r>
          </a:p>
          <a:p>
            <a:pPr>
              <a:buClr>
                <a:schemeClr val="tx2"/>
              </a:buClr>
              <a:buFont typeface="Arial" panose="020B0604020202020204" pitchFamily="34" charset="0"/>
              <a:buChar char="•"/>
            </a:pPr>
            <a:r>
              <a:rPr lang="en-US" sz="2400" dirty="0" smtClean="0"/>
              <a:t>Sterile dressing change every 7 days and as needed (if soiled)</a:t>
            </a:r>
          </a:p>
          <a:p>
            <a:pPr>
              <a:buClr>
                <a:schemeClr val="tx2"/>
              </a:buClr>
              <a:buFont typeface="Arial" panose="020B0604020202020204" pitchFamily="34" charset="0"/>
              <a:buChar char="•"/>
            </a:pPr>
            <a:endParaRPr lang="en-US" sz="2400" dirty="0"/>
          </a:p>
          <a:p>
            <a:pPr>
              <a:buClr>
                <a:schemeClr val="tx2"/>
              </a:buClr>
              <a:buFont typeface="Arial" panose="020B0604020202020204" pitchFamily="34" charset="0"/>
              <a:buChar char="•"/>
            </a:pPr>
            <a:endParaRPr lang="en-US" sz="2400" i="1" dirty="0" smtClean="0">
              <a:solidFill>
                <a:schemeClr val="tx2"/>
              </a:solidFill>
            </a:endParaRPr>
          </a:p>
          <a:p>
            <a:pPr>
              <a:buClr>
                <a:schemeClr val="tx2"/>
              </a:buClr>
              <a:buFont typeface="Arial" panose="020B0604020202020204" pitchFamily="34" charset="0"/>
              <a:buChar char="•"/>
            </a:pPr>
            <a:endParaRPr lang="en-US" sz="2400" i="1" dirty="0" smtClean="0">
              <a:solidFill>
                <a:schemeClr val="tx2"/>
              </a:solidFill>
            </a:endParaRPr>
          </a:p>
          <a:p>
            <a:pPr>
              <a:buClr>
                <a:schemeClr val="tx2"/>
              </a:buClr>
              <a:buFont typeface="Arial" panose="020B0604020202020204" pitchFamily="34" charset="0"/>
              <a:buChar char="•"/>
            </a:pPr>
            <a:endParaRPr lang="en-US" sz="2400" dirty="0" smtClean="0"/>
          </a:p>
          <a:p>
            <a:pPr marL="0" indent="0">
              <a:buNone/>
            </a:pPr>
            <a:endParaRPr lang="en-US" sz="2400" dirty="0" smtClean="0"/>
          </a:p>
          <a:p>
            <a:pPr marL="0" indent="0">
              <a:buNone/>
            </a:pPr>
            <a:r>
              <a:rPr lang="en-US" dirty="0" smtClean="0"/>
              <a:t> </a:t>
            </a:r>
            <a:endParaRPr lang="en-US" dirty="0"/>
          </a:p>
        </p:txBody>
      </p:sp>
      <p:pic>
        <p:nvPicPr>
          <p:cNvPr id="4" name="Picture 3"/>
          <p:cNvPicPr>
            <a:picLocks noChangeAspect="1"/>
          </p:cNvPicPr>
          <p:nvPr/>
        </p:nvPicPr>
        <p:blipFill>
          <a:blip r:embed="rId3"/>
          <a:stretch>
            <a:fillRect/>
          </a:stretch>
        </p:blipFill>
        <p:spPr>
          <a:xfrm>
            <a:off x="5865211" y="1078634"/>
            <a:ext cx="2710064" cy="1246188"/>
          </a:xfrm>
          <a:prstGeom prst="rect">
            <a:avLst/>
          </a:prstGeom>
        </p:spPr>
      </p:pic>
      <p:pic>
        <p:nvPicPr>
          <p:cNvPr id="5" name="Picture 4"/>
          <p:cNvPicPr>
            <a:picLocks noChangeAspect="1"/>
          </p:cNvPicPr>
          <p:nvPr/>
        </p:nvPicPr>
        <p:blipFill>
          <a:blip r:embed="rId4"/>
          <a:stretch>
            <a:fillRect/>
          </a:stretch>
        </p:blipFill>
        <p:spPr>
          <a:xfrm>
            <a:off x="5863075" y="4650560"/>
            <a:ext cx="2214125" cy="1448532"/>
          </a:xfrm>
          <a:prstGeom prst="rect">
            <a:avLst/>
          </a:prstGeom>
        </p:spPr>
      </p:pic>
      <p:sp>
        <p:nvSpPr>
          <p:cNvPr id="6" name="Rounded Rectangular Callout 5"/>
          <p:cNvSpPr/>
          <p:nvPr/>
        </p:nvSpPr>
        <p:spPr>
          <a:xfrm>
            <a:off x="2286000" y="4267200"/>
            <a:ext cx="2895600" cy="121920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Review with the provider if the central line is still needed</a:t>
            </a:r>
            <a:endParaRPr lang="en-US" dirty="0">
              <a:solidFill>
                <a:srgbClr val="FF0000"/>
              </a:solidFill>
            </a:endParaRPr>
          </a:p>
        </p:txBody>
      </p:sp>
      <p:sp>
        <p:nvSpPr>
          <p:cNvPr id="7" name="Right Arrow 6"/>
          <p:cNvSpPr/>
          <p:nvPr/>
        </p:nvSpPr>
        <p:spPr>
          <a:xfrm rot="14613869">
            <a:off x="7002630" y="2345238"/>
            <a:ext cx="160513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p:cNvSpPr/>
          <p:nvPr/>
        </p:nvSpPr>
        <p:spPr>
          <a:xfrm rot="3610856">
            <a:off x="6277543" y="392100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99511297"/>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Catholic Health Infection Control  Initiatives </a:t>
            </a:r>
          </a:p>
        </p:txBody>
      </p:sp>
      <p:sp>
        <p:nvSpPr>
          <p:cNvPr id="3" name="Content Placeholder 2"/>
          <p:cNvSpPr>
            <a:spLocks noGrp="1"/>
          </p:cNvSpPr>
          <p:nvPr>
            <p:ph idx="1"/>
          </p:nvPr>
        </p:nvSpPr>
        <p:spPr/>
        <p:txBody>
          <a:bodyPr/>
          <a:lstStyle/>
          <a:p>
            <a:pPr marL="0" indent="0">
              <a:buNone/>
            </a:pPr>
            <a:r>
              <a:rPr lang="en-US" b="1" u="sng" dirty="0"/>
              <a:t>Removing the Line When No Longer Needed </a:t>
            </a:r>
            <a:endParaRPr lang="en-US" b="1" dirty="0"/>
          </a:p>
          <a:p>
            <a:r>
              <a:rPr lang="en-US" dirty="0"/>
              <a:t>The need for daily intravascular access with a central line is assessed daily to determine if the line is still indicated and documented in the medical </a:t>
            </a:r>
            <a:r>
              <a:rPr lang="en-US" dirty="0" smtClean="0"/>
              <a:t>record </a:t>
            </a:r>
          </a:p>
          <a:p>
            <a:endParaRPr lang="en-US" dirty="0"/>
          </a:p>
          <a:p>
            <a:r>
              <a:rPr lang="en-US" dirty="0" smtClean="0"/>
              <a:t> </a:t>
            </a:r>
            <a:r>
              <a:rPr lang="en-US" dirty="0"/>
              <a:t>If not indicated, the central line is </a:t>
            </a:r>
            <a:r>
              <a:rPr lang="en-US" dirty="0" smtClean="0"/>
              <a:t>removed </a:t>
            </a:r>
            <a:endParaRPr lang="en-US" dirty="0"/>
          </a:p>
          <a:p>
            <a:endParaRPr lang="en-US" dirty="0"/>
          </a:p>
        </p:txBody>
      </p:sp>
    </p:spTree>
    <p:extLst>
      <p:ext uri="{BB962C8B-B14F-4D97-AF65-F5344CB8AC3E}">
        <p14:creationId xmlns:p14="http://schemas.microsoft.com/office/powerpoint/2010/main" val="2314060748"/>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3" end="3"/>
                                            </p:txEl>
                                          </p:spTgt>
                                        </p:tgtEl>
                                      </p:cBhvr>
                                    </p:animEffect>
                                    <p:animScale>
                                      <p:cBhvr>
                                        <p:cTn id="7" dur="250" autoRev="1" fill="hold"/>
                                        <p:tgtEl>
                                          <p:spTgt spid="3">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Catholic Health Infection Control  Initiatives </a:t>
            </a:r>
          </a:p>
        </p:txBody>
      </p:sp>
      <p:sp>
        <p:nvSpPr>
          <p:cNvPr id="3" name="Content Placeholder 2"/>
          <p:cNvSpPr>
            <a:spLocks noGrp="1"/>
          </p:cNvSpPr>
          <p:nvPr>
            <p:ph idx="1"/>
          </p:nvPr>
        </p:nvSpPr>
        <p:spPr/>
        <p:txBody>
          <a:bodyPr/>
          <a:lstStyle/>
          <a:p>
            <a:pPr marL="0" indent="0">
              <a:buNone/>
            </a:pPr>
            <a:r>
              <a:rPr lang="en-US" b="1" u="sng" dirty="0"/>
              <a:t>Tubing and Devices </a:t>
            </a:r>
            <a:endParaRPr lang="en-US" b="1" u="sng" dirty="0" smtClean="0"/>
          </a:p>
          <a:p>
            <a:pPr marL="0" indent="0">
              <a:buNone/>
            </a:pPr>
            <a:endParaRPr lang="en-US" dirty="0"/>
          </a:p>
          <a:p>
            <a:pPr lvl="0"/>
            <a:r>
              <a:rPr lang="en-US" dirty="0">
                <a:solidFill>
                  <a:srgbClr val="FF0000"/>
                </a:solidFill>
              </a:rPr>
              <a:t>Administration sets </a:t>
            </a:r>
            <a:r>
              <a:rPr lang="en-US" dirty="0" smtClean="0">
                <a:solidFill>
                  <a:srgbClr val="FF0000"/>
                </a:solidFill>
              </a:rPr>
              <a:t>are </a:t>
            </a:r>
            <a:r>
              <a:rPr lang="en-US" dirty="0">
                <a:solidFill>
                  <a:srgbClr val="FF0000"/>
                </a:solidFill>
              </a:rPr>
              <a:t>changed at least every 96 hours </a:t>
            </a:r>
            <a:endParaRPr lang="en-US" dirty="0" smtClean="0">
              <a:solidFill>
                <a:srgbClr val="FF0000"/>
              </a:solidFill>
            </a:endParaRPr>
          </a:p>
          <a:p>
            <a:pPr lvl="0"/>
            <a:endParaRPr lang="en-US" dirty="0">
              <a:solidFill>
                <a:srgbClr val="FF0000"/>
              </a:solidFill>
            </a:endParaRPr>
          </a:p>
          <a:p>
            <a:pPr marL="0" lvl="0" indent="0">
              <a:buNone/>
            </a:pPr>
            <a:endParaRPr lang="en-US" dirty="0">
              <a:solidFill>
                <a:srgbClr val="FF0000"/>
              </a:solidFill>
            </a:endParaRPr>
          </a:p>
          <a:p>
            <a:pPr lvl="0"/>
            <a:r>
              <a:rPr lang="en-US" dirty="0">
                <a:solidFill>
                  <a:srgbClr val="7030A0"/>
                </a:solidFill>
              </a:rPr>
              <a:t>IV tubing and devices for TPN </a:t>
            </a:r>
            <a:r>
              <a:rPr lang="en-US" dirty="0" smtClean="0">
                <a:solidFill>
                  <a:srgbClr val="7030A0"/>
                </a:solidFill>
              </a:rPr>
              <a:t>changed within </a:t>
            </a:r>
            <a:r>
              <a:rPr lang="en-US" dirty="0">
                <a:solidFill>
                  <a:srgbClr val="7030A0"/>
                </a:solidFill>
              </a:rPr>
              <a:t>24 hours of starting the infusion </a:t>
            </a:r>
          </a:p>
          <a:p>
            <a:endParaRPr lang="en-US" dirty="0"/>
          </a:p>
        </p:txBody>
      </p:sp>
    </p:spTree>
    <p:extLst>
      <p:ext uri="{BB962C8B-B14F-4D97-AF65-F5344CB8AC3E}">
        <p14:creationId xmlns:p14="http://schemas.microsoft.com/office/powerpoint/2010/main" val="2694223616"/>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Catholic Health Infection Control  Initiatives </a:t>
            </a:r>
          </a:p>
        </p:txBody>
      </p:sp>
      <p:sp>
        <p:nvSpPr>
          <p:cNvPr id="3" name="Content Placeholder 2"/>
          <p:cNvSpPr>
            <a:spLocks noGrp="1"/>
          </p:cNvSpPr>
          <p:nvPr>
            <p:ph idx="1"/>
          </p:nvPr>
        </p:nvSpPr>
        <p:spPr/>
        <p:txBody>
          <a:bodyPr/>
          <a:lstStyle/>
          <a:p>
            <a:pPr marL="0" indent="0">
              <a:buNone/>
            </a:pPr>
            <a:r>
              <a:rPr lang="en-US" b="1" u="sng" dirty="0"/>
              <a:t>Scrub the Hub </a:t>
            </a:r>
            <a:endParaRPr lang="en-US" dirty="0"/>
          </a:p>
          <a:p>
            <a:pPr lvl="0"/>
            <a:r>
              <a:rPr lang="en-US" dirty="0"/>
              <a:t>Catheter hubs, needleless connectors and injection ports are cleaned before accessing the catheter with chlorhexidine, 70% alcohol and a twisting motion used for at least 15 </a:t>
            </a:r>
            <a:r>
              <a:rPr lang="en-US" dirty="0" smtClean="0"/>
              <a:t>seconds </a:t>
            </a:r>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4212172"/>
            <a:ext cx="2857500" cy="1895475"/>
          </a:xfrm>
          <a:prstGeom prst="rect">
            <a:avLst/>
          </a:prstGeom>
        </p:spPr>
      </p:pic>
    </p:spTree>
    <p:extLst>
      <p:ext uri="{BB962C8B-B14F-4D97-AF65-F5344CB8AC3E}">
        <p14:creationId xmlns:p14="http://schemas.microsoft.com/office/powerpoint/2010/main" val="589119494"/>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056" y="363868"/>
            <a:ext cx="6100549" cy="830997"/>
          </a:xfrm>
          <a:prstGeom prst="rect">
            <a:avLst/>
          </a:prstGeom>
          <a:noFill/>
        </p:spPr>
        <p:txBody>
          <a:bodyPr wrap="square" rtlCol="0">
            <a:spAutoFit/>
          </a:bodyPr>
          <a:lstStyle/>
          <a:p>
            <a:pPr algn="ctr"/>
            <a:r>
              <a:rPr lang="en-US" sz="2400" b="1" u="sng" dirty="0">
                <a:solidFill>
                  <a:srgbClr val="C00000"/>
                </a:solidFill>
              </a:rPr>
              <a:t>Know Your Lines So You Can Advocate For What’s Most Appropriate</a:t>
            </a:r>
          </a:p>
        </p:txBody>
      </p:sp>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5333999" y="4724400"/>
            <a:ext cx="3348027" cy="1029926"/>
          </a:xfrm>
          <a:prstGeom prst="rect">
            <a:avLst/>
          </a:prstGeom>
          <a:noFill/>
          <a:ln>
            <a:noFill/>
          </a:ln>
        </p:spPr>
      </p:pic>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5334000" y="3422056"/>
            <a:ext cx="3348026" cy="1071056"/>
          </a:xfrm>
          <a:prstGeom prst="rect">
            <a:avLst/>
          </a:prstGeom>
          <a:noFill/>
          <a:ln>
            <a:noFill/>
          </a:ln>
        </p:spPr>
      </p:pic>
      <p:pic>
        <p:nvPicPr>
          <p:cNvPr id="5" name="Picture 4"/>
          <p:cNvPicPr>
            <a:picLocks noChangeAspect="1"/>
          </p:cNvPicPr>
          <p:nvPr/>
        </p:nvPicPr>
        <p:blipFill>
          <a:blip r:embed="rId5"/>
          <a:stretch>
            <a:fillRect/>
          </a:stretch>
        </p:blipFill>
        <p:spPr>
          <a:xfrm>
            <a:off x="6422238" y="363868"/>
            <a:ext cx="2259788" cy="2451300"/>
          </a:xfrm>
          <a:prstGeom prst="rect">
            <a:avLst/>
          </a:prstGeom>
        </p:spPr>
      </p:pic>
      <p:sp>
        <p:nvSpPr>
          <p:cNvPr id="8" name="TextBox 7"/>
          <p:cNvSpPr txBox="1"/>
          <p:nvPr/>
        </p:nvSpPr>
        <p:spPr>
          <a:xfrm>
            <a:off x="457200" y="5539085"/>
            <a:ext cx="4097628" cy="923330"/>
          </a:xfrm>
          <a:prstGeom prst="rect">
            <a:avLst/>
          </a:prstGeom>
          <a:noFill/>
          <a:ln>
            <a:solidFill>
              <a:schemeClr val="tx1">
                <a:lumMod val="50000"/>
                <a:lumOff val="50000"/>
              </a:schemeClr>
            </a:solidFill>
          </a:ln>
        </p:spPr>
        <p:txBody>
          <a:bodyPr wrap="square" rtlCol="0">
            <a:spAutoFit/>
          </a:bodyPr>
          <a:lstStyle/>
          <a:p>
            <a:pPr algn="ctr"/>
            <a:r>
              <a:rPr lang="en-US" dirty="0" smtClean="0"/>
              <a:t>For details about the use and care of all these lines see the CBL: </a:t>
            </a:r>
          </a:p>
          <a:p>
            <a:pPr algn="ctr"/>
            <a:r>
              <a:rPr lang="en-US" i="1" dirty="0" smtClean="0">
                <a:solidFill>
                  <a:srgbClr val="C00000"/>
                </a:solidFill>
              </a:rPr>
              <a:t>Central Line Care &amp; Maintenance</a:t>
            </a:r>
            <a:endParaRPr lang="en-US" i="1" dirty="0">
              <a:solidFill>
                <a:srgbClr val="C00000"/>
              </a:solidFill>
            </a:endParaRPr>
          </a:p>
        </p:txBody>
      </p:sp>
      <p:sp>
        <p:nvSpPr>
          <p:cNvPr id="9" name="TextBox 8"/>
          <p:cNvSpPr txBox="1"/>
          <p:nvPr/>
        </p:nvSpPr>
        <p:spPr>
          <a:xfrm>
            <a:off x="932875" y="1441109"/>
            <a:ext cx="4064535" cy="3970318"/>
          </a:xfrm>
          <a:prstGeom prst="rect">
            <a:avLst/>
          </a:prstGeom>
          <a:noFill/>
        </p:spPr>
        <p:txBody>
          <a:bodyPr wrap="square" rtlCol="0">
            <a:spAutoFit/>
          </a:bodyPr>
          <a:lstStyle/>
          <a:p>
            <a:r>
              <a:rPr lang="en-US" b="1" u="sng" dirty="0">
                <a:solidFill>
                  <a:srgbClr val="0070C0"/>
                </a:solidFill>
              </a:rPr>
              <a:t>Peripheral IV Lines</a:t>
            </a:r>
          </a:p>
          <a:p>
            <a:pPr marL="214313" indent="-214313">
              <a:buClr>
                <a:schemeClr val="accent1"/>
              </a:buClr>
              <a:buFont typeface="Arial" panose="020B0604020202020204" pitchFamily="34" charset="0"/>
              <a:buChar char="•"/>
            </a:pPr>
            <a:r>
              <a:rPr lang="en-US" dirty="0"/>
              <a:t>Short PIV </a:t>
            </a:r>
          </a:p>
          <a:p>
            <a:pPr marL="214313" indent="-214313">
              <a:buClr>
                <a:schemeClr val="accent1"/>
              </a:buClr>
              <a:buFont typeface="Arial" panose="020B0604020202020204" pitchFamily="34" charset="0"/>
              <a:buChar char="•"/>
            </a:pPr>
            <a:r>
              <a:rPr lang="en-US" dirty="0"/>
              <a:t>Ultrasound-guided PIV</a:t>
            </a:r>
          </a:p>
          <a:p>
            <a:pPr marL="214313" indent="-214313">
              <a:buClr>
                <a:schemeClr val="accent1"/>
              </a:buClr>
              <a:buFont typeface="Arial" panose="020B0604020202020204" pitchFamily="34" charset="0"/>
              <a:buChar char="•"/>
            </a:pPr>
            <a:r>
              <a:rPr lang="en-US" dirty="0" smtClean="0"/>
              <a:t>Midline</a:t>
            </a:r>
            <a:endParaRPr lang="en-US" b="1" u="sng" dirty="0" smtClean="0"/>
          </a:p>
          <a:p>
            <a:endParaRPr lang="en-US" b="1" u="sng" dirty="0">
              <a:solidFill>
                <a:schemeClr val="accent1">
                  <a:lumMod val="75000"/>
                </a:schemeClr>
              </a:solidFill>
            </a:endParaRPr>
          </a:p>
          <a:p>
            <a:r>
              <a:rPr lang="en-US" b="1" u="sng" dirty="0" smtClean="0">
                <a:solidFill>
                  <a:srgbClr val="0070C0"/>
                </a:solidFill>
              </a:rPr>
              <a:t>Central </a:t>
            </a:r>
            <a:r>
              <a:rPr lang="en-US" b="1" u="sng" dirty="0">
                <a:solidFill>
                  <a:srgbClr val="0070C0"/>
                </a:solidFill>
              </a:rPr>
              <a:t>IV Lines</a:t>
            </a:r>
          </a:p>
          <a:p>
            <a:pPr marL="214313" indent="-214313">
              <a:buClr>
                <a:schemeClr val="accent1"/>
              </a:buClr>
              <a:buFont typeface="Arial" panose="020B0604020202020204" pitchFamily="34" charset="0"/>
              <a:buChar char="•"/>
            </a:pPr>
            <a:r>
              <a:rPr lang="en-US" dirty="0"/>
              <a:t>PICC</a:t>
            </a:r>
          </a:p>
          <a:p>
            <a:pPr marL="214313" indent="-214313">
              <a:buClr>
                <a:schemeClr val="accent1"/>
              </a:buClr>
              <a:buFont typeface="Arial" panose="020B0604020202020204" pitchFamily="34" charset="0"/>
              <a:buChar char="•"/>
            </a:pPr>
            <a:r>
              <a:rPr lang="en-US" dirty="0"/>
              <a:t>Non-tunneled Central Venous Catheter </a:t>
            </a:r>
          </a:p>
          <a:p>
            <a:pPr marL="214313" indent="-214313">
              <a:buClr>
                <a:schemeClr val="accent1"/>
              </a:buClr>
              <a:buFont typeface="Arial" panose="020B0604020202020204" pitchFamily="34" charset="0"/>
              <a:buChar char="•"/>
            </a:pPr>
            <a:r>
              <a:rPr lang="en-US" dirty="0"/>
              <a:t>Tunneled Central Venous Catheter</a:t>
            </a:r>
          </a:p>
          <a:p>
            <a:pPr marL="214313" indent="-214313">
              <a:buClr>
                <a:schemeClr val="accent1"/>
              </a:buClr>
              <a:buFont typeface="Arial" panose="020B0604020202020204" pitchFamily="34" charset="0"/>
              <a:buChar char="•"/>
            </a:pPr>
            <a:r>
              <a:rPr lang="en-US" dirty="0"/>
              <a:t>Mediport</a:t>
            </a:r>
          </a:p>
          <a:p>
            <a:pPr marL="214313" indent="-214313">
              <a:buClr>
                <a:schemeClr val="accent1"/>
              </a:buClr>
              <a:buFont typeface="Arial" panose="020B0604020202020204" pitchFamily="34" charset="0"/>
              <a:buChar char="•"/>
            </a:pPr>
            <a:r>
              <a:rPr lang="en-US" dirty="0" smtClean="0"/>
              <a:t>Femoral temporary </a:t>
            </a:r>
            <a:r>
              <a:rPr lang="en-US" dirty="0"/>
              <a:t>and permanent)</a:t>
            </a:r>
          </a:p>
          <a:p>
            <a:pPr marL="214313" indent="-214313">
              <a:buClr>
                <a:schemeClr val="accent1"/>
              </a:buClr>
              <a:buFont typeface="Arial" panose="020B0604020202020204" pitchFamily="34" charset="0"/>
              <a:buChar char="•"/>
            </a:pPr>
            <a:endParaRPr lang="en-US" dirty="0"/>
          </a:p>
          <a:p>
            <a:pPr marL="214313" indent="-214313">
              <a:buClr>
                <a:schemeClr val="accent1"/>
              </a:buClr>
              <a:buFont typeface="Arial" panose="020B0604020202020204" pitchFamily="34" charset="0"/>
              <a:buChar char="•"/>
            </a:pPr>
            <a:r>
              <a:rPr lang="en-US" dirty="0"/>
              <a:t>Dialysis Catheters </a:t>
            </a:r>
            <a:r>
              <a:rPr lang="en-US" dirty="0" smtClean="0"/>
              <a:t>(</a:t>
            </a:r>
            <a:endParaRPr lang="en-US" dirty="0"/>
          </a:p>
        </p:txBody>
      </p:sp>
    </p:spTree>
    <p:extLst>
      <p:ext uri="{BB962C8B-B14F-4D97-AF65-F5344CB8AC3E}">
        <p14:creationId xmlns:p14="http://schemas.microsoft.com/office/powerpoint/2010/main" val="3924874683"/>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r>
              <a:rPr lang="en-US" altLang="en-US" sz="3600" dirty="0" smtClean="0"/>
              <a:t>Urinary Catheter Bundle</a:t>
            </a:r>
            <a:br>
              <a:rPr lang="en-US" altLang="en-US" sz="3600" dirty="0" smtClean="0"/>
            </a:br>
            <a:r>
              <a:rPr lang="en-US" altLang="en-US" sz="3600" dirty="0" smtClean="0">
                <a:solidFill>
                  <a:schemeClr val="tx1"/>
                </a:solidFill>
              </a:rPr>
              <a:t>CAUTI Prevention</a:t>
            </a:r>
          </a:p>
        </p:txBody>
      </p:sp>
      <p:sp>
        <p:nvSpPr>
          <p:cNvPr id="116739" name="Rectangle 3"/>
          <p:cNvSpPr>
            <a:spLocks noGrp="1" noChangeArrowheads="1"/>
          </p:cNvSpPr>
          <p:nvPr>
            <p:ph idx="1"/>
          </p:nvPr>
        </p:nvSpPr>
        <p:spPr>
          <a:xfrm>
            <a:off x="228600" y="2133600"/>
            <a:ext cx="5334000" cy="4495800"/>
          </a:xfrm>
        </p:spPr>
        <p:txBody>
          <a:bodyPr/>
          <a:lstStyle/>
          <a:p>
            <a:pPr eaLnBrk="1" hangingPunct="1">
              <a:buClr>
                <a:schemeClr val="tx2"/>
              </a:buClr>
              <a:buFontTx/>
              <a:buChar char="•"/>
              <a:defRPr/>
            </a:pPr>
            <a:r>
              <a:rPr lang="en-US" altLang="en-US" sz="2400" dirty="0" smtClean="0"/>
              <a:t>Appropriate reason for placement  </a:t>
            </a:r>
          </a:p>
          <a:p>
            <a:pPr eaLnBrk="1" hangingPunct="1">
              <a:buClr>
                <a:schemeClr val="tx2"/>
              </a:buClr>
              <a:buFontTx/>
              <a:buChar char="•"/>
              <a:defRPr/>
            </a:pPr>
            <a:r>
              <a:rPr lang="en-US" altLang="en-US" sz="2400" dirty="0" smtClean="0"/>
              <a:t>Hand Hygiene</a:t>
            </a:r>
          </a:p>
          <a:p>
            <a:pPr eaLnBrk="1" hangingPunct="1">
              <a:buClr>
                <a:schemeClr val="tx2"/>
              </a:buClr>
              <a:buFontTx/>
              <a:buChar char="•"/>
              <a:defRPr/>
            </a:pPr>
            <a:r>
              <a:rPr lang="en-US" altLang="en-US" sz="2400" dirty="0" smtClean="0"/>
              <a:t>Wear gloves</a:t>
            </a:r>
          </a:p>
          <a:p>
            <a:pPr eaLnBrk="1" hangingPunct="1">
              <a:buClr>
                <a:schemeClr val="tx2"/>
              </a:buClr>
              <a:buFontTx/>
              <a:buChar char="•"/>
              <a:defRPr/>
            </a:pPr>
            <a:r>
              <a:rPr lang="en-US" altLang="en-US" sz="2400" dirty="0" smtClean="0"/>
              <a:t>Strict Aseptic technique</a:t>
            </a:r>
          </a:p>
          <a:p>
            <a:pPr eaLnBrk="1" hangingPunct="1">
              <a:buClr>
                <a:schemeClr val="tx2"/>
              </a:buClr>
              <a:buFontTx/>
              <a:buChar char="•"/>
              <a:defRPr/>
            </a:pPr>
            <a:r>
              <a:rPr lang="en-US" altLang="en-US" dirty="0" smtClean="0"/>
              <a:t>Routine peri-care</a:t>
            </a:r>
            <a:endParaRPr lang="en-US" altLang="en-US" sz="2400" dirty="0" smtClean="0"/>
          </a:p>
          <a:p>
            <a:pPr eaLnBrk="1" hangingPunct="1">
              <a:buClr>
                <a:schemeClr val="tx2"/>
              </a:buClr>
              <a:buFontTx/>
              <a:buChar char="•"/>
              <a:defRPr/>
            </a:pPr>
            <a:r>
              <a:rPr lang="en-US" altLang="en-US" sz="2400" dirty="0" smtClean="0"/>
              <a:t>Securement device used</a:t>
            </a:r>
          </a:p>
          <a:p>
            <a:pPr eaLnBrk="1" hangingPunct="1">
              <a:buClr>
                <a:schemeClr val="tx2"/>
              </a:buClr>
              <a:buFontTx/>
              <a:buChar char="•"/>
              <a:defRPr/>
            </a:pPr>
            <a:r>
              <a:rPr lang="en-US" altLang="en-US" sz="2400" dirty="0" smtClean="0"/>
              <a:t>Bag below bladder </a:t>
            </a:r>
          </a:p>
          <a:p>
            <a:pPr eaLnBrk="1" hangingPunct="1">
              <a:buClr>
                <a:schemeClr val="tx2"/>
              </a:buClr>
              <a:buFontTx/>
              <a:buChar char="•"/>
              <a:defRPr/>
            </a:pPr>
            <a:r>
              <a:rPr lang="en-US" altLang="en-US" sz="2400" dirty="0" smtClean="0"/>
              <a:t>No part of system to touch the floor  </a:t>
            </a:r>
          </a:p>
          <a:p>
            <a:pPr eaLnBrk="1" hangingPunct="1">
              <a:defRPr/>
            </a:pPr>
            <a:endParaRPr lang="en-US" altLang="en-US" sz="2400" dirty="0" smtClean="0"/>
          </a:p>
        </p:txBody>
      </p:sp>
      <p:pic>
        <p:nvPicPr>
          <p:cNvPr id="51204" name="Picture 4" descr="th?id=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438400"/>
            <a:ext cx="256063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6739">
                                            <p:txEl>
                                              <p:pRg st="0" end="0"/>
                                            </p:txEl>
                                          </p:spTgt>
                                        </p:tgtEl>
                                        <p:attrNameLst>
                                          <p:attrName>style.visibility</p:attrName>
                                        </p:attrNameLst>
                                      </p:cBhvr>
                                      <p:to>
                                        <p:strVal val="visible"/>
                                      </p:to>
                                    </p:set>
                                    <p:animEffect transition="in" filter="wipe(down)">
                                      <p:cBhvr>
                                        <p:cTn id="7" dur="580">
                                          <p:stCondLst>
                                            <p:cond delay="0"/>
                                          </p:stCondLst>
                                        </p:cTn>
                                        <p:tgtEl>
                                          <p:spTgt spid="116739">
                                            <p:txEl>
                                              <p:pRg st="0" end="0"/>
                                            </p:txEl>
                                          </p:spTgt>
                                        </p:tgtEl>
                                      </p:cBhvr>
                                    </p:animEffect>
                                    <p:anim calcmode="lin" valueType="num">
                                      <p:cBhvr>
                                        <p:cTn id="8" dur="1822" tmFilter="0,0; 0.14,0.36; 0.43,0.73; 0.71,0.91; 1.0,1.0">
                                          <p:stCondLst>
                                            <p:cond delay="0"/>
                                          </p:stCondLst>
                                        </p:cTn>
                                        <p:tgtEl>
                                          <p:spTgt spid="116739">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6739">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6739">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6739">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6739">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16739">
                                            <p:txEl>
                                              <p:pRg st="0" end="0"/>
                                            </p:txEl>
                                          </p:spTgt>
                                        </p:tgtEl>
                                      </p:cBhvr>
                                      <p:to x="100000" y="60000"/>
                                    </p:animScale>
                                    <p:animScale>
                                      <p:cBhvr>
                                        <p:cTn id="14" dur="166" decel="50000">
                                          <p:stCondLst>
                                            <p:cond delay="676"/>
                                          </p:stCondLst>
                                        </p:cTn>
                                        <p:tgtEl>
                                          <p:spTgt spid="116739">
                                            <p:txEl>
                                              <p:pRg st="0" end="0"/>
                                            </p:txEl>
                                          </p:spTgt>
                                        </p:tgtEl>
                                      </p:cBhvr>
                                      <p:to x="100000" y="100000"/>
                                    </p:animScale>
                                    <p:animScale>
                                      <p:cBhvr>
                                        <p:cTn id="15" dur="26">
                                          <p:stCondLst>
                                            <p:cond delay="1312"/>
                                          </p:stCondLst>
                                        </p:cTn>
                                        <p:tgtEl>
                                          <p:spTgt spid="116739">
                                            <p:txEl>
                                              <p:pRg st="0" end="0"/>
                                            </p:txEl>
                                          </p:spTgt>
                                        </p:tgtEl>
                                      </p:cBhvr>
                                      <p:to x="100000" y="80000"/>
                                    </p:animScale>
                                    <p:animScale>
                                      <p:cBhvr>
                                        <p:cTn id="16" dur="166" decel="50000">
                                          <p:stCondLst>
                                            <p:cond delay="1338"/>
                                          </p:stCondLst>
                                        </p:cTn>
                                        <p:tgtEl>
                                          <p:spTgt spid="116739">
                                            <p:txEl>
                                              <p:pRg st="0" end="0"/>
                                            </p:txEl>
                                          </p:spTgt>
                                        </p:tgtEl>
                                      </p:cBhvr>
                                      <p:to x="100000" y="100000"/>
                                    </p:animScale>
                                    <p:animScale>
                                      <p:cBhvr>
                                        <p:cTn id="17" dur="26">
                                          <p:stCondLst>
                                            <p:cond delay="1642"/>
                                          </p:stCondLst>
                                        </p:cTn>
                                        <p:tgtEl>
                                          <p:spTgt spid="116739">
                                            <p:txEl>
                                              <p:pRg st="0" end="0"/>
                                            </p:txEl>
                                          </p:spTgt>
                                        </p:tgtEl>
                                      </p:cBhvr>
                                      <p:to x="100000" y="90000"/>
                                    </p:animScale>
                                    <p:animScale>
                                      <p:cBhvr>
                                        <p:cTn id="18" dur="166" decel="50000">
                                          <p:stCondLst>
                                            <p:cond delay="1668"/>
                                          </p:stCondLst>
                                        </p:cTn>
                                        <p:tgtEl>
                                          <p:spTgt spid="116739">
                                            <p:txEl>
                                              <p:pRg st="0" end="0"/>
                                            </p:txEl>
                                          </p:spTgt>
                                        </p:tgtEl>
                                      </p:cBhvr>
                                      <p:to x="100000" y="100000"/>
                                    </p:animScale>
                                    <p:animScale>
                                      <p:cBhvr>
                                        <p:cTn id="19" dur="26">
                                          <p:stCondLst>
                                            <p:cond delay="1808"/>
                                          </p:stCondLst>
                                        </p:cTn>
                                        <p:tgtEl>
                                          <p:spTgt spid="116739">
                                            <p:txEl>
                                              <p:pRg st="0" end="0"/>
                                            </p:txEl>
                                          </p:spTgt>
                                        </p:tgtEl>
                                      </p:cBhvr>
                                      <p:to x="100000" y="95000"/>
                                    </p:animScale>
                                    <p:animScale>
                                      <p:cBhvr>
                                        <p:cTn id="20" dur="166" decel="50000">
                                          <p:stCondLst>
                                            <p:cond delay="1834"/>
                                          </p:stCondLst>
                                        </p:cTn>
                                        <p:tgtEl>
                                          <p:spTgt spid="116739">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16739">
                                            <p:txEl>
                                              <p:pRg st="1" end="1"/>
                                            </p:txEl>
                                          </p:spTgt>
                                        </p:tgtEl>
                                        <p:attrNameLst>
                                          <p:attrName>style.visibility</p:attrName>
                                        </p:attrNameLst>
                                      </p:cBhvr>
                                      <p:to>
                                        <p:strVal val="visible"/>
                                      </p:to>
                                    </p:set>
                                    <p:animEffect transition="in" filter="wipe(down)">
                                      <p:cBhvr>
                                        <p:cTn id="25" dur="580">
                                          <p:stCondLst>
                                            <p:cond delay="0"/>
                                          </p:stCondLst>
                                        </p:cTn>
                                        <p:tgtEl>
                                          <p:spTgt spid="116739">
                                            <p:txEl>
                                              <p:pRg st="1" end="1"/>
                                            </p:txEl>
                                          </p:spTgt>
                                        </p:tgtEl>
                                      </p:cBhvr>
                                    </p:animEffect>
                                    <p:anim calcmode="lin" valueType="num">
                                      <p:cBhvr>
                                        <p:cTn id="26" dur="1822" tmFilter="0,0; 0.14,0.36; 0.43,0.73; 0.71,0.91; 1.0,1.0">
                                          <p:stCondLst>
                                            <p:cond delay="0"/>
                                          </p:stCondLst>
                                        </p:cTn>
                                        <p:tgtEl>
                                          <p:spTgt spid="116739">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16739">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16739">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16739">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16739">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116739">
                                            <p:txEl>
                                              <p:pRg st="1" end="1"/>
                                            </p:txEl>
                                          </p:spTgt>
                                        </p:tgtEl>
                                      </p:cBhvr>
                                      <p:to x="100000" y="60000"/>
                                    </p:animScale>
                                    <p:animScale>
                                      <p:cBhvr>
                                        <p:cTn id="32" dur="166" decel="50000">
                                          <p:stCondLst>
                                            <p:cond delay="676"/>
                                          </p:stCondLst>
                                        </p:cTn>
                                        <p:tgtEl>
                                          <p:spTgt spid="116739">
                                            <p:txEl>
                                              <p:pRg st="1" end="1"/>
                                            </p:txEl>
                                          </p:spTgt>
                                        </p:tgtEl>
                                      </p:cBhvr>
                                      <p:to x="100000" y="100000"/>
                                    </p:animScale>
                                    <p:animScale>
                                      <p:cBhvr>
                                        <p:cTn id="33" dur="26">
                                          <p:stCondLst>
                                            <p:cond delay="1312"/>
                                          </p:stCondLst>
                                        </p:cTn>
                                        <p:tgtEl>
                                          <p:spTgt spid="116739">
                                            <p:txEl>
                                              <p:pRg st="1" end="1"/>
                                            </p:txEl>
                                          </p:spTgt>
                                        </p:tgtEl>
                                      </p:cBhvr>
                                      <p:to x="100000" y="80000"/>
                                    </p:animScale>
                                    <p:animScale>
                                      <p:cBhvr>
                                        <p:cTn id="34" dur="166" decel="50000">
                                          <p:stCondLst>
                                            <p:cond delay="1338"/>
                                          </p:stCondLst>
                                        </p:cTn>
                                        <p:tgtEl>
                                          <p:spTgt spid="116739">
                                            <p:txEl>
                                              <p:pRg st="1" end="1"/>
                                            </p:txEl>
                                          </p:spTgt>
                                        </p:tgtEl>
                                      </p:cBhvr>
                                      <p:to x="100000" y="100000"/>
                                    </p:animScale>
                                    <p:animScale>
                                      <p:cBhvr>
                                        <p:cTn id="35" dur="26">
                                          <p:stCondLst>
                                            <p:cond delay="1642"/>
                                          </p:stCondLst>
                                        </p:cTn>
                                        <p:tgtEl>
                                          <p:spTgt spid="116739">
                                            <p:txEl>
                                              <p:pRg st="1" end="1"/>
                                            </p:txEl>
                                          </p:spTgt>
                                        </p:tgtEl>
                                      </p:cBhvr>
                                      <p:to x="100000" y="90000"/>
                                    </p:animScale>
                                    <p:animScale>
                                      <p:cBhvr>
                                        <p:cTn id="36" dur="166" decel="50000">
                                          <p:stCondLst>
                                            <p:cond delay="1668"/>
                                          </p:stCondLst>
                                        </p:cTn>
                                        <p:tgtEl>
                                          <p:spTgt spid="116739">
                                            <p:txEl>
                                              <p:pRg st="1" end="1"/>
                                            </p:txEl>
                                          </p:spTgt>
                                        </p:tgtEl>
                                      </p:cBhvr>
                                      <p:to x="100000" y="100000"/>
                                    </p:animScale>
                                    <p:animScale>
                                      <p:cBhvr>
                                        <p:cTn id="37" dur="26">
                                          <p:stCondLst>
                                            <p:cond delay="1808"/>
                                          </p:stCondLst>
                                        </p:cTn>
                                        <p:tgtEl>
                                          <p:spTgt spid="116739">
                                            <p:txEl>
                                              <p:pRg st="1" end="1"/>
                                            </p:txEl>
                                          </p:spTgt>
                                        </p:tgtEl>
                                      </p:cBhvr>
                                      <p:to x="100000" y="95000"/>
                                    </p:animScale>
                                    <p:animScale>
                                      <p:cBhvr>
                                        <p:cTn id="38" dur="166" decel="50000">
                                          <p:stCondLst>
                                            <p:cond delay="1834"/>
                                          </p:stCondLst>
                                        </p:cTn>
                                        <p:tgtEl>
                                          <p:spTgt spid="116739">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16739">
                                            <p:txEl>
                                              <p:pRg st="2" end="2"/>
                                            </p:txEl>
                                          </p:spTgt>
                                        </p:tgtEl>
                                        <p:attrNameLst>
                                          <p:attrName>style.visibility</p:attrName>
                                        </p:attrNameLst>
                                      </p:cBhvr>
                                      <p:to>
                                        <p:strVal val="visible"/>
                                      </p:to>
                                    </p:set>
                                    <p:animEffect transition="in" filter="wipe(down)">
                                      <p:cBhvr>
                                        <p:cTn id="43" dur="580">
                                          <p:stCondLst>
                                            <p:cond delay="0"/>
                                          </p:stCondLst>
                                        </p:cTn>
                                        <p:tgtEl>
                                          <p:spTgt spid="116739">
                                            <p:txEl>
                                              <p:pRg st="2" end="2"/>
                                            </p:txEl>
                                          </p:spTgt>
                                        </p:tgtEl>
                                      </p:cBhvr>
                                    </p:animEffect>
                                    <p:anim calcmode="lin" valueType="num">
                                      <p:cBhvr>
                                        <p:cTn id="44" dur="1822" tmFilter="0,0; 0.14,0.36; 0.43,0.73; 0.71,0.91; 1.0,1.0">
                                          <p:stCondLst>
                                            <p:cond delay="0"/>
                                          </p:stCondLst>
                                        </p:cTn>
                                        <p:tgtEl>
                                          <p:spTgt spid="116739">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16739">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16739">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16739">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16739">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116739">
                                            <p:txEl>
                                              <p:pRg st="2" end="2"/>
                                            </p:txEl>
                                          </p:spTgt>
                                        </p:tgtEl>
                                      </p:cBhvr>
                                      <p:to x="100000" y="60000"/>
                                    </p:animScale>
                                    <p:animScale>
                                      <p:cBhvr>
                                        <p:cTn id="50" dur="166" decel="50000">
                                          <p:stCondLst>
                                            <p:cond delay="676"/>
                                          </p:stCondLst>
                                        </p:cTn>
                                        <p:tgtEl>
                                          <p:spTgt spid="116739">
                                            <p:txEl>
                                              <p:pRg st="2" end="2"/>
                                            </p:txEl>
                                          </p:spTgt>
                                        </p:tgtEl>
                                      </p:cBhvr>
                                      <p:to x="100000" y="100000"/>
                                    </p:animScale>
                                    <p:animScale>
                                      <p:cBhvr>
                                        <p:cTn id="51" dur="26">
                                          <p:stCondLst>
                                            <p:cond delay="1312"/>
                                          </p:stCondLst>
                                        </p:cTn>
                                        <p:tgtEl>
                                          <p:spTgt spid="116739">
                                            <p:txEl>
                                              <p:pRg st="2" end="2"/>
                                            </p:txEl>
                                          </p:spTgt>
                                        </p:tgtEl>
                                      </p:cBhvr>
                                      <p:to x="100000" y="80000"/>
                                    </p:animScale>
                                    <p:animScale>
                                      <p:cBhvr>
                                        <p:cTn id="52" dur="166" decel="50000">
                                          <p:stCondLst>
                                            <p:cond delay="1338"/>
                                          </p:stCondLst>
                                        </p:cTn>
                                        <p:tgtEl>
                                          <p:spTgt spid="116739">
                                            <p:txEl>
                                              <p:pRg st="2" end="2"/>
                                            </p:txEl>
                                          </p:spTgt>
                                        </p:tgtEl>
                                      </p:cBhvr>
                                      <p:to x="100000" y="100000"/>
                                    </p:animScale>
                                    <p:animScale>
                                      <p:cBhvr>
                                        <p:cTn id="53" dur="26">
                                          <p:stCondLst>
                                            <p:cond delay="1642"/>
                                          </p:stCondLst>
                                        </p:cTn>
                                        <p:tgtEl>
                                          <p:spTgt spid="116739">
                                            <p:txEl>
                                              <p:pRg st="2" end="2"/>
                                            </p:txEl>
                                          </p:spTgt>
                                        </p:tgtEl>
                                      </p:cBhvr>
                                      <p:to x="100000" y="90000"/>
                                    </p:animScale>
                                    <p:animScale>
                                      <p:cBhvr>
                                        <p:cTn id="54" dur="166" decel="50000">
                                          <p:stCondLst>
                                            <p:cond delay="1668"/>
                                          </p:stCondLst>
                                        </p:cTn>
                                        <p:tgtEl>
                                          <p:spTgt spid="116739">
                                            <p:txEl>
                                              <p:pRg st="2" end="2"/>
                                            </p:txEl>
                                          </p:spTgt>
                                        </p:tgtEl>
                                      </p:cBhvr>
                                      <p:to x="100000" y="100000"/>
                                    </p:animScale>
                                    <p:animScale>
                                      <p:cBhvr>
                                        <p:cTn id="55" dur="26">
                                          <p:stCondLst>
                                            <p:cond delay="1808"/>
                                          </p:stCondLst>
                                        </p:cTn>
                                        <p:tgtEl>
                                          <p:spTgt spid="116739">
                                            <p:txEl>
                                              <p:pRg st="2" end="2"/>
                                            </p:txEl>
                                          </p:spTgt>
                                        </p:tgtEl>
                                      </p:cBhvr>
                                      <p:to x="100000" y="95000"/>
                                    </p:animScale>
                                    <p:animScale>
                                      <p:cBhvr>
                                        <p:cTn id="56" dur="166" decel="50000">
                                          <p:stCondLst>
                                            <p:cond delay="1834"/>
                                          </p:stCondLst>
                                        </p:cTn>
                                        <p:tgtEl>
                                          <p:spTgt spid="116739">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16739">
                                            <p:txEl>
                                              <p:pRg st="3" end="3"/>
                                            </p:txEl>
                                          </p:spTgt>
                                        </p:tgtEl>
                                        <p:attrNameLst>
                                          <p:attrName>style.visibility</p:attrName>
                                        </p:attrNameLst>
                                      </p:cBhvr>
                                      <p:to>
                                        <p:strVal val="visible"/>
                                      </p:to>
                                    </p:set>
                                    <p:animEffect transition="in" filter="wipe(down)">
                                      <p:cBhvr>
                                        <p:cTn id="61" dur="580">
                                          <p:stCondLst>
                                            <p:cond delay="0"/>
                                          </p:stCondLst>
                                        </p:cTn>
                                        <p:tgtEl>
                                          <p:spTgt spid="116739">
                                            <p:txEl>
                                              <p:pRg st="3" end="3"/>
                                            </p:txEl>
                                          </p:spTgt>
                                        </p:tgtEl>
                                      </p:cBhvr>
                                    </p:animEffect>
                                    <p:anim calcmode="lin" valueType="num">
                                      <p:cBhvr>
                                        <p:cTn id="62" dur="1822" tmFilter="0,0; 0.14,0.36; 0.43,0.73; 0.71,0.91; 1.0,1.0">
                                          <p:stCondLst>
                                            <p:cond delay="0"/>
                                          </p:stCondLst>
                                        </p:cTn>
                                        <p:tgtEl>
                                          <p:spTgt spid="116739">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16739">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16739">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16739">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16739">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116739">
                                            <p:txEl>
                                              <p:pRg st="3" end="3"/>
                                            </p:txEl>
                                          </p:spTgt>
                                        </p:tgtEl>
                                      </p:cBhvr>
                                      <p:to x="100000" y="60000"/>
                                    </p:animScale>
                                    <p:animScale>
                                      <p:cBhvr>
                                        <p:cTn id="68" dur="166" decel="50000">
                                          <p:stCondLst>
                                            <p:cond delay="676"/>
                                          </p:stCondLst>
                                        </p:cTn>
                                        <p:tgtEl>
                                          <p:spTgt spid="116739">
                                            <p:txEl>
                                              <p:pRg st="3" end="3"/>
                                            </p:txEl>
                                          </p:spTgt>
                                        </p:tgtEl>
                                      </p:cBhvr>
                                      <p:to x="100000" y="100000"/>
                                    </p:animScale>
                                    <p:animScale>
                                      <p:cBhvr>
                                        <p:cTn id="69" dur="26">
                                          <p:stCondLst>
                                            <p:cond delay="1312"/>
                                          </p:stCondLst>
                                        </p:cTn>
                                        <p:tgtEl>
                                          <p:spTgt spid="116739">
                                            <p:txEl>
                                              <p:pRg st="3" end="3"/>
                                            </p:txEl>
                                          </p:spTgt>
                                        </p:tgtEl>
                                      </p:cBhvr>
                                      <p:to x="100000" y="80000"/>
                                    </p:animScale>
                                    <p:animScale>
                                      <p:cBhvr>
                                        <p:cTn id="70" dur="166" decel="50000">
                                          <p:stCondLst>
                                            <p:cond delay="1338"/>
                                          </p:stCondLst>
                                        </p:cTn>
                                        <p:tgtEl>
                                          <p:spTgt spid="116739">
                                            <p:txEl>
                                              <p:pRg st="3" end="3"/>
                                            </p:txEl>
                                          </p:spTgt>
                                        </p:tgtEl>
                                      </p:cBhvr>
                                      <p:to x="100000" y="100000"/>
                                    </p:animScale>
                                    <p:animScale>
                                      <p:cBhvr>
                                        <p:cTn id="71" dur="26">
                                          <p:stCondLst>
                                            <p:cond delay="1642"/>
                                          </p:stCondLst>
                                        </p:cTn>
                                        <p:tgtEl>
                                          <p:spTgt spid="116739">
                                            <p:txEl>
                                              <p:pRg st="3" end="3"/>
                                            </p:txEl>
                                          </p:spTgt>
                                        </p:tgtEl>
                                      </p:cBhvr>
                                      <p:to x="100000" y="90000"/>
                                    </p:animScale>
                                    <p:animScale>
                                      <p:cBhvr>
                                        <p:cTn id="72" dur="166" decel="50000">
                                          <p:stCondLst>
                                            <p:cond delay="1668"/>
                                          </p:stCondLst>
                                        </p:cTn>
                                        <p:tgtEl>
                                          <p:spTgt spid="116739">
                                            <p:txEl>
                                              <p:pRg st="3" end="3"/>
                                            </p:txEl>
                                          </p:spTgt>
                                        </p:tgtEl>
                                      </p:cBhvr>
                                      <p:to x="100000" y="100000"/>
                                    </p:animScale>
                                    <p:animScale>
                                      <p:cBhvr>
                                        <p:cTn id="73" dur="26">
                                          <p:stCondLst>
                                            <p:cond delay="1808"/>
                                          </p:stCondLst>
                                        </p:cTn>
                                        <p:tgtEl>
                                          <p:spTgt spid="116739">
                                            <p:txEl>
                                              <p:pRg st="3" end="3"/>
                                            </p:txEl>
                                          </p:spTgt>
                                        </p:tgtEl>
                                      </p:cBhvr>
                                      <p:to x="100000" y="95000"/>
                                    </p:animScale>
                                    <p:animScale>
                                      <p:cBhvr>
                                        <p:cTn id="74" dur="166" decel="50000">
                                          <p:stCondLst>
                                            <p:cond delay="1834"/>
                                          </p:stCondLst>
                                        </p:cTn>
                                        <p:tgtEl>
                                          <p:spTgt spid="116739">
                                            <p:txEl>
                                              <p:pRg st="3" end="3"/>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116739">
                                            <p:txEl>
                                              <p:pRg st="4" end="4"/>
                                            </p:txEl>
                                          </p:spTgt>
                                        </p:tgtEl>
                                        <p:attrNameLst>
                                          <p:attrName>style.visibility</p:attrName>
                                        </p:attrNameLst>
                                      </p:cBhvr>
                                      <p:to>
                                        <p:strVal val="visible"/>
                                      </p:to>
                                    </p:set>
                                    <p:animEffect transition="in" filter="wipe(down)">
                                      <p:cBhvr>
                                        <p:cTn id="79" dur="580">
                                          <p:stCondLst>
                                            <p:cond delay="0"/>
                                          </p:stCondLst>
                                        </p:cTn>
                                        <p:tgtEl>
                                          <p:spTgt spid="116739">
                                            <p:txEl>
                                              <p:pRg st="4" end="4"/>
                                            </p:txEl>
                                          </p:spTgt>
                                        </p:tgtEl>
                                      </p:cBhvr>
                                    </p:animEffect>
                                    <p:anim calcmode="lin" valueType="num">
                                      <p:cBhvr>
                                        <p:cTn id="80" dur="1822" tmFilter="0,0; 0.14,0.36; 0.43,0.73; 0.71,0.91; 1.0,1.0">
                                          <p:stCondLst>
                                            <p:cond delay="0"/>
                                          </p:stCondLst>
                                        </p:cTn>
                                        <p:tgtEl>
                                          <p:spTgt spid="116739">
                                            <p:txEl>
                                              <p:pRg st="4" end="4"/>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16739">
                                            <p:txEl>
                                              <p:pRg st="4" end="4"/>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16739">
                                            <p:txEl>
                                              <p:pRg st="4" end="4"/>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16739">
                                            <p:txEl>
                                              <p:pRg st="4" end="4"/>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16739">
                                            <p:txEl>
                                              <p:pRg st="4" end="4"/>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116739">
                                            <p:txEl>
                                              <p:pRg st="4" end="4"/>
                                            </p:txEl>
                                          </p:spTgt>
                                        </p:tgtEl>
                                      </p:cBhvr>
                                      <p:to x="100000" y="60000"/>
                                    </p:animScale>
                                    <p:animScale>
                                      <p:cBhvr>
                                        <p:cTn id="86" dur="166" decel="50000">
                                          <p:stCondLst>
                                            <p:cond delay="676"/>
                                          </p:stCondLst>
                                        </p:cTn>
                                        <p:tgtEl>
                                          <p:spTgt spid="116739">
                                            <p:txEl>
                                              <p:pRg st="4" end="4"/>
                                            </p:txEl>
                                          </p:spTgt>
                                        </p:tgtEl>
                                      </p:cBhvr>
                                      <p:to x="100000" y="100000"/>
                                    </p:animScale>
                                    <p:animScale>
                                      <p:cBhvr>
                                        <p:cTn id="87" dur="26">
                                          <p:stCondLst>
                                            <p:cond delay="1312"/>
                                          </p:stCondLst>
                                        </p:cTn>
                                        <p:tgtEl>
                                          <p:spTgt spid="116739">
                                            <p:txEl>
                                              <p:pRg st="4" end="4"/>
                                            </p:txEl>
                                          </p:spTgt>
                                        </p:tgtEl>
                                      </p:cBhvr>
                                      <p:to x="100000" y="80000"/>
                                    </p:animScale>
                                    <p:animScale>
                                      <p:cBhvr>
                                        <p:cTn id="88" dur="166" decel="50000">
                                          <p:stCondLst>
                                            <p:cond delay="1338"/>
                                          </p:stCondLst>
                                        </p:cTn>
                                        <p:tgtEl>
                                          <p:spTgt spid="116739">
                                            <p:txEl>
                                              <p:pRg st="4" end="4"/>
                                            </p:txEl>
                                          </p:spTgt>
                                        </p:tgtEl>
                                      </p:cBhvr>
                                      <p:to x="100000" y="100000"/>
                                    </p:animScale>
                                    <p:animScale>
                                      <p:cBhvr>
                                        <p:cTn id="89" dur="26">
                                          <p:stCondLst>
                                            <p:cond delay="1642"/>
                                          </p:stCondLst>
                                        </p:cTn>
                                        <p:tgtEl>
                                          <p:spTgt spid="116739">
                                            <p:txEl>
                                              <p:pRg st="4" end="4"/>
                                            </p:txEl>
                                          </p:spTgt>
                                        </p:tgtEl>
                                      </p:cBhvr>
                                      <p:to x="100000" y="90000"/>
                                    </p:animScale>
                                    <p:animScale>
                                      <p:cBhvr>
                                        <p:cTn id="90" dur="166" decel="50000">
                                          <p:stCondLst>
                                            <p:cond delay="1668"/>
                                          </p:stCondLst>
                                        </p:cTn>
                                        <p:tgtEl>
                                          <p:spTgt spid="116739">
                                            <p:txEl>
                                              <p:pRg st="4" end="4"/>
                                            </p:txEl>
                                          </p:spTgt>
                                        </p:tgtEl>
                                      </p:cBhvr>
                                      <p:to x="100000" y="100000"/>
                                    </p:animScale>
                                    <p:animScale>
                                      <p:cBhvr>
                                        <p:cTn id="91" dur="26">
                                          <p:stCondLst>
                                            <p:cond delay="1808"/>
                                          </p:stCondLst>
                                        </p:cTn>
                                        <p:tgtEl>
                                          <p:spTgt spid="116739">
                                            <p:txEl>
                                              <p:pRg st="4" end="4"/>
                                            </p:txEl>
                                          </p:spTgt>
                                        </p:tgtEl>
                                      </p:cBhvr>
                                      <p:to x="100000" y="95000"/>
                                    </p:animScale>
                                    <p:animScale>
                                      <p:cBhvr>
                                        <p:cTn id="92" dur="166" decel="50000">
                                          <p:stCondLst>
                                            <p:cond delay="1834"/>
                                          </p:stCondLst>
                                        </p:cTn>
                                        <p:tgtEl>
                                          <p:spTgt spid="116739">
                                            <p:txEl>
                                              <p:pRg st="4" end="4"/>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116739">
                                            <p:txEl>
                                              <p:pRg st="5" end="5"/>
                                            </p:txEl>
                                          </p:spTgt>
                                        </p:tgtEl>
                                        <p:attrNameLst>
                                          <p:attrName>style.visibility</p:attrName>
                                        </p:attrNameLst>
                                      </p:cBhvr>
                                      <p:to>
                                        <p:strVal val="visible"/>
                                      </p:to>
                                    </p:set>
                                    <p:animEffect transition="in" filter="wipe(down)">
                                      <p:cBhvr>
                                        <p:cTn id="97" dur="580">
                                          <p:stCondLst>
                                            <p:cond delay="0"/>
                                          </p:stCondLst>
                                        </p:cTn>
                                        <p:tgtEl>
                                          <p:spTgt spid="116739">
                                            <p:txEl>
                                              <p:pRg st="5" end="5"/>
                                            </p:txEl>
                                          </p:spTgt>
                                        </p:tgtEl>
                                      </p:cBhvr>
                                    </p:animEffect>
                                    <p:anim calcmode="lin" valueType="num">
                                      <p:cBhvr>
                                        <p:cTn id="98" dur="1822" tmFilter="0,0; 0.14,0.36; 0.43,0.73; 0.71,0.91; 1.0,1.0">
                                          <p:stCondLst>
                                            <p:cond delay="0"/>
                                          </p:stCondLst>
                                        </p:cTn>
                                        <p:tgtEl>
                                          <p:spTgt spid="116739">
                                            <p:txEl>
                                              <p:pRg st="5" end="5"/>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16739">
                                            <p:txEl>
                                              <p:pRg st="5" end="5"/>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16739">
                                            <p:txEl>
                                              <p:pRg st="5" end="5"/>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16739">
                                            <p:txEl>
                                              <p:pRg st="5" end="5"/>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16739">
                                            <p:txEl>
                                              <p:pRg st="5" end="5"/>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116739">
                                            <p:txEl>
                                              <p:pRg st="5" end="5"/>
                                            </p:txEl>
                                          </p:spTgt>
                                        </p:tgtEl>
                                      </p:cBhvr>
                                      <p:to x="100000" y="60000"/>
                                    </p:animScale>
                                    <p:animScale>
                                      <p:cBhvr>
                                        <p:cTn id="104" dur="166" decel="50000">
                                          <p:stCondLst>
                                            <p:cond delay="676"/>
                                          </p:stCondLst>
                                        </p:cTn>
                                        <p:tgtEl>
                                          <p:spTgt spid="116739">
                                            <p:txEl>
                                              <p:pRg st="5" end="5"/>
                                            </p:txEl>
                                          </p:spTgt>
                                        </p:tgtEl>
                                      </p:cBhvr>
                                      <p:to x="100000" y="100000"/>
                                    </p:animScale>
                                    <p:animScale>
                                      <p:cBhvr>
                                        <p:cTn id="105" dur="26">
                                          <p:stCondLst>
                                            <p:cond delay="1312"/>
                                          </p:stCondLst>
                                        </p:cTn>
                                        <p:tgtEl>
                                          <p:spTgt spid="116739">
                                            <p:txEl>
                                              <p:pRg st="5" end="5"/>
                                            </p:txEl>
                                          </p:spTgt>
                                        </p:tgtEl>
                                      </p:cBhvr>
                                      <p:to x="100000" y="80000"/>
                                    </p:animScale>
                                    <p:animScale>
                                      <p:cBhvr>
                                        <p:cTn id="106" dur="166" decel="50000">
                                          <p:stCondLst>
                                            <p:cond delay="1338"/>
                                          </p:stCondLst>
                                        </p:cTn>
                                        <p:tgtEl>
                                          <p:spTgt spid="116739">
                                            <p:txEl>
                                              <p:pRg st="5" end="5"/>
                                            </p:txEl>
                                          </p:spTgt>
                                        </p:tgtEl>
                                      </p:cBhvr>
                                      <p:to x="100000" y="100000"/>
                                    </p:animScale>
                                    <p:animScale>
                                      <p:cBhvr>
                                        <p:cTn id="107" dur="26">
                                          <p:stCondLst>
                                            <p:cond delay="1642"/>
                                          </p:stCondLst>
                                        </p:cTn>
                                        <p:tgtEl>
                                          <p:spTgt spid="116739">
                                            <p:txEl>
                                              <p:pRg st="5" end="5"/>
                                            </p:txEl>
                                          </p:spTgt>
                                        </p:tgtEl>
                                      </p:cBhvr>
                                      <p:to x="100000" y="90000"/>
                                    </p:animScale>
                                    <p:animScale>
                                      <p:cBhvr>
                                        <p:cTn id="108" dur="166" decel="50000">
                                          <p:stCondLst>
                                            <p:cond delay="1668"/>
                                          </p:stCondLst>
                                        </p:cTn>
                                        <p:tgtEl>
                                          <p:spTgt spid="116739">
                                            <p:txEl>
                                              <p:pRg st="5" end="5"/>
                                            </p:txEl>
                                          </p:spTgt>
                                        </p:tgtEl>
                                      </p:cBhvr>
                                      <p:to x="100000" y="100000"/>
                                    </p:animScale>
                                    <p:animScale>
                                      <p:cBhvr>
                                        <p:cTn id="109" dur="26">
                                          <p:stCondLst>
                                            <p:cond delay="1808"/>
                                          </p:stCondLst>
                                        </p:cTn>
                                        <p:tgtEl>
                                          <p:spTgt spid="116739">
                                            <p:txEl>
                                              <p:pRg st="5" end="5"/>
                                            </p:txEl>
                                          </p:spTgt>
                                        </p:tgtEl>
                                      </p:cBhvr>
                                      <p:to x="100000" y="95000"/>
                                    </p:animScale>
                                    <p:animScale>
                                      <p:cBhvr>
                                        <p:cTn id="110" dur="166" decel="50000">
                                          <p:stCondLst>
                                            <p:cond delay="1834"/>
                                          </p:stCondLst>
                                        </p:cTn>
                                        <p:tgtEl>
                                          <p:spTgt spid="116739">
                                            <p:txEl>
                                              <p:pRg st="5" end="5"/>
                                            </p:txEl>
                                          </p:spTgt>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nodeType="clickEffect">
                                  <p:stCondLst>
                                    <p:cond delay="0"/>
                                  </p:stCondLst>
                                  <p:childTnLst>
                                    <p:set>
                                      <p:cBhvr>
                                        <p:cTn id="114" dur="1" fill="hold">
                                          <p:stCondLst>
                                            <p:cond delay="0"/>
                                          </p:stCondLst>
                                        </p:cTn>
                                        <p:tgtEl>
                                          <p:spTgt spid="116739">
                                            <p:txEl>
                                              <p:pRg st="6" end="6"/>
                                            </p:txEl>
                                          </p:spTgt>
                                        </p:tgtEl>
                                        <p:attrNameLst>
                                          <p:attrName>style.visibility</p:attrName>
                                        </p:attrNameLst>
                                      </p:cBhvr>
                                      <p:to>
                                        <p:strVal val="visible"/>
                                      </p:to>
                                    </p:set>
                                    <p:animEffect transition="in" filter="wipe(down)">
                                      <p:cBhvr>
                                        <p:cTn id="115" dur="580">
                                          <p:stCondLst>
                                            <p:cond delay="0"/>
                                          </p:stCondLst>
                                        </p:cTn>
                                        <p:tgtEl>
                                          <p:spTgt spid="116739">
                                            <p:txEl>
                                              <p:pRg st="6" end="6"/>
                                            </p:txEl>
                                          </p:spTgt>
                                        </p:tgtEl>
                                      </p:cBhvr>
                                    </p:animEffect>
                                    <p:anim calcmode="lin" valueType="num">
                                      <p:cBhvr>
                                        <p:cTn id="116" dur="1822" tmFilter="0,0; 0.14,0.36; 0.43,0.73; 0.71,0.91; 1.0,1.0">
                                          <p:stCondLst>
                                            <p:cond delay="0"/>
                                          </p:stCondLst>
                                        </p:cTn>
                                        <p:tgtEl>
                                          <p:spTgt spid="116739">
                                            <p:txEl>
                                              <p:pRg st="6" end="6"/>
                                            </p:txEl>
                                          </p:spTgt>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116739">
                                            <p:txEl>
                                              <p:pRg st="6" end="6"/>
                                            </p:txEl>
                                          </p:spTgt>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116739">
                                            <p:txEl>
                                              <p:pRg st="6" end="6"/>
                                            </p:txEl>
                                          </p:spTgt>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116739">
                                            <p:txEl>
                                              <p:pRg st="6" end="6"/>
                                            </p:txEl>
                                          </p:spTgt>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116739">
                                            <p:txEl>
                                              <p:pRg st="6" end="6"/>
                                            </p:txEl>
                                          </p:spTgt>
                                        </p:tgtEl>
                                        <p:attrNameLst>
                                          <p:attrName>ppt_y</p:attrName>
                                        </p:attrNameLst>
                                      </p:cBhvr>
                                      <p:tavLst>
                                        <p:tav tm="0" fmla="#ppt_y-sin(pi*$)/81">
                                          <p:val>
                                            <p:fltVal val="0"/>
                                          </p:val>
                                        </p:tav>
                                        <p:tav tm="100000">
                                          <p:val>
                                            <p:fltVal val="1"/>
                                          </p:val>
                                        </p:tav>
                                      </p:tavLst>
                                    </p:anim>
                                    <p:animScale>
                                      <p:cBhvr>
                                        <p:cTn id="121" dur="26">
                                          <p:stCondLst>
                                            <p:cond delay="650"/>
                                          </p:stCondLst>
                                        </p:cTn>
                                        <p:tgtEl>
                                          <p:spTgt spid="116739">
                                            <p:txEl>
                                              <p:pRg st="6" end="6"/>
                                            </p:txEl>
                                          </p:spTgt>
                                        </p:tgtEl>
                                      </p:cBhvr>
                                      <p:to x="100000" y="60000"/>
                                    </p:animScale>
                                    <p:animScale>
                                      <p:cBhvr>
                                        <p:cTn id="122" dur="166" decel="50000">
                                          <p:stCondLst>
                                            <p:cond delay="676"/>
                                          </p:stCondLst>
                                        </p:cTn>
                                        <p:tgtEl>
                                          <p:spTgt spid="116739">
                                            <p:txEl>
                                              <p:pRg st="6" end="6"/>
                                            </p:txEl>
                                          </p:spTgt>
                                        </p:tgtEl>
                                      </p:cBhvr>
                                      <p:to x="100000" y="100000"/>
                                    </p:animScale>
                                    <p:animScale>
                                      <p:cBhvr>
                                        <p:cTn id="123" dur="26">
                                          <p:stCondLst>
                                            <p:cond delay="1312"/>
                                          </p:stCondLst>
                                        </p:cTn>
                                        <p:tgtEl>
                                          <p:spTgt spid="116739">
                                            <p:txEl>
                                              <p:pRg st="6" end="6"/>
                                            </p:txEl>
                                          </p:spTgt>
                                        </p:tgtEl>
                                      </p:cBhvr>
                                      <p:to x="100000" y="80000"/>
                                    </p:animScale>
                                    <p:animScale>
                                      <p:cBhvr>
                                        <p:cTn id="124" dur="166" decel="50000">
                                          <p:stCondLst>
                                            <p:cond delay="1338"/>
                                          </p:stCondLst>
                                        </p:cTn>
                                        <p:tgtEl>
                                          <p:spTgt spid="116739">
                                            <p:txEl>
                                              <p:pRg st="6" end="6"/>
                                            </p:txEl>
                                          </p:spTgt>
                                        </p:tgtEl>
                                      </p:cBhvr>
                                      <p:to x="100000" y="100000"/>
                                    </p:animScale>
                                    <p:animScale>
                                      <p:cBhvr>
                                        <p:cTn id="125" dur="26">
                                          <p:stCondLst>
                                            <p:cond delay="1642"/>
                                          </p:stCondLst>
                                        </p:cTn>
                                        <p:tgtEl>
                                          <p:spTgt spid="116739">
                                            <p:txEl>
                                              <p:pRg st="6" end="6"/>
                                            </p:txEl>
                                          </p:spTgt>
                                        </p:tgtEl>
                                      </p:cBhvr>
                                      <p:to x="100000" y="90000"/>
                                    </p:animScale>
                                    <p:animScale>
                                      <p:cBhvr>
                                        <p:cTn id="126" dur="166" decel="50000">
                                          <p:stCondLst>
                                            <p:cond delay="1668"/>
                                          </p:stCondLst>
                                        </p:cTn>
                                        <p:tgtEl>
                                          <p:spTgt spid="116739">
                                            <p:txEl>
                                              <p:pRg st="6" end="6"/>
                                            </p:txEl>
                                          </p:spTgt>
                                        </p:tgtEl>
                                      </p:cBhvr>
                                      <p:to x="100000" y="100000"/>
                                    </p:animScale>
                                    <p:animScale>
                                      <p:cBhvr>
                                        <p:cTn id="127" dur="26">
                                          <p:stCondLst>
                                            <p:cond delay="1808"/>
                                          </p:stCondLst>
                                        </p:cTn>
                                        <p:tgtEl>
                                          <p:spTgt spid="116739">
                                            <p:txEl>
                                              <p:pRg st="6" end="6"/>
                                            </p:txEl>
                                          </p:spTgt>
                                        </p:tgtEl>
                                      </p:cBhvr>
                                      <p:to x="100000" y="95000"/>
                                    </p:animScale>
                                    <p:animScale>
                                      <p:cBhvr>
                                        <p:cTn id="128" dur="166" decel="50000">
                                          <p:stCondLst>
                                            <p:cond delay="1834"/>
                                          </p:stCondLst>
                                        </p:cTn>
                                        <p:tgtEl>
                                          <p:spTgt spid="116739">
                                            <p:txEl>
                                              <p:pRg st="6" end="6"/>
                                            </p:txEl>
                                          </p:spTgt>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nodeType="clickEffect">
                                  <p:stCondLst>
                                    <p:cond delay="0"/>
                                  </p:stCondLst>
                                  <p:childTnLst>
                                    <p:set>
                                      <p:cBhvr>
                                        <p:cTn id="132" dur="1" fill="hold">
                                          <p:stCondLst>
                                            <p:cond delay="0"/>
                                          </p:stCondLst>
                                        </p:cTn>
                                        <p:tgtEl>
                                          <p:spTgt spid="116739">
                                            <p:txEl>
                                              <p:pRg st="7" end="7"/>
                                            </p:txEl>
                                          </p:spTgt>
                                        </p:tgtEl>
                                        <p:attrNameLst>
                                          <p:attrName>style.visibility</p:attrName>
                                        </p:attrNameLst>
                                      </p:cBhvr>
                                      <p:to>
                                        <p:strVal val="visible"/>
                                      </p:to>
                                    </p:set>
                                    <p:animEffect transition="in" filter="wipe(down)">
                                      <p:cBhvr>
                                        <p:cTn id="133" dur="580">
                                          <p:stCondLst>
                                            <p:cond delay="0"/>
                                          </p:stCondLst>
                                        </p:cTn>
                                        <p:tgtEl>
                                          <p:spTgt spid="116739">
                                            <p:txEl>
                                              <p:pRg st="7" end="7"/>
                                            </p:txEl>
                                          </p:spTgt>
                                        </p:tgtEl>
                                      </p:cBhvr>
                                    </p:animEffect>
                                    <p:anim calcmode="lin" valueType="num">
                                      <p:cBhvr>
                                        <p:cTn id="134" dur="1822" tmFilter="0,0; 0.14,0.36; 0.43,0.73; 0.71,0.91; 1.0,1.0">
                                          <p:stCondLst>
                                            <p:cond delay="0"/>
                                          </p:stCondLst>
                                        </p:cTn>
                                        <p:tgtEl>
                                          <p:spTgt spid="116739">
                                            <p:txEl>
                                              <p:pRg st="7" end="7"/>
                                            </p:txEl>
                                          </p:spTgt>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116739">
                                            <p:txEl>
                                              <p:pRg st="7" end="7"/>
                                            </p:txEl>
                                          </p:spTgt>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116739">
                                            <p:txEl>
                                              <p:pRg st="7" end="7"/>
                                            </p:txEl>
                                          </p:spTgt>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116739">
                                            <p:txEl>
                                              <p:pRg st="7" end="7"/>
                                            </p:txEl>
                                          </p:spTgt>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116739">
                                            <p:txEl>
                                              <p:pRg st="7" end="7"/>
                                            </p:txEl>
                                          </p:spTgt>
                                        </p:tgtEl>
                                        <p:attrNameLst>
                                          <p:attrName>ppt_y</p:attrName>
                                        </p:attrNameLst>
                                      </p:cBhvr>
                                      <p:tavLst>
                                        <p:tav tm="0" fmla="#ppt_y-sin(pi*$)/81">
                                          <p:val>
                                            <p:fltVal val="0"/>
                                          </p:val>
                                        </p:tav>
                                        <p:tav tm="100000">
                                          <p:val>
                                            <p:fltVal val="1"/>
                                          </p:val>
                                        </p:tav>
                                      </p:tavLst>
                                    </p:anim>
                                    <p:animScale>
                                      <p:cBhvr>
                                        <p:cTn id="139" dur="26">
                                          <p:stCondLst>
                                            <p:cond delay="650"/>
                                          </p:stCondLst>
                                        </p:cTn>
                                        <p:tgtEl>
                                          <p:spTgt spid="116739">
                                            <p:txEl>
                                              <p:pRg st="7" end="7"/>
                                            </p:txEl>
                                          </p:spTgt>
                                        </p:tgtEl>
                                      </p:cBhvr>
                                      <p:to x="100000" y="60000"/>
                                    </p:animScale>
                                    <p:animScale>
                                      <p:cBhvr>
                                        <p:cTn id="140" dur="166" decel="50000">
                                          <p:stCondLst>
                                            <p:cond delay="676"/>
                                          </p:stCondLst>
                                        </p:cTn>
                                        <p:tgtEl>
                                          <p:spTgt spid="116739">
                                            <p:txEl>
                                              <p:pRg st="7" end="7"/>
                                            </p:txEl>
                                          </p:spTgt>
                                        </p:tgtEl>
                                      </p:cBhvr>
                                      <p:to x="100000" y="100000"/>
                                    </p:animScale>
                                    <p:animScale>
                                      <p:cBhvr>
                                        <p:cTn id="141" dur="26">
                                          <p:stCondLst>
                                            <p:cond delay="1312"/>
                                          </p:stCondLst>
                                        </p:cTn>
                                        <p:tgtEl>
                                          <p:spTgt spid="116739">
                                            <p:txEl>
                                              <p:pRg st="7" end="7"/>
                                            </p:txEl>
                                          </p:spTgt>
                                        </p:tgtEl>
                                      </p:cBhvr>
                                      <p:to x="100000" y="80000"/>
                                    </p:animScale>
                                    <p:animScale>
                                      <p:cBhvr>
                                        <p:cTn id="142" dur="166" decel="50000">
                                          <p:stCondLst>
                                            <p:cond delay="1338"/>
                                          </p:stCondLst>
                                        </p:cTn>
                                        <p:tgtEl>
                                          <p:spTgt spid="116739">
                                            <p:txEl>
                                              <p:pRg st="7" end="7"/>
                                            </p:txEl>
                                          </p:spTgt>
                                        </p:tgtEl>
                                      </p:cBhvr>
                                      <p:to x="100000" y="100000"/>
                                    </p:animScale>
                                    <p:animScale>
                                      <p:cBhvr>
                                        <p:cTn id="143" dur="26">
                                          <p:stCondLst>
                                            <p:cond delay="1642"/>
                                          </p:stCondLst>
                                        </p:cTn>
                                        <p:tgtEl>
                                          <p:spTgt spid="116739">
                                            <p:txEl>
                                              <p:pRg st="7" end="7"/>
                                            </p:txEl>
                                          </p:spTgt>
                                        </p:tgtEl>
                                      </p:cBhvr>
                                      <p:to x="100000" y="90000"/>
                                    </p:animScale>
                                    <p:animScale>
                                      <p:cBhvr>
                                        <p:cTn id="144" dur="166" decel="50000">
                                          <p:stCondLst>
                                            <p:cond delay="1668"/>
                                          </p:stCondLst>
                                        </p:cTn>
                                        <p:tgtEl>
                                          <p:spTgt spid="116739">
                                            <p:txEl>
                                              <p:pRg st="7" end="7"/>
                                            </p:txEl>
                                          </p:spTgt>
                                        </p:tgtEl>
                                      </p:cBhvr>
                                      <p:to x="100000" y="100000"/>
                                    </p:animScale>
                                    <p:animScale>
                                      <p:cBhvr>
                                        <p:cTn id="145" dur="26">
                                          <p:stCondLst>
                                            <p:cond delay="1808"/>
                                          </p:stCondLst>
                                        </p:cTn>
                                        <p:tgtEl>
                                          <p:spTgt spid="116739">
                                            <p:txEl>
                                              <p:pRg st="7" end="7"/>
                                            </p:txEl>
                                          </p:spTgt>
                                        </p:tgtEl>
                                      </p:cBhvr>
                                      <p:to x="100000" y="95000"/>
                                    </p:animScale>
                                    <p:animScale>
                                      <p:cBhvr>
                                        <p:cTn id="146" dur="166" decel="50000">
                                          <p:stCondLst>
                                            <p:cond delay="1834"/>
                                          </p:stCondLst>
                                        </p:cTn>
                                        <p:tgtEl>
                                          <p:spTgt spid="116739">
                                            <p:txEl>
                                              <p:pRg st="7" end="7"/>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533400"/>
            <a:ext cx="8534400" cy="5078313"/>
          </a:xfrm>
          <a:prstGeom prst="rect">
            <a:avLst/>
          </a:prstGeom>
          <a:noFill/>
        </p:spPr>
        <p:txBody>
          <a:bodyPr wrap="square" rtlCol="0">
            <a:spAutoFit/>
          </a:bodyPr>
          <a:lstStyle/>
          <a:p>
            <a:endParaRPr lang="en-US" u="sng" dirty="0" smtClean="0"/>
          </a:p>
          <a:p>
            <a:pPr marL="214313" indent="-214313">
              <a:buFont typeface="Arial" panose="020B0604020202020204" pitchFamily="34" charset="0"/>
              <a:buChar char="•"/>
            </a:pPr>
            <a:r>
              <a:rPr lang="en-US" b="1" dirty="0" smtClean="0"/>
              <a:t>Genitourinary Surgery/Urologic </a:t>
            </a:r>
            <a:r>
              <a:rPr lang="en-US" dirty="0" smtClean="0"/>
              <a:t>– Urology is following, had a 	genitourinary surgery </a:t>
            </a:r>
            <a:r>
              <a:rPr lang="en-US" u="sng" dirty="0" smtClean="0"/>
              <a:t>ONLY</a:t>
            </a:r>
            <a:r>
              <a:rPr lang="en-US" dirty="0" smtClean="0"/>
              <a:t>. MD to order discontinuation.</a:t>
            </a:r>
          </a:p>
          <a:p>
            <a:endParaRPr lang="en-US" dirty="0" smtClean="0"/>
          </a:p>
          <a:p>
            <a:pPr marL="214313" indent="-214313">
              <a:buFont typeface="Arial" panose="020B0604020202020204" pitchFamily="34" charset="0"/>
              <a:buChar char="•"/>
            </a:pPr>
            <a:r>
              <a:rPr lang="en-US" b="1" dirty="0" smtClean="0"/>
              <a:t>Chronic –</a:t>
            </a:r>
            <a:r>
              <a:rPr lang="en-US" dirty="0" smtClean="0"/>
              <a:t> Neurogenic bladder, chronic at home. Replace if not functioning.</a:t>
            </a:r>
          </a:p>
          <a:p>
            <a:endParaRPr lang="en-US" dirty="0" smtClean="0"/>
          </a:p>
          <a:p>
            <a:pPr marL="214313" indent="-214313">
              <a:buFont typeface="Arial" panose="020B0604020202020204" pitchFamily="34" charset="0"/>
              <a:buChar char="•"/>
            </a:pPr>
            <a:r>
              <a:rPr lang="en-US" b="1" dirty="0" smtClean="0"/>
              <a:t>Perioperative – </a:t>
            </a:r>
            <a:r>
              <a:rPr lang="en-US" dirty="0" smtClean="0"/>
              <a:t>Covers pre-op, intra-op, and post-op. Must be discontinued 			within 24 to 48 hours post-op.</a:t>
            </a:r>
          </a:p>
          <a:p>
            <a:endParaRPr lang="en-US" dirty="0" smtClean="0"/>
          </a:p>
          <a:p>
            <a:pPr marL="214313" indent="-214313">
              <a:buFont typeface="Arial" panose="020B0604020202020204" pitchFamily="34" charset="0"/>
              <a:buChar char="•"/>
            </a:pPr>
            <a:r>
              <a:rPr lang="en-US" b="1" dirty="0" smtClean="0"/>
              <a:t>Acute Urinary Retention – </a:t>
            </a:r>
            <a:r>
              <a:rPr lang="en-US" dirty="0" smtClean="0"/>
              <a:t>24-48 hours only. Voiding trial to take place after 			allotted time.</a:t>
            </a:r>
          </a:p>
          <a:p>
            <a:endParaRPr lang="en-US" dirty="0" smtClean="0"/>
          </a:p>
          <a:p>
            <a:pPr marL="214313" indent="-214313">
              <a:buFont typeface="Arial" panose="020B0604020202020204" pitchFamily="34" charset="0"/>
              <a:buChar char="•"/>
            </a:pPr>
            <a:r>
              <a:rPr lang="en-US" b="1" dirty="0" smtClean="0"/>
              <a:t>Hospice/Palliative – </a:t>
            </a:r>
            <a:r>
              <a:rPr lang="en-US" dirty="0" smtClean="0"/>
              <a:t>Limitations of treatments (no lab tests) in place.</a:t>
            </a:r>
          </a:p>
          <a:p>
            <a:endParaRPr lang="en-US" dirty="0" smtClean="0"/>
          </a:p>
          <a:p>
            <a:pPr marL="214313" indent="-214313">
              <a:buFont typeface="Arial" panose="020B0604020202020204" pitchFamily="34" charset="0"/>
              <a:buChar char="•"/>
            </a:pPr>
            <a:r>
              <a:rPr lang="en-US" b="1" dirty="0" smtClean="0"/>
              <a:t>Perineal Pressure Injury – </a:t>
            </a:r>
            <a:r>
              <a:rPr lang="en-US" dirty="0" smtClean="0"/>
              <a:t>Stage 3 or greater. Must be reordered every 5 days.</a:t>
            </a:r>
          </a:p>
          <a:p>
            <a:endParaRPr lang="en-US" b="1" dirty="0" smtClean="0"/>
          </a:p>
          <a:p>
            <a:pPr marL="214313" indent="-214313">
              <a:buFont typeface="Arial" panose="020B0604020202020204" pitchFamily="34" charset="0"/>
              <a:buChar char="•"/>
            </a:pPr>
            <a:r>
              <a:rPr lang="en-US" b="1" dirty="0" smtClean="0"/>
              <a:t>Strict I&amp;O for Med/Surg or Critical Care- </a:t>
            </a:r>
            <a:r>
              <a:rPr lang="en-US" dirty="0" smtClean="0"/>
              <a:t>CC Foleys need to be reordered 						every 48 hours, M/S every 24 hours</a:t>
            </a:r>
          </a:p>
        </p:txBody>
      </p:sp>
      <p:sp>
        <p:nvSpPr>
          <p:cNvPr id="4" name="Title 1"/>
          <p:cNvSpPr txBox="1">
            <a:spLocks/>
          </p:cNvSpPr>
          <p:nvPr/>
        </p:nvSpPr>
        <p:spPr>
          <a:xfrm>
            <a:off x="838200" y="1"/>
            <a:ext cx="5794948" cy="7620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100" u="sng" dirty="0">
                <a:solidFill>
                  <a:srgbClr val="C00000"/>
                </a:solidFill>
              </a:rPr>
              <a:t>Acceptable Indications For A Urinary Catheter</a:t>
            </a:r>
          </a:p>
        </p:txBody>
      </p:sp>
    </p:spTree>
    <p:extLst>
      <p:ext uri="{BB962C8B-B14F-4D97-AF65-F5344CB8AC3E}">
        <p14:creationId xmlns:p14="http://schemas.microsoft.com/office/powerpoint/2010/main" val="3613040833"/>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219200"/>
            <a:ext cx="7772400" cy="1470025"/>
          </a:xfrm>
        </p:spPr>
        <p:txBody>
          <a:bodyPr/>
          <a:lstStyle/>
          <a:p>
            <a:r>
              <a:rPr lang="en-US" dirty="0" smtClean="0"/>
              <a:t>Urinary Catheter Policy</a:t>
            </a:r>
            <a:br>
              <a:rPr lang="en-US" dirty="0" smtClean="0"/>
            </a:br>
            <a:r>
              <a:rPr lang="en-US" dirty="0" smtClean="0"/>
              <a:t>CSC0017</a:t>
            </a:r>
            <a:endParaRPr lang="en-US" dirty="0"/>
          </a:p>
        </p:txBody>
      </p:sp>
      <p:sp>
        <p:nvSpPr>
          <p:cNvPr id="3" name="Subtitle 2"/>
          <p:cNvSpPr>
            <a:spLocks noGrp="1"/>
          </p:cNvSpPr>
          <p:nvPr>
            <p:ph type="subTitle" idx="1"/>
          </p:nvPr>
        </p:nvSpPr>
        <p:spPr>
          <a:xfrm>
            <a:off x="1295400" y="2792412"/>
            <a:ext cx="6400800" cy="1752600"/>
          </a:xfrm>
        </p:spPr>
        <p:txBody>
          <a:bodyPr/>
          <a:lstStyle/>
          <a:p>
            <a:r>
              <a:rPr lang="en-US" dirty="0" smtClean="0"/>
              <a:t>Know the policy before you send a urine culture from a Foley</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5600" y="3810000"/>
            <a:ext cx="2815126" cy="2815126"/>
          </a:xfrm>
          <a:prstGeom prst="rect">
            <a:avLst/>
          </a:prstGeom>
        </p:spPr>
      </p:pic>
    </p:spTree>
    <p:extLst>
      <p:ext uri="{BB962C8B-B14F-4D97-AF65-F5344CB8AC3E}">
        <p14:creationId xmlns:p14="http://schemas.microsoft.com/office/powerpoint/2010/main" val="3805643953"/>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Arrow Connector 9"/>
          <p:cNvCxnSpPr>
            <a:stCxn id="5" idx="3"/>
            <a:endCxn id="8" idx="1"/>
          </p:cNvCxnSpPr>
          <p:nvPr/>
        </p:nvCxnSpPr>
        <p:spPr>
          <a:xfrm>
            <a:off x="5047689" y="2069920"/>
            <a:ext cx="716910"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2656497" y="3710691"/>
            <a:ext cx="0" cy="41352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2673291" y="2270552"/>
            <a:ext cx="0" cy="41352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1021410" y="1372867"/>
            <a:ext cx="6002824" cy="369332"/>
          </a:xfrm>
          <a:prstGeom prst="rect">
            <a:avLst/>
          </a:prstGeom>
          <a:noFill/>
          <a:ln w="28575" cmpd="sng">
            <a:solidFill>
              <a:schemeClr val="tx1"/>
            </a:solidFill>
          </a:ln>
        </p:spPr>
        <p:txBody>
          <a:bodyPr wrap="square" rtlCol="0">
            <a:spAutoFit/>
          </a:bodyPr>
          <a:lstStyle/>
          <a:p>
            <a:pPr algn="ctr"/>
            <a:r>
              <a:rPr lang="en-US" sz="900" b="1" dirty="0"/>
              <a:t>Bacteriuria/Candiduria without infection are common in patients with indwelling catheters. </a:t>
            </a:r>
            <a:r>
              <a:rPr lang="en-US" sz="900" b="1" i="1" dirty="0">
                <a:solidFill>
                  <a:srgbClr val="FF0000"/>
                </a:solidFill>
              </a:rPr>
              <a:t>Do not test unless compatible signs and symptoms of UTI or if cause for fever is not compatible from other sources.</a:t>
            </a:r>
          </a:p>
        </p:txBody>
      </p:sp>
      <p:sp>
        <p:nvSpPr>
          <p:cNvPr id="5" name="TextBox 4"/>
          <p:cNvSpPr txBox="1"/>
          <p:nvPr/>
        </p:nvSpPr>
        <p:spPr>
          <a:xfrm>
            <a:off x="1553677" y="1885254"/>
            <a:ext cx="3494012" cy="369332"/>
          </a:xfrm>
          <a:prstGeom prst="rect">
            <a:avLst/>
          </a:prstGeom>
          <a:solidFill>
            <a:srgbClr val="FFFFFF"/>
          </a:solidFill>
          <a:ln w="28575" cmpd="sng">
            <a:solidFill>
              <a:schemeClr val="tx1"/>
            </a:solidFill>
          </a:ln>
        </p:spPr>
        <p:txBody>
          <a:bodyPr wrap="square" rtlCol="0">
            <a:spAutoFit/>
          </a:bodyPr>
          <a:lstStyle/>
          <a:p>
            <a:pPr algn="ctr"/>
            <a:r>
              <a:rPr lang="en-US" sz="900" dirty="0"/>
              <a:t> </a:t>
            </a:r>
            <a:r>
              <a:rPr lang="en-US" sz="900" b="1" dirty="0"/>
              <a:t>INITIAL SCREEN: Signs/symptoms compatible with CA-UTI </a:t>
            </a:r>
          </a:p>
          <a:p>
            <a:pPr algn="ctr"/>
            <a:r>
              <a:rPr lang="en-US" sz="900" b="1" u="sng" dirty="0"/>
              <a:t>with </a:t>
            </a:r>
            <a:r>
              <a:rPr lang="en-US" sz="900" b="1" i="1" u="sng" dirty="0"/>
              <a:t>no other identified source</a:t>
            </a:r>
          </a:p>
        </p:txBody>
      </p:sp>
      <p:sp>
        <p:nvSpPr>
          <p:cNvPr id="6" name="TextBox 5"/>
          <p:cNvSpPr txBox="1"/>
          <p:nvPr/>
        </p:nvSpPr>
        <p:spPr>
          <a:xfrm>
            <a:off x="1553677" y="2673491"/>
            <a:ext cx="2078021" cy="369332"/>
          </a:xfrm>
          <a:prstGeom prst="rect">
            <a:avLst/>
          </a:prstGeom>
          <a:solidFill>
            <a:srgbClr val="FFFFFF"/>
          </a:solidFill>
          <a:ln w="28575" cmpd="sng">
            <a:solidFill>
              <a:schemeClr val="tx1"/>
            </a:solidFill>
          </a:ln>
        </p:spPr>
        <p:txBody>
          <a:bodyPr wrap="square" rtlCol="0">
            <a:spAutoFit/>
          </a:bodyPr>
          <a:lstStyle/>
          <a:p>
            <a:pPr algn="ctr"/>
            <a:r>
              <a:rPr lang="en-US" sz="900" dirty="0"/>
              <a:t> </a:t>
            </a:r>
            <a:r>
              <a:rPr lang="en-US" sz="900" b="1" dirty="0">
                <a:solidFill>
                  <a:srgbClr val="FF0000"/>
                </a:solidFill>
              </a:rPr>
              <a:t>Send Urinalysis alone</a:t>
            </a:r>
            <a:r>
              <a:rPr lang="en-US" sz="900" b="1" dirty="0"/>
              <a:t>:</a:t>
            </a:r>
            <a:endParaRPr lang="en-US" sz="900" dirty="0"/>
          </a:p>
          <a:p>
            <a:pPr algn="ctr"/>
            <a:r>
              <a:rPr lang="en-US" sz="900" dirty="0"/>
              <a:t>&gt;10 WBC/hpf present? </a:t>
            </a:r>
            <a:endParaRPr lang="en-US" sz="900" u="sng" dirty="0"/>
          </a:p>
        </p:txBody>
      </p:sp>
      <p:sp>
        <p:nvSpPr>
          <p:cNvPr id="8" name="TextBox 7"/>
          <p:cNvSpPr txBox="1"/>
          <p:nvPr/>
        </p:nvSpPr>
        <p:spPr>
          <a:xfrm>
            <a:off x="5764599" y="1885254"/>
            <a:ext cx="2078021" cy="369332"/>
          </a:xfrm>
          <a:prstGeom prst="rect">
            <a:avLst/>
          </a:prstGeom>
          <a:solidFill>
            <a:srgbClr val="FFFFFF"/>
          </a:solidFill>
          <a:ln w="28575" cmpd="sng">
            <a:solidFill>
              <a:schemeClr val="tx1"/>
            </a:solidFill>
          </a:ln>
        </p:spPr>
        <p:txBody>
          <a:bodyPr wrap="square" rtlCol="0">
            <a:spAutoFit/>
          </a:bodyPr>
          <a:lstStyle/>
          <a:p>
            <a:pPr algn="ctr"/>
            <a:r>
              <a:rPr lang="en-US" sz="900" dirty="0"/>
              <a:t> </a:t>
            </a:r>
            <a:r>
              <a:rPr lang="en-US" sz="900" b="1" i="1" dirty="0"/>
              <a:t>CA-UTI UNLIKELY </a:t>
            </a:r>
          </a:p>
          <a:p>
            <a:pPr algn="ctr"/>
            <a:r>
              <a:rPr lang="en-US" sz="900" dirty="0"/>
              <a:t>Do not send Urine Studies</a:t>
            </a:r>
          </a:p>
        </p:txBody>
      </p:sp>
      <p:sp>
        <p:nvSpPr>
          <p:cNvPr id="11" name="TextBox 10"/>
          <p:cNvSpPr txBox="1"/>
          <p:nvPr/>
        </p:nvSpPr>
        <p:spPr>
          <a:xfrm>
            <a:off x="5156884" y="1869194"/>
            <a:ext cx="357791" cy="230832"/>
          </a:xfrm>
          <a:prstGeom prst="rect">
            <a:avLst/>
          </a:prstGeom>
          <a:noFill/>
        </p:spPr>
        <p:txBody>
          <a:bodyPr wrap="none" rtlCol="0">
            <a:spAutoFit/>
          </a:bodyPr>
          <a:lstStyle/>
          <a:p>
            <a:pPr algn="ctr"/>
            <a:r>
              <a:rPr lang="en-US" sz="900" dirty="0"/>
              <a:t>NO</a:t>
            </a:r>
          </a:p>
        </p:txBody>
      </p:sp>
      <p:sp>
        <p:nvSpPr>
          <p:cNvPr id="14" name="TextBox 13"/>
          <p:cNvSpPr txBox="1"/>
          <p:nvPr/>
        </p:nvSpPr>
        <p:spPr>
          <a:xfrm>
            <a:off x="2622416" y="2342934"/>
            <a:ext cx="415499" cy="230832"/>
          </a:xfrm>
          <a:prstGeom prst="rect">
            <a:avLst/>
          </a:prstGeom>
          <a:noFill/>
        </p:spPr>
        <p:txBody>
          <a:bodyPr wrap="none" rtlCol="0">
            <a:spAutoFit/>
          </a:bodyPr>
          <a:lstStyle/>
          <a:p>
            <a:pPr algn="ctr"/>
            <a:r>
              <a:rPr lang="en-US" sz="900" dirty="0"/>
              <a:t>YES</a:t>
            </a:r>
          </a:p>
        </p:txBody>
      </p:sp>
      <p:sp>
        <p:nvSpPr>
          <p:cNvPr id="15" name="TextBox 14"/>
          <p:cNvSpPr txBox="1"/>
          <p:nvPr/>
        </p:nvSpPr>
        <p:spPr>
          <a:xfrm>
            <a:off x="4564465" y="2465748"/>
            <a:ext cx="2078021" cy="646331"/>
          </a:xfrm>
          <a:prstGeom prst="rect">
            <a:avLst/>
          </a:prstGeom>
          <a:solidFill>
            <a:srgbClr val="FFFFFF"/>
          </a:solidFill>
          <a:ln w="28575" cmpd="sng">
            <a:solidFill>
              <a:schemeClr val="tx1"/>
            </a:solidFill>
          </a:ln>
        </p:spPr>
        <p:txBody>
          <a:bodyPr wrap="square" rtlCol="0">
            <a:spAutoFit/>
          </a:bodyPr>
          <a:lstStyle/>
          <a:p>
            <a:pPr algn="ctr"/>
            <a:r>
              <a:rPr lang="en-US" sz="900" dirty="0"/>
              <a:t> </a:t>
            </a:r>
            <a:r>
              <a:rPr lang="en-US" sz="900" b="1" i="1" dirty="0"/>
              <a:t>CA-UTI UNLIKELY </a:t>
            </a:r>
            <a:endParaRPr lang="en-US" sz="900" dirty="0"/>
          </a:p>
          <a:p>
            <a:pPr algn="ctr"/>
            <a:r>
              <a:rPr lang="en-US" sz="900" dirty="0"/>
              <a:t>No further Urine Studies.  Avoid antibiotic therapy in absence of alternative indication</a:t>
            </a:r>
          </a:p>
        </p:txBody>
      </p:sp>
      <p:sp>
        <p:nvSpPr>
          <p:cNvPr id="18" name="TextBox 17"/>
          <p:cNvSpPr txBox="1"/>
          <p:nvPr/>
        </p:nvSpPr>
        <p:spPr>
          <a:xfrm>
            <a:off x="3843927" y="2620829"/>
            <a:ext cx="357791" cy="230832"/>
          </a:xfrm>
          <a:prstGeom prst="rect">
            <a:avLst/>
          </a:prstGeom>
          <a:noFill/>
        </p:spPr>
        <p:txBody>
          <a:bodyPr wrap="none" rtlCol="0">
            <a:spAutoFit/>
          </a:bodyPr>
          <a:lstStyle/>
          <a:p>
            <a:pPr algn="ctr"/>
            <a:r>
              <a:rPr lang="en-US" sz="900" dirty="0"/>
              <a:t>NO</a:t>
            </a:r>
          </a:p>
        </p:txBody>
      </p:sp>
      <p:sp>
        <p:nvSpPr>
          <p:cNvPr id="20" name="TextBox 19"/>
          <p:cNvSpPr txBox="1"/>
          <p:nvPr/>
        </p:nvSpPr>
        <p:spPr>
          <a:xfrm>
            <a:off x="1553677" y="4168937"/>
            <a:ext cx="2078021" cy="923330"/>
          </a:xfrm>
          <a:prstGeom prst="rect">
            <a:avLst/>
          </a:prstGeom>
          <a:solidFill>
            <a:srgbClr val="FFFFFF"/>
          </a:solidFill>
          <a:ln w="28575" cmpd="sng">
            <a:solidFill>
              <a:schemeClr val="tx1"/>
            </a:solidFill>
          </a:ln>
        </p:spPr>
        <p:txBody>
          <a:bodyPr wrap="square" rtlCol="0">
            <a:spAutoFit/>
          </a:bodyPr>
          <a:lstStyle/>
          <a:p>
            <a:pPr algn="ctr"/>
            <a:r>
              <a:rPr lang="en-US" sz="900" b="1" dirty="0">
                <a:solidFill>
                  <a:srgbClr val="FF0000"/>
                </a:solidFill>
              </a:rPr>
              <a:t>Replace or Remove Catheter</a:t>
            </a:r>
            <a:r>
              <a:rPr lang="en-US" sz="900" b="1" dirty="0"/>
              <a:t>* </a:t>
            </a:r>
            <a:r>
              <a:rPr lang="en-US" sz="900" b="1" i="1" dirty="0"/>
              <a:t>then</a:t>
            </a:r>
            <a:r>
              <a:rPr lang="en-US" sz="900" b="1" dirty="0"/>
              <a:t> send repeat Urinalysis</a:t>
            </a:r>
          </a:p>
          <a:p>
            <a:pPr algn="ctr"/>
            <a:endParaRPr lang="en-US" sz="900" b="1" dirty="0"/>
          </a:p>
          <a:p>
            <a:pPr algn="ctr"/>
            <a:r>
              <a:rPr lang="en-US" sz="900" dirty="0"/>
              <a:t>&gt;10 WBC/hpf present? </a:t>
            </a:r>
            <a:endParaRPr lang="en-US" sz="900" u="sng" dirty="0"/>
          </a:p>
          <a:p>
            <a:pPr algn="ctr"/>
            <a:endParaRPr lang="en-US" sz="900" dirty="0"/>
          </a:p>
          <a:p>
            <a:pPr algn="ctr"/>
            <a:r>
              <a:rPr lang="en-US" sz="900" dirty="0"/>
              <a:t> </a:t>
            </a:r>
            <a:endParaRPr lang="en-US" sz="900" u="sng" dirty="0"/>
          </a:p>
        </p:txBody>
      </p:sp>
      <p:sp>
        <p:nvSpPr>
          <p:cNvPr id="23" name="TextBox 22"/>
          <p:cNvSpPr txBox="1"/>
          <p:nvPr/>
        </p:nvSpPr>
        <p:spPr>
          <a:xfrm>
            <a:off x="3887839" y="4701357"/>
            <a:ext cx="357791" cy="230832"/>
          </a:xfrm>
          <a:prstGeom prst="rect">
            <a:avLst/>
          </a:prstGeom>
          <a:noFill/>
        </p:spPr>
        <p:txBody>
          <a:bodyPr wrap="none" rtlCol="0">
            <a:spAutoFit/>
          </a:bodyPr>
          <a:lstStyle/>
          <a:p>
            <a:pPr algn="ctr"/>
            <a:r>
              <a:rPr lang="en-US" sz="900" dirty="0"/>
              <a:t>NO</a:t>
            </a:r>
          </a:p>
        </p:txBody>
      </p:sp>
      <p:sp>
        <p:nvSpPr>
          <p:cNvPr id="24" name="TextBox 23"/>
          <p:cNvSpPr txBox="1"/>
          <p:nvPr/>
        </p:nvSpPr>
        <p:spPr>
          <a:xfrm>
            <a:off x="1553677" y="3488124"/>
            <a:ext cx="2078021" cy="230832"/>
          </a:xfrm>
          <a:prstGeom prst="rect">
            <a:avLst/>
          </a:prstGeom>
          <a:solidFill>
            <a:srgbClr val="FFFFFF"/>
          </a:solidFill>
          <a:ln w="28575" cmpd="sng">
            <a:solidFill>
              <a:schemeClr val="tx1"/>
            </a:solidFill>
          </a:ln>
        </p:spPr>
        <p:txBody>
          <a:bodyPr wrap="square" rtlCol="0">
            <a:spAutoFit/>
          </a:bodyPr>
          <a:lstStyle/>
          <a:p>
            <a:pPr algn="ctr"/>
            <a:r>
              <a:rPr lang="en-US" sz="900" b="1" dirty="0"/>
              <a:t> </a:t>
            </a:r>
            <a:r>
              <a:rPr lang="en-US" sz="900" b="1" dirty="0">
                <a:solidFill>
                  <a:srgbClr val="FF0000"/>
                </a:solidFill>
              </a:rPr>
              <a:t>Catheter ≥2 days old?</a:t>
            </a:r>
            <a:endParaRPr lang="en-US" sz="900" b="1" u="sng" dirty="0">
              <a:solidFill>
                <a:srgbClr val="FF0000"/>
              </a:solidFill>
            </a:endParaRPr>
          </a:p>
        </p:txBody>
      </p:sp>
      <p:sp>
        <p:nvSpPr>
          <p:cNvPr id="25" name="TextBox 24"/>
          <p:cNvSpPr txBox="1"/>
          <p:nvPr/>
        </p:nvSpPr>
        <p:spPr>
          <a:xfrm>
            <a:off x="4428334" y="3447398"/>
            <a:ext cx="2078021" cy="230832"/>
          </a:xfrm>
          <a:prstGeom prst="rect">
            <a:avLst/>
          </a:prstGeom>
          <a:solidFill>
            <a:srgbClr val="FFFFFF"/>
          </a:solidFill>
          <a:ln w="28575" cmpd="sng">
            <a:solidFill>
              <a:schemeClr val="tx1"/>
            </a:solidFill>
          </a:ln>
        </p:spPr>
        <p:txBody>
          <a:bodyPr wrap="square" rtlCol="0">
            <a:spAutoFit/>
          </a:bodyPr>
          <a:lstStyle/>
          <a:p>
            <a:pPr algn="ctr"/>
            <a:r>
              <a:rPr lang="en-US" sz="900" dirty="0"/>
              <a:t> </a:t>
            </a:r>
            <a:r>
              <a:rPr lang="en-US" sz="900" b="1" dirty="0"/>
              <a:t>Send Urine Culture</a:t>
            </a:r>
            <a:endParaRPr lang="en-US" sz="900" b="1" u="sng" dirty="0"/>
          </a:p>
        </p:txBody>
      </p:sp>
      <p:sp>
        <p:nvSpPr>
          <p:cNvPr id="27" name="TextBox 26"/>
          <p:cNvSpPr txBox="1"/>
          <p:nvPr/>
        </p:nvSpPr>
        <p:spPr>
          <a:xfrm>
            <a:off x="2605622" y="3136436"/>
            <a:ext cx="415499" cy="230832"/>
          </a:xfrm>
          <a:prstGeom prst="rect">
            <a:avLst/>
          </a:prstGeom>
          <a:noFill/>
        </p:spPr>
        <p:txBody>
          <a:bodyPr wrap="none" rtlCol="0">
            <a:spAutoFit/>
          </a:bodyPr>
          <a:lstStyle/>
          <a:p>
            <a:pPr algn="ctr"/>
            <a:r>
              <a:rPr lang="en-US" sz="900" dirty="0"/>
              <a:t>YES</a:t>
            </a:r>
          </a:p>
        </p:txBody>
      </p:sp>
      <p:sp>
        <p:nvSpPr>
          <p:cNvPr id="29" name="TextBox 28"/>
          <p:cNvSpPr txBox="1"/>
          <p:nvPr/>
        </p:nvSpPr>
        <p:spPr>
          <a:xfrm>
            <a:off x="2595039" y="3751382"/>
            <a:ext cx="415499" cy="230832"/>
          </a:xfrm>
          <a:prstGeom prst="rect">
            <a:avLst/>
          </a:prstGeom>
          <a:noFill/>
        </p:spPr>
        <p:txBody>
          <a:bodyPr wrap="none" rtlCol="0">
            <a:spAutoFit/>
          </a:bodyPr>
          <a:lstStyle/>
          <a:p>
            <a:pPr algn="ctr"/>
            <a:r>
              <a:rPr lang="en-US" sz="900" dirty="0"/>
              <a:t>YES</a:t>
            </a:r>
          </a:p>
        </p:txBody>
      </p:sp>
      <p:sp>
        <p:nvSpPr>
          <p:cNvPr id="38" name="TextBox 37"/>
          <p:cNvSpPr txBox="1"/>
          <p:nvPr/>
        </p:nvSpPr>
        <p:spPr>
          <a:xfrm>
            <a:off x="1332571" y="955524"/>
            <a:ext cx="5917647" cy="323165"/>
          </a:xfrm>
          <a:prstGeom prst="rect">
            <a:avLst/>
          </a:prstGeom>
          <a:noFill/>
        </p:spPr>
        <p:txBody>
          <a:bodyPr wrap="none" rtlCol="0">
            <a:spAutoFit/>
          </a:bodyPr>
          <a:lstStyle/>
          <a:p>
            <a:pPr algn="ctr"/>
            <a:r>
              <a:rPr lang="en-US" sz="1500" b="1" dirty="0"/>
              <a:t>PROTOCOL FOR DIAGNOSIS OF CATHETER ASSOCIATED UTI</a:t>
            </a:r>
          </a:p>
        </p:txBody>
      </p:sp>
      <p:sp>
        <p:nvSpPr>
          <p:cNvPr id="30" name="TextBox 29"/>
          <p:cNvSpPr txBox="1"/>
          <p:nvPr/>
        </p:nvSpPr>
        <p:spPr>
          <a:xfrm>
            <a:off x="1510873" y="5226829"/>
            <a:ext cx="6002824" cy="646331"/>
          </a:xfrm>
          <a:prstGeom prst="rect">
            <a:avLst/>
          </a:prstGeom>
          <a:solidFill>
            <a:srgbClr val="FFFFFF"/>
          </a:solidFill>
          <a:ln w="28575" cmpd="sng">
            <a:solidFill>
              <a:schemeClr val="tx1"/>
            </a:solidFill>
          </a:ln>
        </p:spPr>
        <p:txBody>
          <a:bodyPr wrap="square" rtlCol="0">
            <a:spAutoFit/>
          </a:bodyPr>
          <a:lstStyle/>
          <a:p>
            <a:r>
              <a:rPr lang="en-US" sz="900" b="1" dirty="0"/>
              <a:t>The above protocol is not intended for pregnant women, neutropenic patients or patients undergoing invasive urologic procedures.  </a:t>
            </a:r>
          </a:p>
          <a:p>
            <a:r>
              <a:rPr lang="en-US" sz="900" b="1" dirty="0"/>
              <a:t>*  Replacement/Removal of catheter should not occur if there is concern that replacement may not be possible secondary to anatomical irregularities or a history of difficult Foley placement</a:t>
            </a:r>
          </a:p>
        </p:txBody>
      </p:sp>
      <p:cxnSp>
        <p:nvCxnSpPr>
          <p:cNvPr id="31" name="Straight Arrow Connector 30"/>
          <p:cNvCxnSpPr/>
          <p:nvPr/>
        </p:nvCxnSpPr>
        <p:spPr>
          <a:xfrm>
            <a:off x="2673291" y="3059011"/>
            <a:ext cx="0" cy="41352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679675" y="2832729"/>
            <a:ext cx="716909"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3711425" y="4898365"/>
            <a:ext cx="716909"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4494881" y="4265147"/>
            <a:ext cx="2078021" cy="230832"/>
          </a:xfrm>
          <a:prstGeom prst="rect">
            <a:avLst/>
          </a:prstGeom>
          <a:solidFill>
            <a:srgbClr val="FFFFFF"/>
          </a:solidFill>
          <a:ln w="28575" cmpd="sng">
            <a:solidFill>
              <a:schemeClr val="tx1"/>
            </a:solidFill>
          </a:ln>
        </p:spPr>
        <p:txBody>
          <a:bodyPr wrap="square" rtlCol="0">
            <a:spAutoFit/>
          </a:bodyPr>
          <a:lstStyle/>
          <a:p>
            <a:pPr algn="ctr"/>
            <a:r>
              <a:rPr lang="en-US" sz="900" dirty="0"/>
              <a:t> </a:t>
            </a:r>
            <a:r>
              <a:rPr lang="en-US" sz="900" b="1" dirty="0">
                <a:solidFill>
                  <a:srgbClr val="FF0000"/>
                </a:solidFill>
              </a:rPr>
              <a:t>Send Urine Culture</a:t>
            </a:r>
            <a:endParaRPr lang="en-US" sz="900" b="1" u="sng" dirty="0">
              <a:solidFill>
                <a:srgbClr val="FF0000"/>
              </a:solidFill>
            </a:endParaRPr>
          </a:p>
        </p:txBody>
      </p:sp>
      <p:cxnSp>
        <p:nvCxnSpPr>
          <p:cNvPr id="34" name="Straight Arrow Connector 33"/>
          <p:cNvCxnSpPr/>
          <p:nvPr/>
        </p:nvCxnSpPr>
        <p:spPr>
          <a:xfrm>
            <a:off x="3743723" y="4388230"/>
            <a:ext cx="716909"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3871149" y="4147835"/>
            <a:ext cx="415499" cy="230832"/>
          </a:xfrm>
          <a:prstGeom prst="rect">
            <a:avLst/>
          </a:prstGeom>
          <a:noFill/>
        </p:spPr>
        <p:txBody>
          <a:bodyPr wrap="none" rtlCol="0">
            <a:spAutoFit/>
          </a:bodyPr>
          <a:lstStyle/>
          <a:p>
            <a:pPr algn="ctr"/>
            <a:r>
              <a:rPr lang="en-US" sz="900" dirty="0"/>
              <a:t>YES</a:t>
            </a:r>
          </a:p>
        </p:txBody>
      </p:sp>
      <p:sp>
        <p:nvSpPr>
          <p:cNvPr id="36" name="TextBox 35"/>
          <p:cNvSpPr txBox="1"/>
          <p:nvPr/>
        </p:nvSpPr>
        <p:spPr>
          <a:xfrm>
            <a:off x="4428333" y="4604498"/>
            <a:ext cx="3220242" cy="507831"/>
          </a:xfrm>
          <a:prstGeom prst="rect">
            <a:avLst/>
          </a:prstGeom>
          <a:solidFill>
            <a:srgbClr val="FFFFFF"/>
          </a:solidFill>
          <a:ln w="28575" cmpd="sng">
            <a:solidFill>
              <a:schemeClr val="tx1"/>
            </a:solidFill>
          </a:ln>
        </p:spPr>
        <p:txBody>
          <a:bodyPr wrap="square" rtlCol="0">
            <a:spAutoFit/>
          </a:bodyPr>
          <a:lstStyle/>
          <a:p>
            <a:pPr algn="ctr"/>
            <a:r>
              <a:rPr lang="en-US" sz="900" dirty="0"/>
              <a:t> </a:t>
            </a:r>
            <a:r>
              <a:rPr lang="en-US" sz="900" b="1" i="1" dirty="0"/>
              <a:t>CA-UTI UNLIKELY </a:t>
            </a:r>
            <a:endParaRPr lang="en-US" sz="900" dirty="0"/>
          </a:p>
          <a:p>
            <a:pPr algn="ctr"/>
            <a:r>
              <a:rPr lang="en-US" sz="900" dirty="0"/>
              <a:t>No further Urine Studies.  Avoid antibiotic therapy in absence of alternative indication</a:t>
            </a:r>
          </a:p>
        </p:txBody>
      </p:sp>
      <p:sp>
        <p:nvSpPr>
          <p:cNvPr id="37" name="TextBox 36"/>
          <p:cNvSpPr txBox="1"/>
          <p:nvPr/>
        </p:nvSpPr>
        <p:spPr>
          <a:xfrm>
            <a:off x="3871669" y="3343523"/>
            <a:ext cx="357791" cy="230832"/>
          </a:xfrm>
          <a:prstGeom prst="rect">
            <a:avLst/>
          </a:prstGeom>
          <a:noFill/>
        </p:spPr>
        <p:txBody>
          <a:bodyPr wrap="none" rtlCol="0">
            <a:spAutoFit/>
          </a:bodyPr>
          <a:lstStyle/>
          <a:p>
            <a:pPr algn="ctr"/>
            <a:r>
              <a:rPr lang="en-US" sz="900" dirty="0"/>
              <a:t>NO</a:t>
            </a:r>
          </a:p>
        </p:txBody>
      </p:sp>
      <p:cxnSp>
        <p:nvCxnSpPr>
          <p:cNvPr id="39" name="Straight Arrow Connector 38"/>
          <p:cNvCxnSpPr/>
          <p:nvPr/>
        </p:nvCxnSpPr>
        <p:spPr>
          <a:xfrm>
            <a:off x="3676693" y="3551272"/>
            <a:ext cx="716909"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 name="6-Point Star 2"/>
          <p:cNvSpPr/>
          <p:nvPr/>
        </p:nvSpPr>
        <p:spPr>
          <a:xfrm>
            <a:off x="7223161" y="1885254"/>
            <a:ext cx="1738766" cy="2502976"/>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Know Where to Find and Follow the Protocol </a:t>
            </a:r>
            <a:endParaRPr lang="en-US" dirty="0"/>
          </a:p>
        </p:txBody>
      </p:sp>
      <p:sp>
        <p:nvSpPr>
          <p:cNvPr id="2" name="Rectangle 1"/>
          <p:cNvSpPr/>
          <p:nvPr/>
        </p:nvSpPr>
        <p:spPr>
          <a:xfrm>
            <a:off x="7635344" y="4604498"/>
            <a:ext cx="1326583" cy="2012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C00000"/>
                </a:solidFill>
              </a:rPr>
              <a:t>Urinary Catheter Policy</a:t>
            </a:r>
          </a:p>
          <a:p>
            <a:pPr algn="ctr"/>
            <a:r>
              <a:rPr lang="en-US" dirty="0" smtClean="0">
                <a:solidFill>
                  <a:srgbClr val="C00000"/>
                </a:solidFill>
              </a:rPr>
              <a:t>CSC0017</a:t>
            </a:r>
            <a:endParaRPr lang="en-US" dirty="0">
              <a:solidFill>
                <a:srgbClr val="C00000"/>
              </a:solidFill>
            </a:endParaRPr>
          </a:p>
        </p:txBody>
      </p:sp>
    </p:spTree>
    <p:extLst>
      <p:ext uri="{BB962C8B-B14F-4D97-AF65-F5344CB8AC3E}">
        <p14:creationId xmlns:p14="http://schemas.microsoft.com/office/powerpoint/2010/main" val="2596713730"/>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12094</TotalTime>
  <Words>10012</Words>
  <Application>Microsoft Office PowerPoint</Application>
  <PresentationFormat>On-screen Show (4:3)</PresentationFormat>
  <Paragraphs>1524</Paragraphs>
  <Slides>216</Slides>
  <Notes>96</Notes>
  <HiddenSlides>0</HiddenSlides>
  <MMClips>7</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216</vt:i4>
      </vt:variant>
    </vt:vector>
  </HeadingPairs>
  <TitlesOfParts>
    <vt:vector size="228" baseType="lpstr">
      <vt:lpstr>MS PGothic</vt:lpstr>
      <vt:lpstr>Arial</vt:lpstr>
      <vt:lpstr>Arial Black</vt:lpstr>
      <vt:lpstr>Berlin Sans FB Demi</vt:lpstr>
      <vt:lpstr>Calibri</vt:lpstr>
      <vt:lpstr>Lucida Sans Unicode</vt:lpstr>
      <vt:lpstr>Symbol</vt:lpstr>
      <vt:lpstr>Tahoma</vt:lpstr>
      <vt:lpstr>Times New Roman</vt:lpstr>
      <vt:lpstr>Wingdings</vt:lpstr>
      <vt:lpstr>Default Design</vt:lpstr>
      <vt:lpstr>Acrobat Document</vt:lpstr>
      <vt:lpstr>  </vt:lpstr>
      <vt:lpstr>Welcome To Catholic Health</vt:lpstr>
      <vt:lpstr>PowerPoint Presentation</vt:lpstr>
      <vt:lpstr>CH Dress &amp; Appearance</vt:lpstr>
      <vt:lpstr>Providing Excellent Care</vt:lpstr>
      <vt:lpstr>Locating a CH Policy-M-Files</vt:lpstr>
      <vt:lpstr>Locating a CH Policy</vt:lpstr>
      <vt:lpstr>I Never Have Done That??? Watch the Elsevier Video!! </vt:lpstr>
      <vt:lpstr>Elsevier Provides Educational Resources </vt:lpstr>
      <vt:lpstr>Elsevier </vt:lpstr>
      <vt:lpstr>HUBNET located on the CH Intranet Provides Many Clinical Resources</vt:lpstr>
      <vt:lpstr>Documentation</vt:lpstr>
      <vt:lpstr>Patient Bill of Rights</vt:lpstr>
      <vt:lpstr>Catholic Health  Nursing Standard of Care</vt:lpstr>
      <vt:lpstr>Occurrence Reporting</vt:lpstr>
      <vt:lpstr>Purposeful Rounding</vt:lpstr>
      <vt:lpstr>Purposeful Rounding</vt:lpstr>
      <vt:lpstr>Purposeful Rounding</vt:lpstr>
      <vt:lpstr>Purposeful Rounding</vt:lpstr>
      <vt:lpstr>Purposeful Rounding</vt:lpstr>
      <vt:lpstr>Purposeful Rounding</vt:lpstr>
      <vt:lpstr>Purposeful Rounding</vt:lpstr>
      <vt:lpstr>Patient Complaint Process</vt:lpstr>
      <vt:lpstr>Visiting Restrictions Process</vt:lpstr>
      <vt:lpstr>National Patient Safety Goals    The Joint Commission Standards                        Acute Care Hospitals </vt:lpstr>
      <vt:lpstr> The Joint Commission National Safety Patient Top Goals</vt:lpstr>
      <vt:lpstr>Why Are These Goals Important?</vt:lpstr>
      <vt:lpstr>Catholic Health Policy</vt:lpstr>
      <vt:lpstr>GOAL: Improve the Accuracy of Patient Identification</vt:lpstr>
      <vt:lpstr>GOAL: Improve the Accuracy of Patient Identification</vt:lpstr>
      <vt:lpstr>GOAL: Improve the Accuracy of Patient Identification</vt:lpstr>
      <vt:lpstr>GOAL: Improve the Accuracy of Patient Identification</vt:lpstr>
      <vt:lpstr>Goal: Identify patients correctly</vt:lpstr>
      <vt:lpstr>GOAL: Eliminate Transfusion Errors Related to Blood Transfusion</vt:lpstr>
      <vt:lpstr>Patient ID Checks Any Time You are in Contact with a Patient</vt:lpstr>
      <vt:lpstr>Allergy ID for Patients </vt:lpstr>
      <vt:lpstr>Name Alerts</vt:lpstr>
      <vt:lpstr>GOAL: Improve the Effectiveness of Communication Among Caregivers</vt:lpstr>
      <vt:lpstr>GOAL: Improve the Effectiveness of Communication Among Caregivers</vt:lpstr>
      <vt:lpstr>GOAL: Improve the Effectiveness of Communication Among Caregivers  </vt:lpstr>
      <vt:lpstr>Improving Communication SBAR Be Prepared  </vt:lpstr>
      <vt:lpstr>  Critical Value = Abnormal Result  </vt:lpstr>
      <vt:lpstr>Critical Value = Abnormal Result  </vt:lpstr>
      <vt:lpstr>Cardiology Critical Values </vt:lpstr>
      <vt:lpstr>Critical Values or Results</vt:lpstr>
      <vt:lpstr>Medical Chain of Command</vt:lpstr>
      <vt:lpstr>Rapid Response Team Patient Significant Change in Condition</vt:lpstr>
      <vt:lpstr>Number for Rapid Response</vt:lpstr>
      <vt:lpstr>Call a Rapid Response for   Significant Change in Patient Condition </vt:lpstr>
      <vt:lpstr>Significant Event Timing</vt:lpstr>
      <vt:lpstr> Rapid Response/Significant Change   RN Role</vt:lpstr>
      <vt:lpstr>Bedside Reporting is Expected </vt:lpstr>
      <vt:lpstr>Why Do Bedside Report?</vt:lpstr>
      <vt:lpstr>Why Do Bedside Report?</vt:lpstr>
      <vt:lpstr>Why Do Bedside Report?</vt:lpstr>
      <vt:lpstr>Isn't Bedside Report a HIPAA Violation?</vt:lpstr>
      <vt:lpstr>Language Assistance Program Alternative Means for Communication Must Be Provided to Those in Need !</vt:lpstr>
      <vt:lpstr>GOAL: Improve the Safety of Using Medications</vt:lpstr>
      <vt:lpstr>GOAL: Improve the Safety of Using Medications</vt:lpstr>
      <vt:lpstr>GOAL: Improve the Safety of Using Medications</vt:lpstr>
      <vt:lpstr>GOAL: Improve the Safety of Using Medications</vt:lpstr>
      <vt:lpstr>Alaris Guardrails for ALL Medications</vt:lpstr>
      <vt:lpstr>Goal : Reduce the Likelihood of Patient Harm  Anticoagulation Therapy </vt:lpstr>
      <vt:lpstr> Anticoagulants are more likely to cause harm due to complex dosing, insufficient monitoring, and inconsistent patient compliance</vt:lpstr>
      <vt:lpstr>EPIC Learning Home Dashboard</vt:lpstr>
      <vt:lpstr>Very Important IV Heparin Safety </vt:lpstr>
      <vt:lpstr>Very Important IV Heparin Safety </vt:lpstr>
      <vt:lpstr>Very Important IV Heparin Safety </vt:lpstr>
      <vt:lpstr>Administer Medications Safely</vt:lpstr>
      <vt:lpstr>PowerPoint Presentation</vt:lpstr>
      <vt:lpstr>PowerPoint Presentation</vt:lpstr>
      <vt:lpstr>PowerPoint Presentation</vt:lpstr>
      <vt:lpstr>PowerPoint Presentation</vt:lpstr>
      <vt:lpstr>Maintain and Communicate Accurate Patient Medication Information</vt:lpstr>
      <vt:lpstr>Pharmaceutical Waste Program</vt:lpstr>
      <vt:lpstr>Pharmaceutical Waste Program</vt:lpstr>
      <vt:lpstr>Pharmaceutical Waste Program</vt:lpstr>
      <vt:lpstr>Pyxis Machine – 2nd RN Witness  Controlled Substance Removal  </vt:lpstr>
      <vt:lpstr>FYI-Information from  Pharmacy and Nursing Leadership</vt:lpstr>
      <vt:lpstr>Information from  Pharmacy and Nursing Leadership</vt:lpstr>
      <vt:lpstr>Pyxis – Reminder   Controlled Substance Removal  </vt:lpstr>
      <vt:lpstr>Reduce the Harm Associated With Clinical Alarm Systems</vt:lpstr>
      <vt:lpstr>Alarm Safety</vt:lpstr>
      <vt:lpstr>GOAL: Reduce the Harm Associated With Clinical Alarm Systems</vt:lpstr>
      <vt:lpstr>GOAL: Prevent Infection </vt:lpstr>
      <vt:lpstr>GOAL: Reduce the Risk of Health Care Associated Infections</vt:lpstr>
      <vt:lpstr>GOAL: Reduce the Risk of Health Care Associated Infections</vt:lpstr>
      <vt:lpstr>Hand Hygiene</vt:lpstr>
      <vt:lpstr>Reduce the Risk of Health Care Associated Infections</vt:lpstr>
      <vt:lpstr>Central Line Maintenance Bundle </vt:lpstr>
      <vt:lpstr>Central Line Maintenance Bundle </vt:lpstr>
      <vt:lpstr>Catholic Health Infection Control  Initiatives </vt:lpstr>
      <vt:lpstr>Catholic Health Infection Control  Initiatives </vt:lpstr>
      <vt:lpstr>Catholic Health Infection Control  Initiatives </vt:lpstr>
      <vt:lpstr>PowerPoint Presentation</vt:lpstr>
      <vt:lpstr>Urinary Catheter Bundle CAUTI Prevention</vt:lpstr>
      <vt:lpstr>PowerPoint Presentation</vt:lpstr>
      <vt:lpstr>Urinary Catheter Policy CSC0017</vt:lpstr>
      <vt:lpstr>PowerPoint Presentation</vt:lpstr>
      <vt:lpstr>Urinary Catheter  Sampling and More</vt:lpstr>
      <vt:lpstr>Urinary Catheter Policy </vt:lpstr>
      <vt:lpstr>Urinary Catheter Policy</vt:lpstr>
      <vt:lpstr>Urinary Catheter Policy</vt:lpstr>
      <vt:lpstr>Patient Bathing-Use of Chlorahexidine Gluconate Solution 4.0%</vt:lpstr>
      <vt:lpstr>CHG Bath Process</vt:lpstr>
      <vt:lpstr>CHG Bath Process</vt:lpstr>
      <vt:lpstr>SSI-Surgical Site Infection Prevention</vt:lpstr>
      <vt:lpstr>CHG Pre Surgical Bath Wipes  Chlorhexidine Gluconate 2%</vt:lpstr>
      <vt:lpstr>Traptex Retriever – for Nursing Staff   Removes CHG Wipes from Pipes NO Wipes in the Pipes!!</vt:lpstr>
      <vt:lpstr>Isolation Precaution Information is on Click on the Bug and on Isolation Carts</vt:lpstr>
      <vt:lpstr>Personal Protective Equipment (PPE)</vt:lpstr>
      <vt:lpstr>PowerPoint Presentation</vt:lpstr>
      <vt:lpstr>PowerPoint Presentation</vt:lpstr>
      <vt:lpstr>PowerPoint Presentation</vt:lpstr>
      <vt:lpstr>VAP-Ventilator Associated Pneumonia Prevention</vt:lpstr>
      <vt:lpstr>Click on the bug – on CHS Intranet home page for infection control support</vt:lpstr>
      <vt:lpstr>Prevent Mistakes in Surgery</vt:lpstr>
      <vt:lpstr>GOAL: Prevent mistakes in surgery</vt:lpstr>
      <vt:lpstr>Witness to consent Informed Consent for Treatment CHS-LS-RSK-005</vt:lpstr>
      <vt:lpstr>RN Witness to Signature for Consent</vt:lpstr>
      <vt:lpstr>GOAL: The Hospital Identifies Safety Risks Inherent In Its Population</vt:lpstr>
      <vt:lpstr>GOAL: Reduce the risk of suicide. Depression Screening and Suicide Precautions</vt:lpstr>
      <vt:lpstr>Depression and Suicide Assessment</vt:lpstr>
      <vt:lpstr>WHO Will Be Assessed With the PHQ9?</vt:lpstr>
      <vt:lpstr>WHO Will Be Assessed With the PHQ9?</vt:lpstr>
      <vt:lpstr>Suicide Precautions</vt:lpstr>
      <vt:lpstr>Direct Observation  Constant Visual Contact</vt:lpstr>
      <vt:lpstr>Direct Observation  Constant Visual Contact</vt:lpstr>
      <vt:lpstr>Suicide Precautions &amp; Visitors </vt:lpstr>
      <vt:lpstr>Documentation Suicide Precautions</vt:lpstr>
      <vt:lpstr>Plan of Care</vt:lpstr>
      <vt:lpstr>Catholic Health Emergency Response</vt:lpstr>
      <vt:lpstr>Oxygen Administration</vt:lpstr>
      <vt:lpstr>Rapid Response/Change in Condition</vt:lpstr>
      <vt:lpstr>Rapid Response/Change in Condition</vt:lpstr>
      <vt:lpstr>When to call a Rapid Response</vt:lpstr>
      <vt:lpstr>CODE ACLS</vt:lpstr>
      <vt:lpstr>CODE ACLS</vt:lpstr>
      <vt:lpstr>Emergency Response Codes to Know</vt:lpstr>
      <vt:lpstr>Infant / Child Abduction</vt:lpstr>
      <vt:lpstr>Imminent Delivery</vt:lpstr>
      <vt:lpstr>Death of a Patient</vt:lpstr>
      <vt:lpstr>Patient Restraint in Acute Care</vt:lpstr>
      <vt:lpstr>Types of Restraints Medical Surgical</vt:lpstr>
      <vt:lpstr>Behavior Management Restraint</vt:lpstr>
      <vt:lpstr>Behavior Restraints  </vt:lpstr>
      <vt:lpstr>Behavior Restraints  </vt:lpstr>
      <vt:lpstr>Medical Surgical Mitts are Not Restraints</vt:lpstr>
      <vt:lpstr>PowerPoint Presentation</vt:lpstr>
      <vt:lpstr> Nothing by Mouth  NPO Orders</vt:lpstr>
      <vt:lpstr>RN Driven  HIV Testing Overview </vt:lpstr>
      <vt:lpstr>HIV Testing - Education </vt:lpstr>
      <vt:lpstr>Hepatitis C Testing</vt:lpstr>
      <vt:lpstr>Catholic Health  Early Identification of Sepsis Severe Sepsis/Septic Shock Protocol CHS-QPS-028</vt:lpstr>
      <vt:lpstr>Sepsis Protocol </vt:lpstr>
      <vt:lpstr> Adult Sepsis Protocol </vt:lpstr>
      <vt:lpstr>Sepsis Protocol  Within 1 Hour - Process </vt:lpstr>
      <vt:lpstr>Identifying Organ Dysfunction</vt:lpstr>
      <vt:lpstr>PowerPoint Presentation</vt:lpstr>
      <vt:lpstr>Sepsis Protocol- Next Step</vt:lpstr>
      <vt:lpstr>Sepsis Protocol Continued </vt:lpstr>
      <vt:lpstr>Pediatric Sepsis Algorithm</vt:lpstr>
      <vt:lpstr>Pediatric Assessment </vt:lpstr>
      <vt:lpstr>PowerPoint Presentation</vt:lpstr>
      <vt:lpstr>Patient Refusal of Blood Transfusion</vt:lpstr>
      <vt:lpstr>Important </vt:lpstr>
      <vt:lpstr>    Who Can Administer   Blood or Blood Product?</vt:lpstr>
      <vt:lpstr>More Administration Reminders</vt:lpstr>
      <vt:lpstr>Room Air (RA) Trial Patient Coming Off of Nasal Cannula</vt:lpstr>
      <vt:lpstr>Increasing FIO2 Nurses Can Switch  Patient to Venti-Mask </vt:lpstr>
      <vt:lpstr>Clinical Issues with Oxygen Use</vt:lpstr>
      <vt:lpstr>PowerPoint Presentation</vt:lpstr>
      <vt:lpstr>Cardiac Monitoring Overview</vt:lpstr>
      <vt:lpstr>Cardiac Monitoring Start Up </vt:lpstr>
      <vt:lpstr>Telemetry RN Role </vt:lpstr>
      <vt:lpstr>Cardiac Monitoring Parameters</vt:lpstr>
      <vt:lpstr>Cardiac Monitoring Orders 24 - 48 - 72 Hours</vt:lpstr>
      <vt:lpstr>Before Removing Telemetry for Transport or Tele Order Expired Contact Provider</vt:lpstr>
      <vt:lpstr>PowerPoint Presentation</vt:lpstr>
      <vt:lpstr>Key Points to Pain Management</vt:lpstr>
      <vt:lpstr>Non - Pharmacologic Interventions</vt:lpstr>
      <vt:lpstr>Pain Management</vt:lpstr>
      <vt:lpstr>Non Verbal Patients</vt:lpstr>
      <vt:lpstr>Non Verbal Pain Assessment CPOT</vt:lpstr>
      <vt:lpstr>Clarification  PRN Pain Medications  </vt:lpstr>
      <vt:lpstr>PowerPoint Presentation</vt:lpstr>
      <vt:lpstr>PCA Two RN Verification Responsibility</vt:lpstr>
      <vt:lpstr>Patient Assessment PCA Pump </vt:lpstr>
      <vt:lpstr>Assessment Frequency</vt:lpstr>
      <vt:lpstr>Reversal Agents</vt:lpstr>
      <vt:lpstr>Reversal Agent Protocol (Adult) </vt:lpstr>
      <vt:lpstr>Quality &amp; Patient Safety</vt:lpstr>
      <vt:lpstr>Great Catch Reporting</vt:lpstr>
      <vt:lpstr>How to Submit an Occurrence or Great Catch</vt:lpstr>
      <vt:lpstr>Occurrence Reporting</vt:lpstr>
      <vt:lpstr>Pressure Injury</vt:lpstr>
      <vt:lpstr>CH Wound Care   Assess on Patient’s Arrival &amp; Ongoing</vt:lpstr>
      <vt:lpstr>Falls Risk Assessment &amp; Prevention</vt:lpstr>
      <vt:lpstr>Reducing Patient Falls</vt:lpstr>
      <vt:lpstr>Morse Fall Risk Level Connects to Interventions Used</vt:lpstr>
      <vt:lpstr>Standard Fall Interventions</vt:lpstr>
      <vt:lpstr>Standard Fall Interventions</vt:lpstr>
      <vt:lpstr>Fall Interventions</vt:lpstr>
      <vt:lpstr>Fall Reduction Program </vt:lpstr>
      <vt:lpstr>Fall Reduction Program</vt:lpstr>
      <vt:lpstr>MRU (KMH, MHB) Spotlight Protocol </vt:lpstr>
      <vt:lpstr>Let’s Talk about Fall Risk </vt:lpstr>
      <vt:lpstr>What about 1:1Sitters/Direct Observers</vt:lpstr>
      <vt:lpstr>If a Fall Occurs</vt:lpstr>
      <vt:lpstr>Catholic Health Quality Care</vt:lpstr>
      <vt:lpstr>Patient Survey    Nursing Related Questions</vt:lpstr>
      <vt:lpstr>Advanced Directives</vt:lpstr>
      <vt:lpstr>Do Not Resuscitate (DNR)</vt:lpstr>
      <vt:lpstr>MOLST Medical Orders for  Life Sustaining Treatment </vt:lpstr>
      <vt:lpstr>Health Care Decisions Act   Persons with  Developmental Disabilities </vt:lpstr>
      <vt:lpstr>Welcome to Catholic Health</vt:lpstr>
    </vt:vector>
  </TitlesOfParts>
  <Company>Catholic Health System of WNY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Catholic Health  Nursing Update 2014</dc:title>
  <dc:creator>ccaputi</dc:creator>
  <cp:lastModifiedBy>Peterson, Amy</cp:lastModifiedBy>
  <cp:revision>2581</cp:revision>
  <cp:lastPrinted>2020-11-09T21:09:55Z</cp:lastPrinted>
  <dcterms:created xsi:type="dcterms:W3CDTF">2013-12-19T19:36:44Z</dcterms:created>
  <dcterms:modified xsi:type="dcterms:W3CDTF">2021-01-12T15:56:35Z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1066839173</vt:i4>
  </property>
  <property fmtid="{D5CDD505-2E9C-101B-9397-08002B2CF9AE}" pid="3" name="_NewReviewCycle">
    <vt:lpwstr/>
  </property>
  <property fmtid="{D5CDD505-2E9C-101B-9397-08002B2CF9AE}" pid="4" name="_EmailSubject">
    <vt:lpwstr>Nursing school PP</vt:lpwstr>
  </property>
  <property fmtid="{D5CDD505-2E9C-101B-9397-08002B2CF9AE}" pid="5" name="_AuthorEmail">
    <vt:lpwstr>apeterso@chsbuffalo.org</vt:lpwstr>
  </property>
  <property fmtid="{D5CDD505-2E9C-101B-9397-08002B2CF9AE}" pid="6" name="_AuthorEmailDisplayName">
    <vt:lpwstr>Peterson, Amy</vt:lpwstr>
  </property>
  <property fmtid="{D5CDD505-2E9C-101B-9397-08002B2CF9AE}" pid="7" name="_PreviousAdHocReviewCycleID">
    <vt:i4>1414678002</vt:i4>
  </property>
</Properties>
</file>